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76" r:id="rId5"/>
    <p:sldId id="672" r:id="rId6"/>
    <p:sldId id="681" r:id="rId7"/>
    <p:sldId id="277" r:id="rId8"/>
    <p:sldId id="651" r:id="rId9"/>
    <p:sldId id="298" r:id="rId10"/>
    <p:sldId id="652" r:id="rId11"/>
    <p:sldId id="299" r:id="rId12"/>
    <p:sldId id="659" r:id="rId13"/>
    <p:sldId id="676" r:id="rId14"/>
    <p:sldId id="279" r:id="rId15"/>
    <p:sldId id="661" r:id="rId16"/>
    <p:sldId id="2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25EF76-2B1C-42F1-ABBB-003EDDFB2A52}" type="doc">
      <dgm:prSet loTypeId="urn:microsoft.com/office/officeart/2008/layout/LinedList" loCatId="list" qsTypeId="urn:microsoft.com/office/officeart/2005/8/quickstyle/simple2" qsCatId="simple" csTypeId="urn:microsoft.com/office/officeart/2005/8/colors/accent2_2" csCatId="accent2"/>
      <dgm:spPr/>
      <dgm:t>
        <a:bodyPr/>
        <a:lstStyle/>
        <a:p>
          <a:endParaRPr lang="en-US"/>
        </a:p>
      </dgm:t>
    </dgm:pt>
    <dgm:pt modelId="{BD9C2CEC-2C44-478D-919B-11ED62BF10E9}">
      <dgm:prSet custT="1"/>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Fiscal Responsibility Commission (FRC): WHAT it is and WHY it would have been necessary to create it if it didn’t exist</a:t>
          </a:r>
        </a:p>
      </dgm:t>
    </dgm:pt>
    <dgm:pt modelId="{6A59737A-583D-4374-9C2C-48EEB6E673B3}" type="parTrans" cxnId="{7C9DC83B-658D-4904-9AD1-1BD008414D5B}">
      <dgm:prSet/>
      <dgm:spPr/>
      <dgm:t>
        <a:bodyPr/>
        <a:lstStyle/>
        <a:p>
          <a:endParaRPr lang="en-US"/>
        </a:p>
      </dgm:t>
    </dgm:pt>
    <dgm:pt modelId="{3F1F99E4-3988-460E-A5AB-3498A20B35B7}" type="sibTrans" cxnId="{7C9DC83B-658D-4904-9AD1-1BD008414D5B}">
      <dgm:prSet/>
      <dgm:spPr/>
      <dgm:t>
        <a:bodyPr/>
        <a:lstStyle/>
        <a:p>
          <a:endParaRPr lang="en-US"/>
        </a:p>
      </dgm:t>
    </dgm:pt>
    <dgm:pt modelId="{4F33B7B1-5A7C-4546-B2A7-4FAEFFF51841}">
      <dgm:prSet custT="1"/>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Role of FRC in expanding Public Revenue Prospects</a:t>
          </a:r>
        </a:p>
      </dgm:t>
    </dgm:pt>
    <dgm:pt modelId="{ECED2CBA-C6E3-43C1-997F-404837161847}" type="parTrans" cxnId="{36FA6DE6-C0F3-4AA3-9D42-823199EA5985}">
      <dgm:prSet/>
      <dgm:spPr/>
      <dgm:t>
        <a:bodyPr/>
        <a:lstStyle/>
        <a:p>
          <a:endParaRPr lang="en-US"/>
        </a:p>
      </dgm:t>
    </dgm:pt>
    <dgm:pt modelId="{02C38F29-DDB1-40E4-AB72-5EECEC8E1D05}" type="sibTrans" cxnId="{36FA6DE6-C0F3-4AA3-9D42-823199EA5985}">
      <dgm:prSet/>
      <dgm:spPr/>
      <dgm:t>
        <a:bodyPr/>
        <a:lstStyle/>
        <a:p>
          <a:endParaRPr lang="en-US"/>
        </a:p>
      </dgm:t>
    </dgm:pt>
    <dgm:pt modelId="{4E1757F2-28F7-476C-A7F8-2A524EB08D86}">
      <dgm:prSet custT="1"/>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FRC and Subnational IGRs</a:t>
          </a:r>
        </a:p>
      </dgm:t>
    </dgm:pt>
    <dgm:pt modelId="{C4A0DDF4-2A43-40A6-B61A-09FD358C29C3}" type="parTrans" cxnId="{071CE716-CB7F-4A85-ABC8-D941E2E245F0}">
      <dgm:prSet/>
      <dgm:spPr/>
      <dgm:t>
        <a:bodyPr/>
        <a:lstStyle/>
        <a:p>
          <a:endParaRPr lang="en-US"/>
        </a:p>
      </dgm:t>
    </dgm:pt>
    <dgm:pt modelId="{74DBB095-C89E-49CB-884D-A7AA468907C3}" type="sibTrans" cxnId="{071CE716-CB7F-4A85-ABC8-D941E2E245F0}">
      <dgm:prSet/>
      <dgm:spPr/>
      <dgm:t>
        <a:bodyPr/>
        <a:lstStyle/>
        <a:p>
          <a:endParaRPr lang="en-US"/>
        </a:p>
      </dgm:t>
    </dgm:pt>
    <dgm:pt modelId="{65243ADA-DDDD-47FD-9864-9B0AF54B89B6}">
      <dgm:prSet custT="1"/>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Closing</a:t>
          </a:r>
        </a:p>
      </dgm:t>
    </dgm:pt>
    <dgm:pt modelId="{532EE12F-C270-492A-9CEA-2208156C2DB0}" type="parTrans" cxnId="{FB78FCE2-1089-4349-9528-0D7FBDB3392F}">
      <dgm:prSet/>
      <dgm:spPr/>
      <dgm:t>
        <a:bodyPr/>
        <a:lstStyle/>
        <a:p>
          <a:endParaRPr lang="en-US"/>
        </a:p>
      </dgm:t>
    </dgm:pt>
    <dgm:pt modelId="{2EAC66A2-5D9C-4C79-88CE-9DEFC9B50477}" type="sibTrans" cxnId="{FB78FCE2-1089-4349-9528-0D7FBDB3392F}">
      <dgm:prSet/>
      <dgm:spPr/>
      <dgm:t>
        <a:bodyPr/>
        <a:lstStyle/>
        <a:p>
          <a:endParaRPr lang="en-US"/>
        </a:p>
      </dgm:t>
    </dgm:pt>
    <dgm:pt modelId="{FAEA271D-299E-4C6B-952E-234B9B7FECEE}" type="pres">
      <dgm:prSet presAssocID="{1C25EF76-2B1C-42F1-ABBB-003EDDFB2A52}" presName="vert0" presStyleCnt="0">
        <dgm:presLayoutVars>
          <dgm:dir/>
          <dgm:animOne val="branch"/>
          <dgm:animLvl val="lvl"/>
        </dgm:presLayoutVars>
      </dgm:prSet>
      <dgm:spPr/>
    </dgm:pt>
    <dgm:pt modelId="{35A7820B-F0A5-4DCB-9C46-9DA7F74A4F14}" type="pres">
      <dgm:prSet presAssocID="{BD9C2CEC-2C44-478D-919B-11ED62BF10E9}" presName="thickLine" presStyleLbl="alignNode1" presStyleIdx="0" presStyleCnt="4"/>
      <dgm:spPr/>
    </dgm:pt>
    <dgm:pt modelId="{DAC003F0-C8F0-4CDB-B7CC-1D440566B2D2}" type="pres">
      <dgm:prSet presAssocID="{BD9C2CEC-2C44-478D-919B-11ED62BF10E9}" presName="horz1" presStyleCnt="0"/>
      <dgm:spPr/>
    </dgm:pt>
    <dgm:pt modelId="{DDEC16FA-5FFB-4230-B129-A06384720CFD}" type="pres">
      <dgm:prSet presAssocID="{BD9C2CEC-2C44-478D-919B-11ED62BF10E9}" presName="tx1" presStyleLbl="revTx" presStyleIdx="0" presStyleCnt="4"/>
      <dgm:spPr/>
    </dgm:pt>
    <dgm:pt modelId="{9E1D7339-88DD-4DC5-88BB-B8261CE23223}" type="pres">
      <dgm:prSet presAssocID="{BD9C2CEC-2C44-478D-919B-11ED62BF10E9}" presName="vert1" presStyleCnt="0"/>
      <dgm:spPr/>
    </dgm:pt>
    <dgm:pt modelId="{9D34DC5C-8012-48C5-8D5B-0F4306A2820E}" type="pres">
      <dgm:prSet presAssocID="{4F33B7B1-5A7C-4546-B2A7-4FAEFFF51841}" presName="thickLine" presStyleLbl="alignNode1" presStyleIdx="1" presStyleCnt="4"/>
      <dgm:spPr/>
    </dgm:pt>
    <dgm:pt modelId="{DB5D2A22-24DA-483C-8FBD-FB4A3E3FA678}" type="pres">
      <dgm:prSet presAssocID="{4F33B7B1-5A7C-4546-B2A7-4FAEFFF51841}" presName="horz1" presStyleCnt="0"/>
      <dgm:spPr/>
    </dgm:pt>
    <dgm:pt modelId="{9EE139A6-FFFC-4371-AE0B-F8118FB40233}" type="pres">
      <dgm:prSet presAssocID="{4F33B7B1-5A7C-4546-B2A7-4FAEFFF51841}" presName="tx1" presStyleLbl="revTx" presStyleIdx="1" presStyleCnt="4"/>
      <dgm:spPr/>
    </dgm:pt>
    <dgm:pt modelId="{848F581B-3D0D-41C7-8B4E-76ABBCDEABE7}" type="pres">
      <dgm:prSet presAssocID="{4F33B7B1-5A7C-4546-B2A7-4FAEFFF51841}" presName="vert1" presStyleCnt="0"/>
      <dgm:spPr/>
    </dgm:pt>
    <dgm:pt modelId="{95ABE6FE-E826-4648-B220-B011C18C3440}" type="pres">
      <dgm:prSet presAssocID="{4E1757F2-28F7-476C-A7F8-2A524EB08D86}" presName="thickLine" presStyleLbl="alignNode1" presStyleIdx="2" presStyleCnt="4"/>
      <dgm:spPr/>
    </dgm:pt>
    <dgm:pt modelId="{61AB962E-DEC8-4BA7-AF0A-6AABC9BE14B1}" type="pres">
      <dgm:prSet presAssocID="{4E1757F2-28F7-476C-A7F8-2A524EB08D86}" presName="horz1" presStyleCnt="0"/>
      <dgm:spPr/>
    </dgm:pt>
    <dgm:pt modelId="{46BF7DDA-2549-4D9B-B91B-15CF4C44BB9D}" type="pres">
      <dgm:prSet presAssocID="{4E1757F2-28F7-476C-A7F8-2A524EB08D86}" presName="tx1" presStyleLbl="revTx" presStyleIdx="2" presStyleCnt="4"/>
      <dgm:spPr/>
    </dgm:pt>
    <dgm:pt modelId="{4105D94B-D9E0-41BF-B232-C1310F5AC77D}" type="pres">
      <dgm:prSet presAssocID="{4E1757F2-28F7-476C-A7F8-2A524EB08D86}" presName="vert1" presStyleCnt="0"/>
      <dgm:spPr/>
    </dgm:pt>
    <dgm:pt modelId="{2014B23E-6574-4BCD-8B89-A92D62E1C74B}" type="pres">
      <dgm:prSet presAssocID="{65243ADA-DDDD-47FD-9864-9B0AF54B89B6}" presName="thickLine" presStyleLbl="alignNode1" presStyleIdx="3" presStyleCnt="4"/>
      <dgm:spPr/>
    </dgm:pt>
    <dgm:pt modelId="{D2C5C60E-71DF-45F7-9752-1B0B6A2F0226}" type="pres">
      <dgm:prSet presAssocID="{65243ADA-DDDD-47FD-9864-9B0AF54B89B6}" presName="horz1" presStyleCnt="0"/>
      <dgm:spPr/>
    </dgm:pt>
    <dgm:pt modelId="{286EDF9F-E6F4-4C31-A73E-B0C54CE6218E}" type="pres">
      <dgm:prSet presAssocID="{65243ADA-DDDD-47FD-9864-9B0AF54B89B6}" presName="tx1" presStyleLbl="revTx" presStyleIdx="3" presStyleCnt="4"/>
      <dgm:spPr/>
    </dgm:pt>
    <dgm:pt modelId="{8677B276-10D3-41D0-BB72-00CACF596439}" type="pres">
      <dgm:prSet presAssocID="{65243ADA-DDDD-47FD-9864-9B0AF54B89B6}" presName="vert1" presStyleCnt="0"/>
      <dgm:spPr/>
    </dgm:pt>
  </dgm:ptLst>
  <dgm:cxnLst>
    <dgm:cxn modelId="{071CE716-CB7F-4A85-ABC8-D941E2E245F0}" srcId="{1C25EF76-2B1C-42F1-ABBB-003EDDFB2A52}" destId="{4E1757F2-28F7-476C-A7F8-2A524EB08D86}" srcOrd="2" destOrd="0" parTransId="{C4A0DDF4-2A43-40A6-B61A-09FD358C29C3}" sibTransId="{74DBB095-C89E-49CB-884D-A7AA468907C3}"/>
    <dgm:cxn modelId="{7C9DC83B-658D-4904-9AD1-1BD008414D5B}" srcId="{1C25EF76-2B1C-42F1-ABBB-003EDDFB2A52}" destId="{BD9C2CEC-2C44-478D-919B-11ED62BF10E9}" srcOrd="0" destOrd="0" parTransId="{6A59737A-583D-4374-9C2C-48EEB6E673B3}" sibTransId="{3F1F99E4-3988-460E-A5AB-3498A20B35B7}"/>
    <dgm:cxn modelId="{B16B7162-100B-48E7-B214-7E8BBE385D0C}" type="presOf" srcId="{1C25EF76-2B1C-42F1-ABBB-003EDDFB2A52}" destId="{FAEA271D-299E-4C6B-952E-234B9B7FECEE}" srcOrd="0" destOrd="0" presId="urn:microsoft.com/office/officeart/2008/layout/LinedList"/>
    <dgm:cxn modelId="{65263258-5442-45C5-816D-E03188023CE4}" type="presOf" srcId="{4F33B7B1-5A7C-4546-B2A7-4FAEFFF51841}" destId="{9EE139A6-FFFC-4371-AE0B-F8118FB40233}" srcOrd="0" destOrd="0" presId="urn:microsoft.com/office/officeart/2008/layout/LinedList"/>
    <dgm:cxn modelId="{07886494-9503-4DF7-BBF2-CDD7F30C201D}" type="presOf" srcId="{65243ADA-DDDD-47FD-9864-9B0AF54B89B6}" destId="{286EDF9F-E6F4-4C31-A73E-B0C54CE6218E}" srcOrd="0" destOrd="0" presId="urn:microsoft.com/office/officeart/2008/layout/LinedList"/>
    <dgm:cxn modelId="{ECFFA7CF-1C81-4C7E-A6EB-530DF87CE315}" type="presOf" srcId="{4E1757F2-28F7-476C-A7F8-2A524EB08D86}" destId="{46BF7DDA-2549-4D9B-B91B-15CF4C44BB9D}" srcOrd="0" destOrd="0" presId="urn:microsoft.com/office/officeart/2008/layout/LinedList"/>
    <dgm:cxn modelId="{FB78FCE2-1089-4349-9528-0D7FBDB3392F}" srcId="{1C25EF76-2B1C-42F1-ABBB-003EDDFB2A52}" destId="{65243ADA-DDDD-47FD-9864-9B0AF54B89B6}" srcOrd="3" destOrd="0" parTransId="{532EE12F-C270-492A-9CEA-2208156C2DB0}" sibTransId="{2EAC66A2-5D9C-4C79-88CE-9DEFC9B50477}"/>
    <dgm:cxn modelId="{36FA6DE6-C0F3-4AA3-9D42-823199EA5985}" srcId="{1C25EF76-2B1C-42F1-ABBB-003EDDFB2A52}" destId="{4F33B7B1-5A7C-4546-B2A7-4FAEFFF51841}" srcOrd="1" destOrd="0" parTransId="{ECED2CBA-C6E3-43C1-997F-404837161847}" sibTransId="{02C38F29-DDB1-40E4-AB72-5EECEC8E1D05}"/>
    <dgm:cxn modelId="{5FEAE4F5-188F-48C9-AF9E-F41BE01214F3}" type="presOf" srcId="{BD9C2CEC-2C44-478D-919B-11ED62BF10E9}" destId="{DDEC16FA-5FFB-4230-B129-A06384720CFD}" srcOrd="0" destOrd="0" presId="urn:microsoft.com/office/officeart/2008/layout/LinedList"/>
    <dgm:cxn modelId="{0E9772F8-A4AE-4861-BBEB-E4533132660B}" type="presParOf" srcId="{FAEA271D-299E-4C6B-952E-234B9B7FECEE}" destId="{35A7820B-F0A5-4DCB-9C46-9DA7F74A4F14}" srcOrd="0" destOrd="0" presId="urn:microsoft.com/office/officeart/2008/layout/LinedList"/>
    <dgm:cxn modelId="{864A5081-1B38-4B75-A148-7117DF82899E}" type="presParOf" srcId="{FAEA271D-299E-4C6B-952E-234B9B7FECEE}" destId="{DAC003F0-C8F0-4CDB-B7CC-1D440566B2D2}" srcOrd="1" destOrd="0" presId="urn:microsoft.com/office/officeart/2008/layout/LinedList"/>
    <dgm:cxn modelId="{D6CE75BA-FF46-4122-8E98-928237C67B23}" type="presParOf" srcId="{DAC003F0-C8F0-4CDB-B7CC-1D440566B2D2}" destId="{DDEC16FA-5FFB-4230-B129-A06384720CFD}" srcOrd="0" destOrd="0" presId="urn:microsoft.com/office/officeart/2008/layout/LinedList"/>
    <dgm:cxn modelId="{8692624A-B195-4C45-A036-FB3F41A81B2C}" type="presParOf" srcId="{DAC003F0-C8F0-4CDB-B7CC-1D440566B2D2}" destId="{9E1D7339-88DD-4DC5-88BB-B8261CE23223}" srcOrd="1" destOrd="0" presId="urn:microsoft.com/office/officeart/2008/layout/LinedList"/>
    <dgm:cxn modelId="{96B08136-AA1D-4896-9EBF-D35D0BDEC2D7}" type="presParOf" srcId="{FAEA271D-299E-4C6B-952E-234B9B7FECEE}" destId="{9D34DC5C-8012-48C5-8D5B-0F4306A2820E}" srcOrd="2" destOrd="0" presId="urn:microsoft.com/office/officeart/2008/layout/LinedList"/>
    <dgm:cxn modelId="{5018D9F3-6017-474A-BFAC-62FF6798ACC3}" type="presParOf" srcId="{FAEA271D-299E-4C6B-952E-234B9B7FECEE}" destId="{DB5D2A22-24DA-483C-8FBD-FB4A3E3FA678}" srcOrd="3" destOrd="0" presId="urn:microsoft.com/office/officeart/2008/layout/LinedList"/>
    <dgm:cxn modelId="{10F953B1-7F7D-47B5-AC49-AC7497388368}" type="presParOf" srcId="{DB5D2A22-24DA-483C-8FBD-FB4A3E3FA678}" destId="{9EE139A6-FFFC-4371-AE0B-F8118FB40233}" srcOrd="0" destOrd="0" presId="urn:microsoft.com/office/officeart/2008/layout/LinedList"/>
    <dgm:cxn modelId="{AF753C25-49A3-4126-8CB4-E43D23C62BA4}" type="presParOf" srcId="{DB5D2A22-24DA-483C-8FBD-FB4A3E3FA678}" destId="{848F581B-3D0D-41C7-8B4E-76ABBCDEABE7}" srcOrd="1" destOrd="0" presId="urn:microsoft.com/office/officeart/2008/layout/LinedList"/>
    <dgm:cxn modelId="{146DFB16-C835-4838-A735-71AECEA30DBD}" type="presParOf" srcId="{FAEA271D-299E-4C6B-952E-234B9B7FECEE}" destId="{95ABE6FE-E826-4648-B220-B011C18C3440}" srcOrd="4" destOrd="0" presId="urn:microsoft.com/office/officeart/2008/layout/LinedList"/>
    <dgm:cxn modelId="{DC15C22F-63DF-45F1-8110-1957862B337B}" type="presParOf" srcId="{FAEA271D-299E-4C6B-952E-234B9B7FECEE}" destId="{61AB962E-DEC8-4BA7-AF0A-6AABC9BE14B1}" srcOrd="5" destOrd="0" presId="urn:microsoft.com/office/officeart/2008/layout/LinedList"/>
    <dgm:cxn modelId="{140DE9D9-8D62-4D0B-8819-A21C02358E9B}" type="presParOf" srcId="{61AB962E-DEC8-4BA7-AF0A-6AABC9BE14B1}" destId="{46BF7DDA-2549-4D9B-B91B-15CF4C44BB9D}" srcOrd="0" destOrd="0" presId="urn:microsoft.com/office/officeart/2008/layout/LinedList"/>
    <dgm:cxn modelId="{D699FDCD-320F-465D-AAA7-262A6C61EACD}" type="presParOf" srcId="{61AB962E-DEC8-4BA7-AF0A-6AABC9BE14B1}" destId="{4105D94B-D9E0-41BF-B232-C1310F5AC77D}" srcOrd="1" destOrd="0" presId="urn:microsoft.com/office/officeart/2008/layout/LinedList"/>
    <dgm:cxn modelId="{3EADEC59-60F1-4C0F-A143-E905513FD61D}" type="presParOf" srcId="{FAEA271D-299E-4C6B-952E-234B9B7FECEE}" destId="{2014B23E-6574-4BCD-8B89-A92D62E1C74B}" srcOrd="6" destOrd="0" presId="urn:microsoft.com/office/officeart/2008/layout/LinedList"/>
    <dgm:cxn modelId="{4E2B38DB-5A55-4FEB-BDE8-0E99CB7CB2B9}" type="presParOf" srcId="{FAEA271D-299E-4C6B-952E-234B9B7FECEE}" destId="{D2C5C60E-71DF-45F7-9752-1B0B6A2F0226}" srcOrd="7" destOrd="0" presId="urn:microsoft.com/office/officeart/2008/layout/LinedList"/>
    <dgm:cxn modelId="{DDED5D20-D618-425D-B076-5B74B107CD67}" type="presParOf" srcId="{D2C5C60E-71DF-45F7-9752-1B0B6A2F0226}" destId="{286EDF9F-E6F4-4C31-A73E-B0C54CE6218E}" srcOrd="0" destOrd="0" presId="urn:microsoft.com/office/officeart/2008/layout/LinedList"/>
    <dgm:cxn modelId="{35BA8763-1CBD-409F-B613-37F8E035E492}" type="presParOf" srcId="{D2C5C60E-71DF-45F7-9752-1B0B6A2F0226}" destId="{8677B276-10D3-41D0-BB72-00CACF59643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D048F7-706C-4F7C-AB89-2602F35124A0}" type="doc">
      <dgm:prSet loTypeId="urn:diagrams.loki3.com/BracketList" loCatId="officeonline" qsTypeId="urn:microsoft.com/office/officeart/2005/8/quickstyle/simple3" qsCatId="simple" csTypeId="urn:microsoft.com/office/officeart/2005/8/colors/accent1_2" csCatId="accent1" phldr="1"/>
      <dgm:spPr/>
      <dgm:t>
        <a:bodyPr/>
        <a:lstStyle/>
        <a:p>
          <a:endParaRPr lang="en-US"/>
        </a:p>
      </dgm:t>
    </dgm:pt>
    <dgm:pt modelId="{A553CF97-7B75-4007-A847-E2EC937FA110}">
      <dgm:prSet phldrT="[Text]" phldr="0"/>
      <dgm:spPr/>
      <dgm:t>
        <a:bodyPr/>
        <a:lstStyle/>
        <a:p>
          <a:r>
            <a:rPr lang="en-US" dirty="0"/>
            <a:t>Prior to 2007</a:t>
          </a:r>
        </a:p>
      </dgm:t>
    </dgm:pt>
    <dgm:pt modelId="{D2D1A437-7C12-4B6B-B8C3-1C47E6948E4B}" type="parTrans" cxnId="{C11BBE9A-5D70-428B-8394-43C7AB6570C7}">
      <dgm:prSet/>
      <dgm:spPr/>
      <dgm:t>
        <a:bodyPr/>
        <a:lstStyle/>
        <a:p>
          <a:endParaRPr lang="en-US"/>
        </a:p>
      </dgm:t>
    </dgm:pt>
    <dgm:pt modelId="{AC9C1600-FD71-4746-AA13-15B0800B3103}" type="sibTrans" cxnId="{C11BBE9A-5D70-428B-8394-43C7AB6570C7}">
      <dgm:prSet/>
      <dgm:spPr/>
      <dgm:t>
        <a:bodyPr/>
        <a:lstStyle/>
        <a:p>
          <a:endParaRPr lang="en-US"/>
        </a:p>
      </dgm:t>
    </dgm:pt>
    <dgm:pt modelId="{5755FA58-4D30-4E97-BE3F-1F6F4C1B33F0}">
      <dgm:prSet phldrT="[Text]"/>
      <dgm:spPr/>
      <dgm:t>
        <a:bodyPr/>
        <a:lstStyle/>
        <a:p>
          <a:pPr>
            <a:buFont typeface="Wingdings" panose="05000000000000000000" pitchFamily="2" charset="2"/>
            <a:buChar char="§"/>
          </a:pPr>
          <a:r>
            <a:rPr lang="en-US" b="0" dirty="0">
              <a:latin typeface="Calibri" panose="020F0502020204030204" pitchFamily="34" charset="0"/>
              <a:cs typeface="Calibri" panose="020F0502020204030204" pitchFamily="34" charset="0"/>
            </a:rPr>
            <a:t>The system trusted the professionalism &amp; sincerity of operators</a:t>
          </a:r>
        </a:p>
      </dgm:t>
    </dgm:pt>
    <dgm:pt modelId="{8E60B02A-3815-44C7-9A1C-488F30C923DE}" type="parTrans" cxnId="{6AA5D71C-0F18-4876-A394-D6D6672DCBAA}">
      <dgm:prSet/>
      <dgm:spPr/>
      <dgm:t>
        <a:bodyPr/>
        <a:lstStyle/>
        <a:p>
          <a:endParaRPr lang="en-US"/>
        </a:p>
      </dgm:t>
    </dgm:pt>
    <dgm:pt modelId="{44786490-6C99-4422-9925-CA63DDFDD3AE}" type="sibTrans" cxnId="{6AA5D71C-0F18-4876-A394-D6D6672DCBAA}">
      <dgm:prSet/>
      <dgm:spPr/>
      <dgm:t>
        <a:bodyPr/>
        <a:lstStyle/>
        <a:p>
          <a:endParaRPr lang="en-US"/>
        </a:p>
      </dgm:t>
    </dgm:pt>
    <dgm:pt modelId="{4FDA9116-10EE-4A06-A09A-1C8FD301DD02}">
      <dgm:prSet phldrT="[Text]" phldr="0"/>
      <dgm:spPr/>
      <dgm:t>
        <a:bodyPr/>
        <a:lstStyle/>
        <a:p>
          <a:pPr marL="228600" lvl="1" indent="0" defTabSz="1200150">
            <a:lnSpc>
              <a:spcPct val="90000"/>
            </a:lnSpc>
            <a:spcBef>
              <a:spcPct val="0"/>
            </a:spcBef>
            <a:spcAft>
              <a:spcPct val="15000"/>
            </a:spcAft>
          </a:pPr>
          <a:r>
            <a:rPr lang="en-US" dirty="0">
              <a:latin typeface="Calibri" panose="020F0502020204030204" pitchFamily="34" charset="0"/>
              <a:cs typeface="Calibri" panose="020F0502020204030204" pitchFamily="34" charset="0"/>
            </a:rPr>
            <a:t>Reforms, debt overhang + forgiveness</a:t>
          </a:r>
        </a:p>
      </dgm:t>
    </dgm:pt>
    <dgm:pt modelId="{0FA4F611-C961-4BDB-B761-CD313AC2DD55}" type="parTrans" cxnId="{72E8342F-05EF-4696-B63E-8923232DEED2}">
      <dgm:prSet/>
      <dgm:spPr/>
      <dgm:t>
        <a:bodyPr/>
        <a:lstStyle/>
        <a:p>
          <a:endParaRPr lang="en-US"/>
        </a:p>
      </dgm:t>
    </dgm:pt>
    <dgm:pt modelId="{5A0474D1-BF31-4A0E-9220-E1A152587BC5}" type="sibTrans" cxnId="{72E8342F-05EF-4696-B63E-8923232DEED2}">
      <dgm:prSet/>
      <dgm:spPr/>
      <dgm:t>
        <a:bodyPr/>
        <a:lstStyle/>
        <a:p>
          <a:endParaRPr lang="en-US"/>
        </a:p>
      </dgm:t>
    </dgm:pt>
    <dgm:pt modelId="{16429129-A8D7-4664-9B1C-A9114CFCA61F}">
      <dgm:prSet phldrT="[Text]" phldr="0"/>
      <dgm:spPr/>
      <dgm:t>
        <a:bodyPr/>
        <a:lstStyle/>
        <a:p>
          <a:r>
            <a:rPr lang="en-US" dirty="0">
              <a:latin typeface="Calibri" panose="020F0502020204030204" pitchFamily="34" charset="0"/>
              <a:cs typeface="Calibri" panose="020F0502020204030204" pitchFamily="34" charset="0"/>
            </a:rPr>
            <a:t>2007</a:t>
          </a:r>
        </a:p>
      </dgm:t>
    </dgm:pt>
    <dgm:pt modelId="{14530E4F-C0E4-4EC3-ACE7-627A04BCB8F1}" type="parTrans" cxnId="{E9767EF5-66F6-4931-8BDE-2C871393F2FF}">
      <dgm:prSet/>
      <dgm:spPr/>
      <dgm:t>
        <a:bodyPr/>
        <a:lstStyle/>
        <a:p>
          <a:endParaRPr lang="en-US"/>
        </a:p>
      </dgm:t>
    </dgm:pt>
    <dgm:pt modelId="{2A6CAFF9-4E59-4071-AEA0-F0EF8BDC7B50}" type="sibTrans" cxnId="{E9767EF5-66F6-4931-8BDE-2C871393F2FF}">
      <dgm:prSet/>
      <dgm:spPr/>
      <dgm:t>
        <a:bodyPr/>
        <a:lstStyle/>
        <a:p>
          <a:endParaRPr lang="en-US"/>
        </a:p>
      </dgm:t>
    </dgm:pt>
    <dgm:pt modelId="{3346F7B7-9BAC-4263-8E1B-AD107DAF6EBA}">
      <dgm:prSet phldrT="[Text]" phldr="0"/>
      <dgm:spPr/>
      <dgm:t>
        <a:bodyPr/>
        <a:lstStyle/>
        <a:p>
          <a:r>
            <a:rPr lang="en-US" dirty="0">
              <a:latin typeface="Calibri" panose="020F0502020204030204" pitchFamily="34" charset="0"/>
              <a:cs typeface="Calibri" panose="020F0502020204030204" pitchFamily="34" charset="0"/>
            </a:rPr>
            <a:t>FRA</a:t>
          </a:r>
        </a:p>
      </dgm:t>
    </dgm:pt>
    <dgm:pt modelId="{D8EA0F6A-7AF4-4EB0-BE60-E3C29796127B}" type="parTrans" cxnId="{78F264B0-D9E0-4248-9AAA-2B404F76B34F}">
      <dgm:prSet/>
      <dgm:spPr/>
      <dgm:t>
        <a:bodyPr/>
        <a:lstStyle/>
        <a:p>
          <a:endParaRPr lang="en-US"/>
        </a:p>
      </dgm:t>
    </dgm:pt>
    <dgm:pt modelId="{D6445C78-41EF-4D65-B5D1-7A4DFFAA0638}" type="sibTrans" cxnId="{78F264B0-D9E0-4248-9AAA-2B404F76B34F}">
      <dgm:prSet/>
      <dgm:spPr/>
      <dgm:t>
        <a:bodyPr/>
        <a:lstStyle/>
        <a:p>
          <a:endParaRPr lang="en-US"/>
        </a:p>
      </dgm:t>
    </dgm:pt>
    <dgm:pt modelId="{C490DB60-33A6-4913-BC68-C8A582C9A2D2}">
      <dgm:prSet phldrT="[Text]" phldr="0"/>
      <dgm:spPr/>
      <dgm:t>
        <a:bodyPr/>
        <a:lstStyle/>
        <a:p>
          <a:r>
            <a:rPr lang="en-US" dirty="0">
              <a:latin typeface="Calibri" panose="020F0502020204030204" pitchFamily="34" charset="0"/>
              <a:cs typeface="Calibri" panose="020F0502020204030204" pitchFamily="34" charset="0"/>
            </a:rPr>
            <a:t>2003 - 2007</a:t>
          </a:r>
        </a:p>
      </dgm:t>
    </dgm:pt>
    <dgm:pt modelId="{2C7EFF1A-3308-4262-A9A2-0163D2187A47}" type="sibTrans" cxnId="{C945952C-49EF-42EF-A061-D941D84E2249}">
      <dgm:prSet/>
      <dgm:spPr/>
      <dgm:t>
        <a:bodyPr/>
        <a:lstStyle/>
        <a:p>
          <a:endParaRPr lang="en-US"/>
        </a:p>
      </dgm:t>
    </dgm:pt>
    <dgm:pt modelId="{84EB6346-FF01-435A-9C8A-01C9EE021BCA}" type="parTrans" cxnId="{C945952C-49EF-42EF-A061-D941D84E2249}">
      <dgm:prSet/>
      <dgm:spPr/>
      <dgm:t>
        <a:bodyPr/>
        <a:lstStyle/>
        <a:p>
          <a:endParaRPr lang="en-US"/>
        </a:p>
      </dgm:t>
    </dgm:pt>
    <dgm:pt modelId="{BEBBFAC8-02DE-4762-8A0F-18DC09A13A2E}">
      <dgm:prSet/>
      <dgm:spPr/>
      <dgm:t>
        <a:bodyPr/>
        <a:lstStyle/>
        <a:p>
          <a:pPr>
            <a:buFont typeface="Wingdings" panose="05000000000000000000" pitchFamily="2" charset="2"/>
            <a:buChar char="§"/>
          </a:pPr>
          <a:r>
            <a:rPr lang="en-US" altLang="en-US" b="0" dirty="0">
              <a:latin typeface="Calibri" panose="020F0502020204030204" pitchFamily="34" charset="0"/>
              <a:cs typeface="Calibri" panose="020F0502020204030204" pitchFamily="34" charset="0"/>
            </a:rPr>
            <a:t>No distinct law holistically covered fiscal matters relating to public expenditure planning &amp; management in a systematic manner</a:t>
          </a:r>
          <a:endParaRPr lang="en-US" b="0" dirty="0">
            <a:latin typeface="Calibri" panose="020F0502020204030204" pitchFamily="34" charset="0"/>
            <a:cs typeface="Calibri" panose="020F0502020204030204" pitchFamily="34" charset="0"/>
          </a:endParaRPr>
        </a:p>
      </dgm:t>
    </dgm:pt>
    <dgm:pt modelId="{9E14F20F-2604-4FE5-8403-2D95E28B51D6}" type="parTrans" cxnId="{58AB91C9-19C7-42A7-9DFA-28EF281D11AD}">
      <dgm:prSet/>
      <dgm:spPr/>
      <dgm:t>
        <a:bodyPr/>
        <a:lstStyle/>
        <a:p>
          <a:endParaRPr lang="en-US"/>
        </a:p>
      </dgm:t>
    </dgm:pt>
    <dgm:pt modelId="{0C851059-92EB-4676-BD49-8B4929E02F22}" type="sibTrans" cxnId="{58AB91C9-19C7-42A7-9DFA-28EF281D11AD}">
      <dgm:prSet/>
      <dgm:spPr/>
      <dgm:t>
        <a:bodyPr/>
        <a:lstStyle/>
        <a:p>
          <a:endParaRPr lang="en-US"/>
        </a:p>
      </dgm:t>
    </dgm:pt>
    <dgm:pt modelId="{C8C7FDA0-558C-4E80-9C68-2B9FA4D72301}">
      <dgm:prSet/>
      <dgm:spPr/>
      <dgm:t>
        <a:bodyPr/>
        <a:lstStyle/>
        <a:p>
          <a:r>
            <a:rPr lang="en-US" b="0" dirty="0">
              <a:latin typeface="Calibri" panose="020F0502020204030204" pitchFamily="34" charset="0"/>
              <a:cs typeface="Calibri" panose="020F0502020204030204" pitchFamily="34" charset="0"/>
            </a:rPr>
            <a:t>Budgets, Financial regulations, </a:t>
          </a:r>
          <a:r>
            <a:rPr lang="en-US" b="0" dirty="0" err="1">
              <a:latin typeface="Calibri" panose="020F0502020204030204" pitchFamily="34" charset="0"/>
              <a:cs typeface="Calibri" panose="020F0502020204030204" pitchFamily="34" charset="0"/>
            </a:rPr>
            <a:t>PSR</a:t>
          </a:r>
          <a:r>
            <a:rPr lang="en-US" b="0" dirty="0">
              <a:latin typeface="Calibri" panose="020F0502020204030204" pitchFamily="34" charset="0"/>
              <a:cs typeface="Calibri" panose="020F0502020204030204" pitchFamily="34" charset="0"/>
            </a:rPr>
            <a:t>, etc</a:t>
          </a:r>
        </a:p>
      </dgm:t>
    </dgm:pt>
    <dgm:pt modelId="{7A5F0E09-936D-434E-869F-13003322F205}" type="parTrans" cxnId="{8689A4E6-678F-43ED-966C-342327B673A6}">
      <dgm:prSet/>
      <dgm:spPr/>
      <dgm:t>
        <a:bodyPr/>
        <a:lstStyle/>
        <a:p>
          <a:endParaRPr lang="en-US"/>
        </a:p>
      </dgm:t>
    </dgm:pt>
    <dgm:pt modelId="{15EF97F9-6DB9-4742-995D-932B1AB97A9C}" type="sibTrans" cxnId="{8689A4E6-678F-43ED-966C-342327B673A6}">
      <dgm:prSet/>
      <dgm:spPr/>
      <dgm:t>
        <a:bodyPr/>
        <a:lstStyle/>
        <a:p>
          <a:endParaRPr lang="en-US"/>
        </a:p>
      </dgm:t>
    </dgm:pt>
    <dgm:pt modelId="{DCA9CB71-132A-4128-B9F3-6548C90F69C7}" type="pres">
      <dgm:prSet presAssocID="{E7D048F7-706C-4F7C-AB89-2602F35124A0}" presName="Name0" presStyleCnt="0">
        <dgm:presLayoutVars>
          <dgm:dir/>
          <dgm:animLvl val="lvl"/>
          <dgm:resizeHandles val="exact"/>
        </dgm:presLayoutVars>
      </dgm:prSet>
      <dgm:spPr/>
    </dgm:pt>
    <dgm:pt modelId="{7595934F-DDAC-4F76-8CD3-2A0EB5C3040D}" type="pres">
      <dgm:prSet presAssocID="{A553CF97-7B75-4007-A847-E2EC937FA110}" presName="linNode" presStyleCnt="0"/>
      <dgm:spPr/>
    </dgm:pt>
    <dgm:pt modelId="{238B4677-61C5-4C46-9FE2-945C5C2B3A07}" type="pres">
      <dgm:prSet presAssocID="{A553CF97-7B75-4007-A847-E2EC937FA110}" presName="parTx" presStyleLbl="revTx" presStyleIdx="0" presStyleCnt="3">
        <dgm:presLayoutVars>
          <dgm:chMax val="1"/>
          <dgm:bulletEnabled val="1"/>
        </dgm:presLayoutVars>
      </dgm:prSet>
      <dgm:spPr/>
    </dgm:pt>
    <dgm:pt modelId="{8A63AF27-F932-4D17-B725-BD6E9A96A906}" type="pres">
      <dgm:prSet presAssocID="{A553CF97-7B75-4007-A847-E2EC937FA110}" presName="bracket" presStyleLbl="parChTrans1D1" presStyleIdx="0" presStyleCnt="3"/>
      <dgm:spPr/>
    </dgm:pt>
    <dgm:pt modelId="{DED1F620-E5BC-4D58-A4F7-379B2334449F}" type="pres">
      <dgm:prSet presAssocID="{A553CF97-7B75-4007-A847-E2EC937FA110}" presName="spH" presStyleCnt="0"/>
      <dgm:spPr/>
    </dgm:pt>
    <dgm:pt modelId="{B666C11C-FE37-49BD-8408-2BA44040855A}" type="pres">
      <dgm:prSet presAssocID="{A553CF97-7B75-4007-A847-E2EC937FA110}" presName="desTx" presStyleLbl="node1" presStyleIdx="0" presStyleCnt="3">
        <dgm:presLayoutVars>
          <dgm:bulletEnabled val="1"/>
        </dgm:presLayoutVars>
      </dgm:prSet>
      <dgm:spPr/>
    </dgm:pt>
    <dgm:pt modelId="{C2F8C03B-FD81-48DE-9942-E68FD3C4DA98}" type="pres">
      <dgm:prSet presAssocID="{AC9C1600-FD71-4746-AA13-15B0800B3103}" presName="spV" presStyleCnt="0"/>
      <dgm:spPr/>
    </dgm:pt>
    <dgm:pt modelId="{283861B0-AE40-4018-A926-59868014A719}" type="pres">
      <dgm:prSet presAssocID="{C490DB60-33A6-4913-BC68-C8A582C9A2D2}" presName="linNode" presStyleCnt="0"/>
      <dgm:spPr/>
    </dgm:pt>
    <dgm:pt modelId="{9FC1EA6A-28DD-4FF0-B59A-DB2D46B6586B}" type="pres">
      <dgm:prSet presAssocID="{C490DB60-33A6-4913-BC68-C8A582C9A2D2}" presName="parTx" presStyleLbl="revTx" presStyleIdx="1" presStyleCnt="3">
        <dgm:presLayoutVars>
          <dgm:chMax val="1"/>
          <dgm:bulletEnabled val="1"/>
        </dgm:presLayoutVars>
      </dgm:prSet>
      <dgm:spPr/>
    </dgm:pt>
    <dgm:pt modelId="{5D74BC5F-93CC-4EFB-A7E2-36C590AED690}" type="pres">
      <dgm:prSet presAssocID="{C490DB60-33A6-4913-BC68-C8A582C9A2D2}" presName="bracket" presStyleLbl="parChTrans1D1" presStyleIdx="1" presStyleCnt="3"/>
      <dgm:spPr/>
    </dgm:pt>
    <dgm:pt modelId="{F7DFE16C-5D19-4DB3-8672-090AA198603B}" type="pres">
      <dgm:prSet presAssocID="{C490DB60-33A6-4913-BC68-C8A582C9A2D2}" presName="spH" presStyleCnt="0"/>
      <dgm:spPr/>
    </dgm:pt>
    <dgm:pt modelId="{B323B865-CCE6-4A1E-81B1-9C4BFBD9F81D}" type="pres">
      <dgm:prSet presAssocID="{C490DB60-33A6-4913-BC68-C8A582C9A2D2}" presName="desTx" presStyleLbl="node1" presStyleIdx="1" presStyleCnt="3">
        <dgm:presLayoutVars>
          <dgm:bulletEnabled val="1"/>
        </dgm:presLayoutVars>
      </dgm:prSet>
      <dgm:spPr/>
    </dgm:pt>
    <dgm:pt modelId="{6008321B-C1E7-4D75-8256-88E592FE0BED}" type="pres">
      <dgm:prSet presAssocID="{2C7EFF1A-3308-4262-A9A2-0163D2187A47}" presName="spV" presStyleCnt="0"/>
      <dgm:spPr/>
    </dgm:pt>
    <dgm:pt modelId="{7D8461B8-DBB7-40E3-9644-9A0FA28D8D09}" type="pres">
      <dgm:prSet presAssocID="{16429129-A8D7-4664-9B1C-A9114CFCA61F}" presName="linNode" presStyleCnt="0"/>
      <dgm:spPr/>
    </dgm:pt>
    <dgm:pt modelId="{3CC2E493-9E4F-4F92-9B1A-3D176C459906}" type="pres">
      <dgm:prSet presAssocID="{16429129-A8D7-4664-9B1C-A9114CFCA61F}" presName="parTx" presStyleLbl="revTx" presStyleIdx="2" presStyleCnt="3">
        <dgm:presLayoutVars>
          <dgm:chMax val="1"/>
          <dgm:bulletEnabled val="1"/>
        </dgm:presLayoutVars>
      </dgm:prSet>
      <dgm:spPr/>
    </dgm:pt>
    <dgm:pt modelId="{C74CDD17-01C8-4469-A273-AFB3172C893D}" type="pres">
      <dgm:prSet presAssocID="{16429129-A8D7-4664-9B1C-A9114CFCA61F}" presName="bracket" presStyleLbl="parChTrans1D1" presStyleIdx="2" presStyleCnt="3"/>
      <dgm:spPr/>
    </dgm:pt>
    <dgm:pt modelId="{BA3ABD88-0F6E-499A-AEFE-C5C47C299354}" type="pres">
      <dgm:prSet presAssocID="{16429129-A8D7-4664-9B1C-A9114CFCA61F}" presName="spH" presStyleCnt="0"/>
      <dgm:spPr/>
    </dgm:pt>
    <dgm:pt modelId="{84879C73-49A3-4C0D-BDF3-9833D1D096A9}" type="pres">
      <dgm:prSet presAssocID="{16429129-A8D7-4664-9B1C-A9114CFCA61F}" presName="desTx" presStyleLbl="node1" presStyleIdx="2" presStyleCnt="3">
        <dgm:presLayoutVars>
          <dgm:bulletEnabled val="1"/>
        </dgm:presLayoutVars>
      </dgm:prSet>
      <dgm:spPr/>
    </dgm:pt>
  </dgm:ptLst>
  <dgm:cxnLst>
    <dgm:cxn modelId="{CF4ABA09-152F-492E-ADF4-8C6B6EE11218}" type="presOf" srcId="{A553CF97-7B75-4007-A847-E2EC937FA110}" destId="{238B4677-61C5-4C46-9FE2-945C5C2B3A07}" srcOrd="0" destOrd="0" presId="urn:diagrams.loki3.com/BracketList"/>
    <dgm:cxn modelId="{6AA5D71C-0F18-4876-A394-D6D6672DCBAA}" srcId="{A553CF97-7B75-4007-A847-E2EC937FA110}" destId="{5755FA58-4D30-4E97-BE3F-1F6F4C1B33F0}" srcOrd="0" destOrd="0" parTransId="{8E60B02A-3815-44C7-9A1C-488F30C923DE}" sibTransId="{44786490-6C99-4422-9925-CA63DDFDD3AE}"/>
    <dgm:cxn modelId="{48F0A327-BFE1-4BF1-8368-416DF65DAA44}" type="presOf" srcId="{C490DB60-33A6-4913-BC68-C8A582C9A2D2}" destId="{9FC1EA6A-28DD-4FF0-B59A-DB2D46B6586B}" srcOrd="0" destOrd="0" presId="urn:diagrams.loki3.com/BracketList"/>
    <dgm:cxn modelId="{C945952C-49EF-42EF-A061-D941D84E2249}" srcId="{E7D048F7-706C-4F7C-AB89-2602F35124A0}" destId="{C490DB60-33A6-4913-BC68-C8A582C9A2D2}" srcOrd="1" destOrd="0" parTransId="{84EB6346-FF01-435A-9C8A-01C9EE021BCA}" sibTransId="{2C7EFF1A-3308-4262-A9A2-0163D2187A47}"/>
    <dgm:cxn modelId="{72E8342F-05EF-4696-B63E-8923232DEED2}" srcId="{C490DB60-33A6-4913-BC68-C8A582C9A2D2}" destId="{4FDA9116-10EE-4A06-A09A-1C8FD301DD02}" srcOrd="0" destOrd="0" parTransId="{0FA4F611-C961-4BDB-B761-CD313AC2DD55}" sibTransId="{5A0474D1-BF31-4A0E-9220-E1A152587BC5}"/>
    <dgm:cxn modelId="{3FEB7139-5360-4356-8785-681D41BAA30B}" type="presOf" srcId="{5755FA58-4D30-4E97-BE3F-1F6F4C1B33F0}" destId="{B666C11C-FE37-49BD-8408-2BA44040855A}" srcOrd="0" destOrd="0" presId="urn:diagrams.loki3.com/BracketList"/>
    <dgm:cxn modelId="{7843B06F-0FF3-40A1-9CFC-D4AF8E4E6383}" type="presOf" srcId="{16429129-A8D7-4664-9B1C-A9114CFCA61F}" destId="{3CC2E493-9E4F-4F92-9B1A-3D176C459906}" srcOrd="0" destOrd="0" presId="urn:diagrams.loki3.com/BracketList"/>
    <dgm:cxn modelId="{2248FE78-EF43-4F84-A6CB-A6BBE35EC34E}" type="presOf" srcId="{4FDA9116-10EE-4A06-A09A-1C8FD301DD02}" destId="{B323B865-CCE6-4A1E-81B1-9C4BFBD9F81D}" srcOrd="0" destOrd="0" presId="urn:diagrams.loki3.com/BracketList"/>
    <dgm:cxn modelId="{974EFC7C-299B-4040-A53D-C9E21760748D}" type="presOf" srcId="{E7D048F7-706C-4F7C-AB89-2602F35124A0}" destId="{DCA9CB71-132A-4128-B9F3-6548C90F69C7}" srcOrd="0" destOrd="0" presId="urn:diagrams.loki3.com/BracketList"/>
    <dgm:cxn modelId="{769CB999-394E-4F50-BB39-BC4626F5E878}" type="presOf" srcId="{3346F7B7-9BAC-4263-8E1B-AD107DAF6EBA}" destId="{84879C73-49A3-4C0D-BDF3-9833D1D096A9}" srcOrd="0" destOrd="0" presId="urn:diagrams.loki3.com/BracketList"/>
    <dgm:cxn modelId="{C11BBE9A-5D70-428B-8394-43C7AB6570C7}" srcId="{E7D048F7-706C-4F7C-AB89-2602F35124A0}" destId="{A553CF97-7B75-4007-A847-E2EC937FA110}" srcOrd="0" destOrd="0" parTransId="{D2D1A437-7C12-4B6B-B8C3-1C47E6948E4B}" sibTransId="{AC9C1600-FD71-4746-AA13-15B0800B3103}"/>
    <dgm:cxn modelId="{78F264B0-D9E0-4248-9AAA-2B404F76B34F}" srcId="{16429129-A8D7-4664-9B1C-A9114CFCA61F}" destId="{3346F7B7-9BAC-4263-8E1B-AD107DAF6EBA}" srcOrd="0" destOrd="0" parTransId="{D8EA0F6A-7AF4-4EB0-BE60-E3C29796127B}" sibTransId="{D6445C78-41EF-4D65-B5D1-7A4DFFAA0638}"/>
    <dgm:cxn modelId="{58AB91C9-19C7-42A7-9DFA-28EF281D11AD}" srcId="{A553CF97-7B75-4007-A847-E2EC937FA110}" destId="{BEBBFAC8-02DE-4762-8A0F-18DC09A13A2E}" srcOrd="1" destOrd="0" parTransId="{9E14F20F-2604-4FE5-8403-2D95E28B51D6}" sibTransId="{0C851059-92EB-4676-BD49-8B4929E02F22}"/>
    <dgm:cxn modelId="{3FC674E4-1665-49AA-BC91-6DBE38AD0517}" type="presOf" srcId="{BEBBFAC8-02DE-4762-8A0F-18DC09A13A2E}" destId="{B666C11C-FE37-49BD-8408-2BA44040855A}" srcOrd="0" destOrd="1" presId="urn:diagrams.loki3.com/BracketList"/>
    <dgm:cxn modelId="{408763E5-675F-4658-AAA4-A5BF6A483EAE}" type="presOf" srcId="{C8C7FDA0-558C-4E80-9C68-2B9FA4D72301}" destId="{B666C11C-FE37-49BD-8408-2BA44040855A}" srcOrd="0" destOrd="2" presId="urn:diagrams.loki3.com/BracketList"/>
    <dgm:cxn modelId="{8689A4E6-678F-43ED-966C-342327B673A6}" srcId="{A553CF97-7B75-4007-A847-E2EC937FA110}" destId="{C8C7FDA0-558C-4E80-9C68-2B9FA4D72301}" srcOrd="2" destOrd="0" parTransId="{7A5F0E09-936D-434E-869F-13003322F205}" sibTransId="{15EF97F9-6DB9-4742-995D-932B1AB97A9C}"/>
    <dgm:cxn modelId="{E9767EF5-66F6-4931-8BDE-2C871393F2FF}" srcId="{E7D048F7-706C-4F7C-AB89-2602F35124A0}" destId="{16429129-A8D7-4664-9B1C-A9114CFCA61F}" srcOrd="2" destOrd="0" parTransId="{14530E4F-C0E4-4EC3-ACE7-627A04BCB8F1}" sibTransId="{2A6CAFF9-4E59-4071-AEA0-F0EF8BDC7B50}"/>
    <dgm:cxn modelId="{0943A6A3-A914-46F7-879C-E349525564E6}" type="presParOf" srcId="{DCA9CB71-132A-4128-B9F3-6548C90F69C7}" destId="{7595934F-DDAC-4F76-8CD3-2A0EB5C3040D}" srcOrd="0" destOrd="0" presId="urn:diagrams.loki3.com/BracketList"/>
    <dgm:cxn modelId="{1402ECF3-99D4-4A6F-ABB3-D45D5F844DA5}" type="presParOf" srcId="{7595934F-DDAC-4F76-8CD3-2A0EB5C3040D}" destId="{238B4677-61C5-4C46-9FE2-945C5C2B3A07}" srcOrd="0" destOrd="0" presId="urn:diagrams.loki3.com/BracketList"/>
    <dgm:cxn modelId="{85584BB4-A878-461A-B3DD-79B2A7F6076F}" type="presParOf" srcId="{7595934F-DDAC-4F76-8CD3-2A0EB5C3040D}" destId="{8A63AF27-F932-4D17-B725-BD6E9A96A906}" srcOrd="1" destOrd="0" presId="urn:diagrams.loki3.com/BracketList"/>
    <dgm:cxn modelId="{12395E0A-174B-4CAB-9EE4-92613B557052}" type="presParOf" srcId="{7595934F-DDAC-4F76-8CD3-2A0EB5C3040D}" destId="{DED1F620-E5BC-4D58-A4F7-379B2334449F}" srcOrd="2" destOrd="0" presId="urn:diagrams.loki3.com/BracketList"/>
    <dgm:cxn modelId="{B42B5999-6544-4816-92AD-664EFFFA9C49}" type="presParOf" srcId="{7595934F-DDAC-4F76-8CD3-2A0EB5C3040D}" destId="{B666C11C-FE37-49BD-8408-2BA44040855A}" srcOrd="3" destOrd="0" presId="urn:diagrams.loki3.com/BracketList"/>
    <dgm:cxn modelId="{BC7D3EF3-A8A2-4B5E-BB78-82AC2BAFA79F}" type="presParOf" srcId="{DCA9CB71-132A-4128-B9F3-6548C90F69C7}" destId="{C2F8C03B-FD81-48DE-9942-E68FD3C4DA98}" srcOrd="1" destOrd="0" presId="urn:diagrams.loki3.com/BracketList"/>
    <dgm:cxn modelId="{E32E36A6-DD5D-4C8B-A6B4-2818F248D943}" type="presParOf" srcId="{DCA9CB71-132A-4128-B9F3-6548C90F69C7}" destId="{283861B0-AE40-4018-A926-59868014A719}" srcOrd="2" destOrd="0" presId="urn:diagrams.loki3.com/BracketList"/>
    <dgm:cxn modelId="{3C49A41B-78CB-4173-BC26-C0CC02870B59}" type="presParOf" srcId="{283861B0-AE40-4018-A926-59868014A719}" destId="{9FC1EA6A-28DD-4FF0-B59A-DB2D46B6586B}" srcOrd="0" destOrd="0" presId="urn:diagrams.loki3.com/BracketList"/>
    <dgm:cxn modelId="{58F075CD-DF14-4DB8-BED7-5002F5C6B1B4}" type="presParOf" srcId="{283861B0-AE40-4018-A926-59868014A719}" destId="{5D74BC5F-93CC-4EFB-A7E2-36C590AED690}" srcOrd="1" destOrd="0" presId="urn:diagrams.loki3.com/BracketList"/>
    <dgm:cxn modelId="{A07F8A8D-348E-41EA-971A-35C3317117A6}" type="presParOf" srcId="{283861B0-AE40-4018-A926-59868014A719}" destId="{F7DFE16C-5D19-4DB3-8672-090AA198603B}" srcOrd="2" destOrd="0" presId="urn:diagrams.loki3.com/BracketList"/>
    <dgm:cxn modelId="{98C444F6-F7EC-4B5C-872B-0FB560628C3F}" type="presParOf" srcId="{283861B0-AE40-4018-A926-59868014A719}" destId="{B323B865-CCE6-4A1E-81B1-9C4BFBD9F81D}" srcOrd="3" destOrd="0" presId="urn:diagrams.loki3.com/BracketList"/>
    <dgm:cxn modelId="{649A5888-30AE-46DB-990B-B3EAA157161E}" type="presParOf" srcId="{DCA9CB71-132A-4128-B9F3-6548C90F69C7}" destId="{6008321B-C1E7-4D75-8256-88E592FE0BED}" srcOrd="3" destOrd="0" presId="urn:diagrams.loki3.com/BracketList"/>
    <dgm:cxn modelId="{32DE7FFA-2699-405E-80E0-E26DCEEF59A3}" type="presParOf" srcId="{DCA9CB71-132A-4128-B9F3-6548C90F69C7}" destId="{7D8461B8-DBB7-40E3-9644-9A0FA28D8D09}" srcOrd="4" destOrd="0" presId="urn:diagrams.loki3.com/BracketList"/>
    <dgm:cxn modelId="{D2B82C0A-0C2A-4926-BCD2-7A1EEDA8FFA2}" type="presParOf" srcId="{7D8461B8-DBB7-40E3-9644-9A0FA28D8D09}" destId="{3CC2E493-9E4F-4F92-9B1A-3D176C459906}" srcOrd="0" destOrd="0" presId="urn:diagrams.loki3.com/BracketList"/>
    <dgm:cxn modelId="{A1D980C2-99BB-4C70-854B-90D12BD10A8A}" type="presParOf" srcId="{7D8461B8-DBB7-40E3-9644-9A0FA28D8D09}" destId="{C74CDD17-01C8-4469-A273-AFB3172C893D}" srcOrd="1" destOrd="0" presId="urn:diagrams.loki3.com/BracketList"/>
    <dgm:cxn modelId="{75960398-B3AD-4CBF-A129-1363C0D5024C}" type="presParOf" srcId="{7D8461B8-DBB7-40E3-9644-9A0FA28D8D09}" destId="{BA3ABD88-0F6E-499A-AEFE-C5C47C299354}" srcOrd="2" destOrd="0" presId="urn:diagrams.loki3.com/BracketList"/>
    <dgm:cxn modelId="{809694DE-B6D1-4939-9D53-C3BE2126EC38}" type="presParOf" srcId="{7D8461B8-DBB7-40E3-9644-9A0FA28D8D09}" destId="{84879C73-49A3-4C0D-BDF3-9833D1D096A9}"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5FAF30-6245-45E6-94C2-0758A47F403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0C8772B-85B9-4411-B0A6-300BC4272E78}">
      <dgm:prSet phldrT="[Text]" phldr="0"/>
      <dgm:spPr/>
      <dgm:t>
        <a:bodyPr/>
        <a:lstStyle/>
        <a:p>
          <a:pPr marL="0" lvl="0" indent="0" defTabSz="914400">
            <a:lnSpc>
              <a:spcPct val="100000"/>
            </a:lnSpc>
            <a:spcBef>
              <a:spcPts val="0"/>
            </a:spcBef>
            <a:spcAft>
              <a:spcPts val="0"/>
            </a:spcAft>
          </a:pPr>
          <a:r>
            <a:rPr lang="en-US" dirty="0">
              <a:solidFill>
                <a:schemeClr val="tx1"/>
              </a:solidFill>
            </a:rPr>
            <a:t>1. Rule-based budgetary system</a:t>
          </a:r>
        </a:p>
      </dgm:t>
    </dgm:pt>
    <dgm:pt modelId="{1241E108-84E9-4D0F-900C-530F04CDFDA4}" type="parTrans" cxnId="{F0F6494B-B46A-4228-AD88-B668D7240B77}">
      <dgm:prSet/>
      <dgm:spPr/>
      <dgm:t>
        <a:bodyPr/>
        <a:lstStyle/>
        <a:p>
          <a:endParaRPr lang="en-US">
            <a:solidFill>
              <a:schemeClr val="tx1"/>
            </a:solidFill>
          </a:endParaRPr>
        </a:p>
      </dgm:t>
    </dgm:pt>
    <dgm:pt modelId="{BE96E317-CF00-410C-9CE3-1A68377C62C3}" type="sibTrans" cxnId="{F0F6494B-B46A-4228-AD88-B668D7240B77}">
      <dgm:prSet/>
      <dgm:spPr/>
      <dgm:t>
        <a:bodyPr/>
        <a:lstStyle/>
        <a:p>
          <a:endParaRPr lang="en-US">
            <a:solidFill>
              <a:schemeClr val="tx1"/>
            </a:solidFill>
          </a:endParaRPr>
        </a:p>
      </dgm:t>
    </dgm:pt>
    <dgm:pt modelId="{CB60E032-5E74-4981-84F0-804066B7FDAD}">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en-US" sz="1800" dirty="0">
              <a:solidFill>
                <a:schemeClr val="tx1"/>
              </a:solidFill>
            </a:rPr>
            <a:t>3. Prudence in the management of public funds</a:t>
          </a:r>
          <a:endParaRPr lang="en-US" dirty="0">
            <a:solidFill>
              <a:schemeClr val="tx1"/>
            </a:solidFill>
          </a:endParaRPr>
        </a:p>
      </dgm:t>
    </dgm:pt>
    <dgm:pt modelId="{3FF15439-627D-4810-9E7F-ED37D8831FB4}" type="parTrans" cxnId="{3F6F6DAE-41B7-40C1-9142-DAD95287AF1B}">
      <dgm:prSet/>
      <dgm:spPr/>
      <dgm:t>
        <a:bodyPr/>
        <a:lstStyle/>
        <a:p>
          <a:endParaRPr lang="en-US">
            <a:solidFill>
              <a:schemeClr val="tx1"/>
            </a:solidFill>
          </a:endParaRPr>
        </a:p>
      </dgm:t>
    </dgm:pt>
    <dgm:pt modelId="{01329E01-956A-45D4-A968-D43A015E22D8}" type="sibTrans" cxnId="{3F6F6DAE-41B7-40C1-9142-DAD95287AF1B}">
      <dgm:prSet/>
      <dgm:spPr/>
      <dgm:t>
        <a:bodyPr/>
        <a:lstStyle/>
        <a:p>
          <a:endParaRPr lang="en-US">
            <a:solidFill>
              <a:schemeClr val="tx1"/>
            </a:solidFill>
          </a:endParaRPr>
        </a:p>
      </dgm:t>
    </dgm:pt>
    <dgm:pt modelId="{D2DD6C25-0836-45CB-8BA1-4299867AE5C2}">
      <dgm:prSet phldrT="[Text]"/>
      <dgm:spPr/>
      <dgm:t>
        <a:bodyPr/>
        <a:lstStyle/>
        <a:p>
          <a:r>
            <a:rPr lang="en-US" altLang="en-US" sz="1800" dirty="0">
              <a:solidFill>
                <a:schemeClr val="tx1"/>
              </a:solidFill>
            </a:rPr>
            <a:t>4. Popular participation in determining economic priorities </a:t>
          </a:r>
          <a:endParaRPr lang="en-US" dirty="0">
            <a:solidFill>
              <a:schemeClr val="tx1"/>
            </a:solidFill>
          </a:endParaRPr>
        </a:p>
      </dgm:t>
    </dgm:pt>
    <dgm:pt modelId="{73C1888C-B1C8-42A9-81EE-E41B9583E81B}" type="parTrans" cxnId="{153559F7-B565-4C6E-88E6-A4F931E23B95}">
      <dgm:prSet/>
      <dgm:spPr/>
      <dgm:t>
        <a:bodyPr/>
        <a:lstStyle/>
        <a:p>
          <a:endParaRPr lang="en-US">
            <a:solidFill>
              <a:schemeClr val="tx1"/>
            </a:solidFill>
          </a:endParaRPr>
        </a:p>
      </dgm:t>
    </dgm:pt>
    <dgm:pt modelId="{5DE2671F-0D02-4251-87E8-873EED745519}" type="sibTrans" cxnId="{153559F7-B565-4C6E-88E6-A4F931E23B95}">
      <dgm:prSet/>
      <dgm:spPr/>
      <dgm:t>
        <a:bodyPr/>
        <a:lstStyle/>
        <a:p>
          <a:endParaRPr lang="en-US">
            <a:solidFill>
              <a:schemeClr val="tx1"/>
            </a:solidFill>
          </a:endParaRPr>
        </a:p>
      </dgm:t>
    </dgm:pt>
    <dgm:pt modelId="{D1433BAD-5F36-4295-A06C-B25111744753}">
      <dgm:prSet phldrT="[Text]" phldr="0"/>
      <dgm:spPr/>
      <dgm:t>
        <a:bodyPr/>
        <a:lstStyle/>
        <a:p>
          <a:r>
            <a:rPr lang="en-US" altLang="en-US" dirty="0">
              <a:solidFill>
                <a:schemeClr val="tx1"/>
              </a:solidFill>
            </a:rPr>
            <a:t>6. Enhanced revenue generation &amp; a savings culture</a:t>
          </a:r>
          <a:endParaRPr lang="en-US" dirty="0">
            <a:solidFill>
              <a:schemeClr val="tx1"/>
            </a:solidFill>
          </a:endParaRPr>
        </a:p>
      </dgm:t>
    </dgm:pt>
    <dgm:pt modelId="{9840FC11-BC0E-4D78-A454-E55327E508A3}" type="parTrans" cxnId="{2AADB2D1-3CF9-4FF7-955E-F07058D509B5}">
      <dgm:prSet/>
      <dgm:spPr/>
      <dgm:t>
        <a:bodyPr/>
        <a:lstStyle/>
        <a:p>
          <a:endParaRPr lang="en-US">
            <a:solidFill>
              <a:schemeClr val="tx1"/>
            </a:solidFill>
          </a:endParaRPr>
        </a:p>
      </dgm:t>
    </dgm:pt>
    <dgm:pt modelId="{FD275A71-C07C-4A5A-9D94-41EB9D344677}" type="sibTrans" cxnId="{2AADB2D1-3CF9-4FF7-955E-F07058D509B5}">
      <dgm:prSet/>
      <dgm:spPr/>
      <dgm:t>
        <a:bodyPr/>
        <a:lstStyle/>
        <a:p>
          <a:endParaRPr lang="en-US">
            <a:solidFill>
              <a:schemeClr val="tx1"/>
            </a:solidFill>
          </a:endParaRPr>
        </a:p>
      </dgm:t>
    </dgm:pt>
    <dgm:pt modelId="{67A98793-7E86-43BD-AE4C-AA55B8C214D0}">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en-US" sz="1800" dirty="0">
              <a:solidFill>
                <a:schemeClr val="tx1"/>
              </a:solidFill>
            </a:rPr>
            <a:t>5. Fiscal sustainability</a:t>
          </a:r>
          <a:endParaRPr lang="en-US" dirty="0">
            <a:solidFill>
              <a:schemeClr val="tx1"/>
            </a:solidFill>
          </a:endParaRPr>
        </a:p>
      </dgm:t>
    </dgm:pt>
    <dgm:pt modelId="{176BE354-C3B0-4BED-9863-1D192D9810BB}" type="parTrans" cxnId="{0C9F5102-953A-4948-AF4A-821A810484F8}">
      <dgm:prSet/>
      <dgm:spPr/>
      <dgm:t>
        <a:bodyPr/>
        <a:lstStyle/>
        <a:p>
          <a:endParaRPr lang="en-US">
            <a:solidFill>
              <a:schemeClr val="tx1"/>
            </a:solidFill>
          </a:endParaRPr>
        </a:p>
      </dgm:t>
    </dgm:pt>
    <dgm:pt modelId="{71AF09DB-B6D0-49B3-9357-487CAF49BD01}" type="sibTrans" cxnId="{0C9F5102-953A-4948-AF4A-821A810484F8}">
      <dgm:prSet/>
      <dgm:spPr/>
      <dgm:t>
        <a:bodyPr/>
        <a:lstStyle/>
        <a:p>
          <a:endParaRPr lang="en-US">
            <a:solidFill>
              <a:schemeClr val="tx1"/>
            </a:solidFill>
          </a:endParaRPr>
        </a:p>
      </dgm:t>
    </dgm:pt>
    <dgm:pt modelId="{E0D8EDD4-1ABC-4F52-B628-45F0C178B569}">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en-US" sz="1800" dirty="0">
              <a:solidFill>
                <a:schemeClr val="tx1"/>
              </a:solidFill>
            </a:rPr>
            <a:t>2. Enhanced transparency and accountability</a:t>
          </a:r>
          <a:endParaRPr lang="en-US" dirty="0">
            <a:solidFill>
              <a:schemeClr val="tx1"/>
            </a:solidFill>
          </a:endParaRPr>
        </a:p>
      </dgm:t>
    </dgm:pt>
    <dgm:pt modelId="{CB088B72-7BD9-4B51-BC7B-103BA68D5E0E}" type="parTrans" cxnId="{61EAA6BD-9BA8-42AF-ADCF-28049A9D0107}">
      <dgm:prSet/>
      <dgm:spPr/>
      <dgm:t>
        <a:bodyPr/>
        <a:lstStyle/>
        <a:p>
          <a:endParaRPr lang="en-US">
            <a:solidFill>
              <a:schemeClr val="tx1"/>
            </a:solidFill>
          </a:endParaRPr>
        </a:p>
      </dgm:t>
    </dgm:pt>
    <dgm:pt modelId="{71491F44-D7E1-41EF-B91F-9585EA55373B}" type="sibTrans" cxnId="{61EAA6BD-9BA8-42AF-ADCF-28049A9D0107}">
      <dgm:prSet/>
      <dgm:spPr/>
      <dgm:t>
        <a:bodyPr/>
        <a:lstStyle/>
        <a:p>
          <a:endParaRPr lang="en-US">
            <a:solidFill>
              <a:schemeClr val="tx1"/>
            </a:solidFill>
          </a:endParaRPr>
        </a:p>
      </dgm:t>
    </dgm:pt>
    <dgm:pt modelId="{F52A511A-D3BA-4112-9253-92D4CC502723}" type="pres">
      <dgm:prSet presAssocID="{0E5FAF30-6245-45E6-94C2-0758A47F403C}" presName="diagram" presStyleCnt="0">
        <dgm:presLayoutVars>
          <dgm:dir/>
          <dgm:resizeHandles val="exact"/>
        </dgm:presLayoutVars>
      </dgm:prSet>
      <dgm:spPr/>
    </dgm:pt>
    <dgm:pt modelId="{26D63085-EE8F-415C-BAF5-CACDED0E0BFC}" type="pres">
      <dgm:prSet presAssocID="{B0C8772B-85B9-4411-B0A6-300BC4272E78}" presName="node" presStyleLbl="node1" presStyleIdx="0" presStyleCnt="6" custLinFactNeighborX="517" custLinFactNeighborY="-4100">
        <dgm:presLayoutVars>
          <dgm:bulletEnabled val="1"/>
        </dgm:presLayoutVars>
      </dgm:prSet>
      <dgm:spPr/>
    </dgm:pt>
    <dgm:pt modelId="{99E25523-7832-4451-A68D-C1E12D525290}" type="pres">
      <dgm:prSet presAssocID="{BE96E317-CF00-410C-9CE3-1A68377C62C3}" presName="sibTrans" presStyleCnt="0"/>
      <dgm:spPr/>
    </dgm:pt>
    <dgm:pt modelId="{8C9EADCF-FA2B-402B-91BB-70896B9F4CF5}" type="pres">
      <dgm:prSet presAssocID="{E0D8EDD4-1ABC-4F52-B628-45F0C178B569}" presName="node" presStyleLbl="node1" presStyleIdx="1" presStyleCnt="6">
        <dgm:presLayoutVars>
          <dgm:bulletEnabled val="1"/>
        </dgm:presLayoutVars>
      </dgm:prSet>
      <dgm:spPr/>
    </dgm:pt>
    <dgm:pt modelId="{4111F647-D398-434A-9455-265A7A5E1A67}" type="pres">
      <dgm:prSet presAssocID="{71491F44-D7E1-41EF-B91F-9585EA55373B}" presName="sibTrans" presStyleCnt="0"/>
      <dgm:spPr/>
    </dgm:pt>
    <dgm:pt modelId="{A3B448B9-3FB1-46D2-9170-C83D92E4F75F}" type="pres">
      <dgm:prSet presAssocID="{CB60E032-5E74-4981-84F0-804066B7FDAD}" presName="node" presStyleLbl="node1" presStyleIdx="2" presStyleCnt="6">
        <dgm:presLayoutVars>
          <dgm:bulletEnabled val="1"/>
        </dgm:presLayoutVars>
      </dgm:prSet>
      <dgm:spPr/>
    </dgm:pt>
    <dgm:pt modelId="{831F343D-92F8-4007-8370-B4F652926818}" type="pres">
      <dgm:prSet presAssocID="{01329E01-956A-45D4-A968-D43A015E22D8}" presName="sibTrans" presStyleCnt="0"/>
      <dgm:spPr/>
    </dgm:pt>
    <dgm:pt modelId="{AE6CEA71-A50A-4D6E-A297-9236DA45CA58}" type="pres">
      <dgm:prSet presAssocID="{D2DD6C25-0836-45CB-8BA1-4299867AE5C2}" presName="node" presStyleLbl="node1" presStyleIdx="3" presStyleCnt="6">
        <dgm:presLayoutVars>
          <dgm:bulletEnabled val="1"/>
        </dgm:presLayoutVars>
      </dgm:prSet>
      <dgm:spPr/>
    </dgm:pt>
    <dgm:pt modelId="{4D9374A0-7384-42E2-8836-53B90AC921FD}" type="pres">
      <dgm:prSet presAssocID="{5DE2671F-0D02-4251-87E8-873EED745519}" presName="sibTrans" presStyleCnt="0"/>
      <dgm:spPr/>
    </dgm:pt>
    <dgm:pt modelId="{10A642FC-EF99-4329-A861-B99DE115DD1A}" type="pres">
      <dgm:prSet presAssocID="{67A98793-7E86-43BD-AE4C-AA55B8C214D0}" presName="node" presStyleLbl="node1" presStyleIdx="4" presStyleCnt="6">
        <dgm:presLayoutVars>
          <dgm:bulletEnabled val="1"/>
        </dgm:presLayoutVars>
      </dgm:prSet>
      <dgm:spPr/>
    </dgm:pt>
    <dgm:pt modelId="{1757EE18-AE4B-43F4-9455-928A61F587F1}" type="pres">
      <dgm:prSet presAssocID="{71AF09DB-B6D0-49B3-9357-487CAF49BD01}" presName="sibTrans" presStyleCnt="0"/>
      <dgm:spPr/>
    </dgm:pt>
    <dgm:pt modelId="{3C7B849A-DE9B-44FE-B248-C9524A4671F0}" type="pres">
      <dgm:prSet presAssocID="{D1433BAD-5F36-4295-A06C-B25111744753}" presName="node" presStyleLbl="node1" presStyleIdx="5" presStyleCnt="6" custLinFactNeighborX="517" custLinFactNeighborY="-4100">
        <dgm:presLayoutVars>
          <dgm:bulletEnabled val="1"/>
        </dgm:presLayoutVars>
      </dgm:prSet>
      <dgm:spPr/>
    </dgm:pt>
  </dgm:ptLst>
  <dgm:cxnLst>
    <dgm:cxn modelId="{0C9F5102-953A-4948-AF4A-821A810484F8}" srcId="{0E5FAF30-6245-45E6-94C2-0758A47F403C}" destId="{67A98793-7E86-43BD-AE4C-AA55B8C214D0}" srcOrd="4" destOrd="0" parTransId="{176BE354-C3B0-4BED-9863-1D192D9810BB}" sibTransId="{71AF09DB-B6D0-49B3-9357-487CAF49BD01}"/>
    <dgm:cxn modelId="{81920915-C895-4747-AED7-D0E86127EB48}" type="presOf" srcId="{67A98793-7E86-43BD-AE4C-AA55B8C214D0}" destId="{10A642FC-EF99-4329-A861-B99DE115DD1A}" srcOrd="0" destOrd="0" presId="urn:microsoft.com/office/officeart/2005/8/layout/default"/>
    <dgm:cxn modelId="{EE21D016-FBEE-4B57-B8D7-405817027253}" type="presOf" srcId="{0E5FAF30-6245-45E6-94C2-0758A47F403C}" destId="{F52A511A-D3BA-4112-9253-92D4CC502723}" srcOrd="0" destOrd="0" presId="urn:microsoft.com/office/officeart/2005/8/layout/default"/>
    <dgm:cxn modelId="{A1D5DE1B-2139-4B04-9009-7A37991969C3}" type="presOf" srcId="{B0C8772B-85B9-4411-B0A6-300BC4272E78}" destId="{26D63085-EE8F-415C-BAF5-CACDED0E0BFC}" srcOrd="0" destOrd="0" presId="urn:microsoft.com/office/officeart/2005/8/layout/default"/>
    <dgm:cxn modelId="{A0CAE024-EE54-4BAB-B9B8-0257EDD6834F}" type="presOf" srcId="{CB60E032-5E74-4981-84F0-804066B7FDAD}" destId="{A3B448B9-3FB1-46D2-9170-C83D92E4F75F}" srcOrd="0" destOrd="0" presId="urn:microsoft.com/office/officeart/2005/8/layout/default"/>
    <dgm:cxn modelId="{F0F6494B-B46A-4228-AD88-B668D7240B77}" srcId="{0E5FAF30-6245-45E6-94C2-0758A47F403C}" destId="{B0C8772B-85B9-4411-B0A6-300BC4272E78}" srcOrd="0" destOrd="0" parTransId="{1241E108-84E9-4D0F-900C-530F04CDFDA4}" sibTransId="{BE96E317-CF00-410C-9CE3-1A68377C62C3}"/>
    <dgm:cxn modelId="{40FEB684-F3AC-4C8E-A712-03C76D8B056D}" type="presOf" srcId="{D1433BAD-5F36-4295-A06C-B25111744753}" destId="{3C7B849A-DE9B-44FE-B248-C9524A4671F0}" srcOrd="0" destOrd="0" presId="urn:microsoft.com/office/officeart/2005/8/layout/default"/>
    <dgm:cxn modelId="{4C14E096-94D7-45B4-815C-596A56419D73}" type="presOf" srcId="{D2DD6C25-0836-45CB-8BA1-4299867AE5C2}" destId="{AE6CEA71-A50A-4D6E-A297-9236DA45CA58}" srcOrd="0" destOrd="0" presId="urn:microsoft.com/office/officeart/2005/8/layout/default"/>
    <dgm:cxn modelId="{3F6F6DAE-41B7-40C1-9142-DAD95287AF1B}" srcId="{0E5FAF30-6245-45E6-94C2-0758A47F403C}" destId="{CB60E032-5E74-4981-84F0-804066B7FDAD}" srcOrd="2" destOrd="0" parTransId="{3FF15439-627D-4810-9E7F-ED37D8831FB4}" sibTransId="{01329E01-956A-45D4-A968-D43A015E22D8}"/>
    <dgm:cxn modelId="{61EAA6BD-9BA8-42AF-ADCF-28049A9D0107}" srcId="{0E5FAF30-6245-45E6-94C2-0758A47F403C}" destId="{E0D8EDD4-1ABC-4F52-B628-45F0C178B569}" srcOrd="1" destOrd="0" parTransId="{CB088B72-7BD9-4B51-BC7B-103BA68D5E0E}" sibTransId="{71491F44-D7E1-41EF-B91F-9585EA55373B}"/>
    <dgm:cxn modelId="{B9A6C5CD-CB59-4AC4-932F-9A87BF2134D2}" type="presOf" srcId="{E0D8EDD4-1ABC-4F52-B628-45F0C178B569}" destId="{8C9EADCF-FA2B-402B-91BB-70896B9F4CF5}" srcOrd="0" destOrd="0" presId="urn:microsoft.com/office/officeart/2005/8/layout/default"/>
    <dgm:cxn modelId="{2AADB2D1-3CF9-4FF7-955E-F07058D509B5}" srcId="{0E5FAF30-6245-45E6-94C2-0758A47F403C}" destId="{D1433BAD-5F36-4295-A06C-B25111744753}" srcOrd="5" destOrd="0" parTransId="{9840FC11-BC0E-4D78-A454-E55327E508A3}" sibTransId="{FD275A71-C07C-4A5A-9D94-41EB9D344677}"/>
    <dgm:cxn modelId="{153559F7-B565-4C6E-88E6-A4F931E23B95}" srcId="{0E5FAF30-6245-45E6-94C2-0758A47F403C}" destId="{D2DD6C25-0836-45CB-8BA1-4299867AE5C2}" srcOrd="3" destOrd="0" parTransId="{73C1888C-B1C8-42A9-81EE-E41B9583E81B}" sibTransId="{5DE2671F-0D02-4251-87E8-873EED745519}"/>
    <dgm:cxn modelId="{0A5C752B-897F-4570-B620-1EB154073762}" type="presParOf" srcId="{F52A511A-D3BA-4112-9253-92D4CC502723}" destId="{26D63085-EE8F-415C-BAF5-CACDED0E0BFC}" srcOrd="0" destOrd="0" presId="urn:microsoft.com/office/officeart/2005/8/layout/default"/>
    <dgm:cxn modelId="{176CA90F-9723-4F37-A2F9-1F8ED650C940}" type="presParOf" srcId="{F52A511A-D3BA-4112-9253-92D4CC502723}" destId="{99E25523-7832-4451-A68D-C1E12D525290}" srcOrd="1" destOrd="0" presId="urn:microsoft.com/office/officeart/2005/8/layout/default"/>
    <dgm:cxn modelId="{F913093A-BB66-4DE0-AF3F-6E310CCEAA88}" type="presParOf" srcId="{F52A511A-D3BA-4112-9253-92D4CC502723}" destId="{8C9EADCF-FA2B-402B-91BB-70896B9F4CF5}" srcOrd="2" destOrd="0" presId="urn:microsoft.com/office/officeart/2005/8/layout/default"/>
    <dgm:cxn modelId="{946DB485-7E92-43ED-8EA9-136069287BEE}" type="presParOf" srcId="{F52A511A-D3BA-4112-9253-92D4CC502723}" destId="{4111F647-D398-434A-9455-265A7A5E1A67}" srcOrd="3" destOrd="0" presId="urn:microsoft.com/office/officeart/2005/8/layout/default"/>
    <dgm:cxn modelId="{F55EA72E-15EA-4464-B44B-D060350C7A87}" type="presParOf" srcId="{F52A511A-D3BA-4112-9253-92D4CC502723}" destId="{A3B448B9-3FB1-46D2-9170-C83D92E4F75F}" srcOrd="4" destOrd="0" presId="urn:microsoft.com/office/officeart/2005/8/layout/default"/>
    <dgm:cxn modelId="{79EB11D9-555A-4D30-8BA6-9D7A8FEF2F41}" type="presParOf" srcId="{F52A511A-D3BA-4112-9253-92D4CC502723}" destId="{831F343D-92F8-4007-8370-B4F652926818}" srcOrd="5" destOrd="0" presId="urn:microsoft.com/office/officeart/2005/8/layout/default"/>
    <dgm:cxn modelId="{6B0C87B2-CA27-40B8-BBFF-6C973155961B}" type="presParOf" srcId="{F52A511A-D3BA-4112-9253-92D4CC502723}" destId="{AE6CEA71-A50A-4D6E-A297-9236DA45CA58}" srcOrd="6" destOrd="0" presId="urn:microsoft.com/office/officeart/2005/8/layout/default"/>
    <dgm:cxn modelId="{33E3E244-B425-4B2C-AA6C-91D17DC9CF4C}" type="presParOf" srcId="{F52A511A-D3BA-4112-9253-92D4CC502723}" destId="{4D9374A0-7384-42E2-8836-53B90AC921FD}" srcOrd="7" destOrd="0" presId="urn:microsoft.com/office/officeart/2005/8/layout/default"/>
    <dgm:cxn modelId="{3FDD2F5C-9529-4D85-B892-751AE260CD22}" type="presParOf" srcId="{F52A511A-D3BA-4112-9253-92D4CC502723}" destId="{10A642FC-EF99-4329-A861-B99DE115DD1A}" srcOrd="8" destOrd="0" presId="urn:microsoft.com/office/officeart/2005/8/layout/default"/>
    <dgm:cxn modelId="{3B2E6224-0B59-4358-914E-977BCC1AAAD4}" type="presParOf" srcId="{F52A511A-D3BA-4112-9253-92D4CC502723}" destId="{1757EE18-AE4B-43F4-9455-928A61F587F1}" srcOrd="9" destOrd="0" presId="urn:microsoft.com/office/officeart/2005/8/layout/default"/>
    <dgm:cxn modelId="{7D320795-3F21-4E80-8A3F-14A22A5C9CCF}" type="presParOf" srcId="{F52A511A-D3BA-4112-9253-92D4CC502723}" destId="{3C7B849A-DE9B-44FE-B248-C9524A4671F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5FAF30-6245-45E6-94C2-0758A47F403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0C8772B-85B9-4411-B0A6-300BC4272E78}">
      <dgm:prSet phldrT="[Text]" phldr="0"/>
      <dgm:spPr/>
      <dgm:t>
        <a:bodyPr/>
        <a:lstStyle/>
        <a:p>
          <a:pPr marL="0" lvl="0" indent="0" defTabSz="914400">
            <a:lnSpc>
              <a:spcPct val="100000"/>
            </a:lnSpc>
            <a:spcBef>
              <a:spcPts val="0"/>
            </a:spcBef>
            <a:spcAft>
              <a:spcPts val="0"/>
            </a:spcAft>
          </a:pPr>
          <a:r>
            <a:rPr lang="en-US" altLang="en-US" dirty="0">
              <a:solidFill>
                <a:schemeClr val="tx1"/>
              </a:solidFill>
            </a:rPr>
            <a:t>7. Limits to deficits</a:t>
          </a:r>
          <a:endParaRPr lang="en-US" dirty="0">
            <a:solidFill>
              <a:schemeClr val="tx1"/>
            </a:solidFill>
          </a:endParaRPr>
        </a:p>
      </dgm:t>
    </dgm:pt>
    <dgm:pt modelId="{1241E108-84E9-4D0F-900C-530F04CDFDA4}" type="parTrans" cxnId="{F0F6494B-B46A-4228-AD88-B668D7240B77}">
      <dgm:prSet/>
      <dgm:spPr/>
      <dgm:t>
        <a:bodyPr/>
        <a:lstStyle/>
        <a:p>
          <a:endParaRPr lang="en-US">
            <a:solidFill>
              <a:schemeClr val="tx1"/>
            </a:solidFill>
          </a:endParaRPr>
        </a:p>
      </dgm:t>
    </dgm:pt>
    <dgm:pt modelId="{BE96E317-CF00-410C-9CE3-1A68377C62C3}" type="sibTrans" cxnId="{F0F6494B-B46A-4228-AD88-B668D7240B77}">
      <dgm:prSet/>
      <dgm:spPr/>
      <dgm:t>
        <a:bodyPr/>
        <a:lstStyle/>
        <a:p>
          <a:endParaRPr lang="en-US">
            <a:solidFill>
              <a:schemeClr val="tx1"/>
            </a:solidFill>
          </a:endParaRPr>
        </a:p>
      </dgm:t>
    </dgm:pt>
    <dgm:pt modelId="{D1433BAD-5F36-4295-A06C-B25111744753}">
      <dgm:prSet phldrT="[Text]" phldr="0"/>
      <dgm:spPr/>
      <dgm:t>
        <a:bodyPr/>
        <a:lstStyle/>
        <a:p>
          <a:r>
            <a:rPr lang="en-US" altLang="en-US" dirty="0">
              <a:solidFill>
                <a:schemeClr val="tx1"/>
              </a:solidFill>
            </a:rPr>
            <a:t>8. control of borrowing, debts and indebtedness</a:t>
          </a:r>
          <a:endParaRPr lang="en-US" dirty="0">
            <a:solidFill>
              <a:schemeClr val="tx1"/>
            </a:solidFill>
          </a:endParaRPr>
        </a:p>
      </dgm:t>
    </dgm:pt>
    <dgm:pt modelId="{9840FC11-BC0E-4D78-A454-E55327E508A3}" type="parTrans" cxnId="{2AADB2D1-3CF9-4FF7-955E-F07058D509B5}">
      <dgm:prSet/>
      <dgm:spPr/>
      <dgm:t>
        <a:bodyPr/>
        <a:lstStyle/>
        <a:p>
          <a:endParaRPr lang="en-US">
            <a:solidFill>
              <a:schemeClr val="tx1"/>
            </a:solidFill>
          </a:endParaRPr>
        </a:p>
      </dgm:t>
    </dgm:pt>
    <dgm:pt modelId="{FD275A71-C07C-4A5A-9D94-41EB9D344677}" type="sibTrans" cxnId="{2AADB2D1-3CF9-4FF7-955E-F07058D509B5}">
      <dgm:prSet/>
      <dgm:spPr/>
      <dgm:t>
        <a:bodyPr/>
        <a:lstStyle/>
        <a:p>
          <a:endParaRPr lang="en-US">
            <a:solidFill>
              <a:schemeClr val="tx1"/>
            </a:solidFill>
          </a:endParaRPr>
        </a:p>
      </dgm:t>
    </dgm:pt>
    <dgm:pt modelId="{A38DA99E-6483-4140-BACD-9156A1F91456}">
      <dgm:prSet phldrT="[Text]" phldr="0"/>
      <dgm:spPr/>
      <dgm:t>
        <a:bodyPr/>
        <a:lstStyle/>
        <a:p>
          <a:r>
            <a:rPr lang="en-US" dirty="0">
              <a:solidFill>
                <a:schemeClr val="tx1"/>
              </a:solidFill>
            </a:rPr>
            <a:t>10. M</a:t>
          </a:r>
          <a:r>
            <a:rPr lang="en-US" altLang="en-US" dirty="0">
              <a:solidFill>
                <a:schemeClr val="tx1"/>
              </a:solidFill>
            </a:rPr>
            <a:t>edium and short term fiscal planning</a:t>
          </a:r>
        </a:p>
      </dgm:t>
    </dgm:pt>
    <dgm:pt modelId="{615C8F46-8C73-4B5D-8733-D39FDC79D85E}" type="parTrans" cxnId="{2F32073E-44B3-4C54-9587-6813F3200A1D}">
      <dgm:prSet/>
      <dgm:spPr/>
      <dgm:t>
        <a:bodyPr/>
        <a:lstStyle/>
        <a:p>
          <a:endParaRPr lang="en-US">
            <a:solidFill>
              <a:schemeClr val="tx1"/>
            </a:solidFill>
          </a:endParaRPr>
        </a:p>
      </dgm:t>
    </dgm:pt>
    <dgm:pt modelId="{BF89E737-EA42-4C95-88AA-FAF131C37F26}" type="sibTrans" cxnId="{2F32073E-44B3-4C54-9587-6813F3200A1D}">
      <dgm:prSet/>
      <dgm:spPr/>
      <dgm:t>
        <a:bodyPr/>
        <a:lstStyle/>
        <a:p>
          <a:endParaRPr lang="en-US">
            <a:solidFill>
              <a:schemeClr val="tx1"/>
            </a:solidFill>
          </a:endParaRPr>
        </a:p>
      </dgm:t>
    </dgm:pt>
    <dgm:pt modelId="{641207C9-DED1-48D1-A6B5-7F3260C330F6}">
      <dgm:prSet phldrT="[Text]" phldr="0"/>
      <dgm:spPr/>
      <dgm:t>
        <a:bodyPr/>
        <a:lstStyle/>
        <a:p>
          <a:r>
            <a:rPr lang="en-US" altLang="en-US" dirty="0">
              <a:solidFill>
                <a:schemeClr val="tx1"/>
              </a:solidFill>
            </a:rPr>
            <a:t>11. Monitoring of budget performance</a:t>
          </a:r>
        </a:p>
      </dgm:t>
    </dgm:pt>
    <dgm:pt modelId="{9D6292BF-6A42-442D-9173-379826BE4C3C}" type="parTrans" cxnId="{7B764D82-8B94-4437-8DFC-9B1DD97A1546}">
      <dgm:prSet/>
      <dgm:spPr/>
      <dgm:t>
        <a:bodyPr/>
        <a:lstStyle/>
        <a:p>
          <a:endParaRPr lang="en-US">
            <a:solidFill>
              <a:schemeClr val="tx1"/>
            </a:solidFill>
          </a:endParaRPr>
        </a:p>
      </dgm:t>
    </dgm:pt>
    <dgm:pt modelId="{DFFAC180-42F3-417A-ACE0-500A60CD0629}" type="sibTrans" cxnId="{7B764D82-8B94-4437-8DFC-9B1DD97A1546}">
      <dgm:prSet/>
      <dgm:spPr/>
      <dgm:t>
        <a:bodyPr/>
        <a:lstStyle/>
        <a:p>
          <a:endParaRPr lang="en-US">
            <a:solidFill>
              <a:schemeClr val="tx1"/>
            </a:solidFill>
          </a:endParaRPr>
        </a:p>
      </dgm:t>
    </dgm:pt>
    <dgm:pt modelId="{7BB9326E-F37C-46AD-B1E0-015A8BA6AD59}">
      <dgm:prSet phldrT="[Text]" phldr="0"/>
      <dgm:spPr/>
      <dgm:t>
        <a:bodyPr/>
        <a:lstStyle/>
        <a:p>
          <a:r>
            <a:rPr lang="en-US" altLang="en-US" dirty="0">
              <a:solidFill>
                <a:schemeClr val="tx1"/>
              </a:solidFill>
            </a:rPr>
            <a:t>9. Prudence and value for money in public  expenditure</a:t>
          </a:r>
          <a:endParaRPr lang="en-US" dirty="0">
            <a:solidFill>
              <a:schemeClr val="tx1"/>
            </a:solidFill>
          </a:endParaRPr>
        </a:p>
      </dgm:t>
    </dgm:pt>
    <dgm:pt modelId="{AA9AA6F3-547D-4416-8972-C1A0DEE559E2}" type="parTrans" cxnId="{13CAEE51-0B02-4556-A542-BC28941D26AE}">
      <dgm:prSet/>
      <dgm:spPr/>
      <dgm:t>
        <a:bodyPr/>
        <a:lstStyle/>
        <a:p>
          <a:endParaRPr lang="en-US">
            <a:solidFill>
              <a:schemeClr val="tx1"/>
            </a:solidFill>
          </a:endParaRPr>
        </a:p>
      </dgm:t>
    </dgm:pt>
    <dgm:pt modelId="{7A51B92C-3A9B-463F-AD08-18E83EF20F21}" type="sibTrans" cxnId="{13CAEE51-0B02-4556-A542-BC28941D26AE}">
      <dgm:prSet/>
      <dgm:spPr/>
      <dgm:t>
        <a:bodyPr/>
        <a:lstStyle/>
        <a:p>
          <a:endParaRPr lang="en-US">
            <a:solidFill>
              <a:schemeClr val="tx1"/>
            </a:solidFill>
          </a:endParaRPr>
        </a:p>
      </dgm:t>
    </dgm:pt>
    <dgm:pt modelId="{647B34FC-912D-4428-95B7-2A155D3365E1}">
      <dgm:prSet phldrT="[Text]" phldr="0"/>
      <dgm:spPr/>
      <dgm:t>
        <a:bodyPr/>
        <a:lstStyle/>
        <a:p>
          <a:r>
            <a:rPr lang="en-US" altLang="en-US" dirty="0">
              <a:solidFill>
                <a:schemeClr val="tx1"/>
              </a:solidFill>
            </a:rPr>
            <a:t>12. Encouragement of fiscal rectitude amongst </a:t>
          </a:r>
          <a:r>
            <a:rPr lang="en-US" altLang="en-US" dirty="0" err="1">
              <a:solidFill>
                <a:schemeClr val="tx1"/>
              </a:solidFill>
            </a:rPr>
            <a:t>subnationals</a:t>
          </a:r>
          <a:endParaRPr lang="en-US" altLang="en-US" dirty="0">
            <a:solidFill>
              <a:schemeClr val="tx1"/>
            </a:solidFill>
          </a:endParaRPr>
        </a:p>
      </dgm:t>
    </dgm:pt>
    <dgm:pt modelId="{6DBDFC4B-9AEC-415B-8F41-63EB69A66499}" type="parTrans" cxnId="{42ECB767-6CE4-498E-A9C9-47879D89A327}">
      <dgm:prSet/>
      <dgm:spPr/>
      <dgm:t>
        <a:bodyPr/>
        <a:lstStyle/>
        <a:p>
          <a:endParaRPr lang="en-US">
            <a:solidFill>
              <a:schemeClr val="tx1"/>
            </a:solidFill>
          </a:endParaRPr>
        </a:p>
      </dgm:t>
    </dgm:pt>
    <dgm:pt modelId="{F9ED2C01-E974-4967-868B-96552861A00C}" type="sibTrans" cxnId="{42ECB767-6CE4-498E-A9C9-47879D89A327}">
      <dgm:prSet/>
      <dgm:spPr/>
      <dgm:t>
        <a:bodyPr/>
        <a:lstStyle/>
        <a:p>
          <a:endParaRPr lang="en-US">
            <a:solidFill>
              <a:schemeClr val="tx1"/>
            </a:solidFill>
          </a:endParaRPr>
        </a:p>
      </dgm:t>
    </dgm:pt>
    <dgm:pt modelId="{F52A511A-D3BA-4112-9253-92D4CC502723}" type="pres">
      <dgm:prSet presAssocID="{0E5FAF30-6245-45E6-94C2-0758A47F403C}" presName="diagram" presStyleCnt="0">
        <dgm:presLayoutVars>
          <dgm:dir/>
          <dgm:resizeHandles val="exact"/>
        </dgm:presLayoutVars>
      </dgm:prSet>
      <dgm:spPr/>
    </dgm:pt>
    <dgm:pt modelId="{26D63085-EE8F-415C-BAF5-CACDED0E0BFC}" type="pres">
      <dgm:prSet presAssocID="{B0C8772B-85B9-4411-B0A6-300BC4272E78}" presName="node" presStyleLbl="node1" presStyleIdx="0" presStyleCnt="6" custLinFactNeighborX="517" custLinFactNeighborY="-4100">
        <dgm:presLayoutVars>
          <dgm:bulletEnabled val="1"/>
        </dgm:presLayoutVars>
      </dgm:prSet>
      <dgm:spPr/>
    </dgm:pt>
    <dgm:pt modelId="{99E25523-7832-4451-A68D-C1E12D525290}" type="pres">
      <dgm:prSet presAssocID="{BE96E317-CF00-410C-9CE3-1A68377C62C3}" presName="sibTrans" presStyleCnt="0"/>
      <dgm:spPr/>
    </dgm:pt>
    <dgm:pt modelId="{3C7B849A-DE9B-44FE-B248-C9524A4671F0}" type="pres">
      <dgm:prSet presAssocID="{D1433BAD-5F36-4295-A06C-B25111744753}" presName="node" presStyleLbl="node1" presStyleIdx="1" presStyleCnt="6" custLinFactNeighborX="517" custLinFactNeighborY="-4100">
        <dgm:presLayoutVars>
          <dgm:bulletEnabled val="1"/>
        </dgm:presLayoutVars>
      </dgm:prSet>
      <dgm:spPr/>
    </dgm:pt>
    <dgm:pt modelId="{225B8ECB-179C-4D8C-A381-294346F71DB1}" type="pres">
      <dgm:prSet presAssocID="{FD275A71-C07C-4A5A-9D94-41EB9D344677}" presName="sibTrans" presStyleCnt="0"/>
      <dgm:spPr/>
    </dgm:pt>
    <dgm:pt modelId="{8E1430F7-D8ED-4110-9CF1-082D49F46FD0}" type="pres">
      <dgm:prSet presAssocID="{7BB9326E-F37C-46AD-B1E0-015A8BA6AD59}" presName="node" presStyleLbl="node1" presStyleIdx="2" presStyleCnt="6">
        <dgm:presLayoutVars>
          <dgm:bulletEnabled val="1"/>
        </dgm:presLayoutVars>
      </dgm:prSet>
      <dgm:spPr/>
    </dgm:pt>
    <dgm:pt modelId="{2EED1542-4B51-4C69-8CCB-D89FFDEA0206}" type="pres">
      <dgm:prSet presAssocID="{7A51B92C-3A9B-463F-AD08-18E83EF20F21}" presName="sibTrans" presStyleCnt="0"/>
      <dgm:spPr/>
    </dgm:pt>
    <dgm:pt modelId="{8A310079-1682-4ACA-A7A5-D70150DB570B}" type="pres">
      <dgm:prSet presAssocID="{A38DA99E-6483-4140-BACD-9156A1F91456}" presName="node" presStyleLbl="node1" presStyleIdx="3" presStyleCnt="6">
        <dgm:presLayoutVars>
          <dgm:bulletEnabled val="1"/>
        </dgm:presLayoutVars>
      </dgm:prSet>
      <dgm:spPr/>
    </dgm:pt>
    <dgm:pt modelId="{0BDEF3E5-7CD5-432A-A48D-29BD3BA9E7CC}" type="pres">
      <dgm:prSet presAssocID="{BF89E737-EA42-4C95-88AA-FAF131C37F26}" presName="sibTrans" presStyleCnt="0"/>
      <dgm:spPr/>
    </dgm:pt>
    <dgm:pt modelId="{C6314447-3055-4BF7-BB4C-3BB7A4D36C47}" type="pres">
      <dgm:prSet presAssocID="{641207C9-DED1-48D1-A6B5-7F3260C330F6}" presName="node" presStyleLbl="node1" presStyleIdx="4" presStyleCnt="6">
        <dgm:presLayoutVars>
          <dgm:bulletEnabled val="1"/>
        </dgm:presLayoutVars>
      </dgm:prSet>
      <dgm:spPr/>
    </dgm:pt>
    <dgm:pt modelId="{488C7A51-AF13-4386-A195-6B15695C42F3}" type="pres">
      <dgm:prSet presAssocID="{DFFAC180-42F3-417A-ACE0-500A60CD0629}" presName="sibTrans" presStyleCnt="0"/>
      <dgm:spPr/>
    </dgm:pt>
    <dgm:pt modelId="{D3EF3FD5-A268-4A9B-AD25-167936FF7BC1}" type="pres">
      <dgm:prSet presAssocID="{647B34FC-912D-4428-95B7-2A155D3365E1}" presName="node" presStyleLbl="node1" presStyleIdx="5" presStyleCnt="6">
        <dgm:presLayoutVars>
          <dgm:bulletEnabled val="1"/>
        </dgm:presLayoutVars>
      </dgm:prSet>
      <dgm:spPr/>
    </dgm:pt>
  </dgm:ptLst>
  <dgm:cxnLst>
    <dgm:cxn modelId="{EE21D016-FBEE-4B57-B8D7-405817027253}" type="presOf" srcId="{0E5FAF30-6245-45E6-94C2-0758A47F403C}" destId="{F52A511A-D3BA-4112-9253-92D4CC502723}" srcOrd="0" destOrd="0" presId="urn:microsoft.com/office/officeart/2005/8/layout/default"/>
    <dgm:cxn modelId="{A1D5DE1B-2139-4B04-9009-7A37991969C3}" type="presOf" srcId="{B0C8772B-85B9-4411-B0A6-300BC4272E78}" destId="{26D63085-EE8F-415C-BAF5-CACDED0E0BFC}" srcOrd="0" destOrd="0" presId="urn:microsoft.com/office/officeart/2005/8/layout/default"/>
    <dgm:cxn modelId="{44816431-F39E-426C-B4E5-80BDB59C6124}" type="presOf" srcId="{A38DA99E-6483-4140-BACD-9156A1F91456}" destId="{8A310079-1682-4ACA-A7A5-D70150DB570B}" srcOrd="0" destOrd="0" presId="urn:microsoft.com/office/officeart/2005/8/layout/default"/>
    <dgm:cxn modelId="{2F32073E-44B3-4C54-9587-6813F3200A1D}" srcId="{0E5FAF30-6245-45E6-94C2-0758A47F403C}" destId="{A38DA99E-6483-4140-BACD-9156A1F91456}" srcOrd="3" destOrd="0" parTransId="{615C8F46-8C73-4B5D-8733-D39FDC79D85E}" sibTransId="{BF89E737-EA42-4C95-88AA-FAF131C37F26}"/>
    <dgm:cxn modelId="{42ECB767-6CE4-498E-A9C9-47879D89A327}" srcId="{0E5FAF30-6245-45E6-94C2-0758A47F403C}" destId="{647B34FC-912D-4428-95B7-2A155D3365E1}" srcOrd="5" destOrd="0" parTransId="{6DBDFC4B-9AEC-415B-8F41-63EB69A66499}" sibTransId="{F9ED2C01-E974-4967-868B-96552861A00C}"/>
    <dgm:cxn modelId="{F0F6494B-B46A-4228-AD88-B668D7240B77}" srcId="{0E5FAF30-6245-45E6-94C2-0758A47F403C}" destId="{B0C8772B-85B9-4411-B0A6-300BC4272E78}" srcOrd="0" destOrd="0" parTransId="{1241E108-84E9-4D0F-900C-530F04CDFDA4}" sibTransId="{BE96E317-CF00-410C-9CE3-1A68377C62C3}"/>
    <dgm:cxn modelId="{13CAEE51-0B02-4556-A542-BC28941D26AE}" srcId="{0E5FAF30-6245-45E6-94C2-0758A47F403C}" destId="{7BB9326E-F37C-46AD-B1E0-015A8BA6AD59}" srcOrd="2" destOrd="0" parTransId="{AA9AA6F3-547D-4416-8972-C1A0DEE559E2}" sibTransId="{7A51B92C-3A9B-463F-AD08-18E83EF20F21}"/>
    <dgm:cxn modelId="{7B764D82-8B94-4437-8DFC-9B1DD97A1546}" srcId="{0E5FAF30-6245-45E6-94C2-0758A47F403C}" destId="{641207C9-DED1-48D1-A6B5-7F3260C330F6}" srcOrd="4" destOrd="0" parTransId="{9D6292BF-6A42-442D-9173-379826BE4C3C}" sibTransId="{DFFAC180-42F3-417A-ACE0-500A60CD0629}"/>
    <dgm:cxn modelId="{40FEB684-F3AC-4C8E-A712-03C76D8B056D}" type="presOf" srcId="{D1433BAD-5F36-4295-A06C-B25111744753}" destId="{3C7B849A-DE9B-44FE-B248-C9524A4671F0}" srcOrd="0" destOrd="0" presId="urn:microsoft.com/office/officeart/2005/8/layout/default"/>
    <dgm:cxn modelId="{9E6E789C-9F4C-4FCF-B6ED-CD5DEE9089A8}" type="presOf" srcId="{647B34FC-912D-4428-95B7-2A155D3365E1}" destId="{D3EF3FD5-A268-4A9B-AD25-167936FF7BC1}" srcOrd="0" destOrd="0" presId="urn:microsoft.com/office/officeart/2005/8/layout/default"/>
    <dgm:cxn modelId="{E9FA30BE-770C-4A5E-B247-9ED3A771039E}" type="presOf" srcId="{7BB9326E-F37C-46AD-B1E0-015A8BA6AD59}" destId="{8E1430F7-D8ED-4110-9CF1-082D49F46FD0}" srcOrd="0" destOrd="0" presId="urn:microsoft.com/office/officeart/2005/8/layout/default"/>
    <dgm:cxn modelId="{2AADB2D1-3CF9-4FF7-955E-F07058D509B5}" srcId="{0E5FAF30-6245-45E6-94C2-0758A47F403C}" destId="{D1433BAD-5F36-4295-A06C-B25111744753}" srcOrd="1" destOrd="0" parTransId="{9840FC11-BC0E-4D78-A454-E55327E508A3}" sibTransId="{FD275A71-C07C-4A5A-9D94-41EB9D344677}"/>
    <dgm:cxn modelId="{1CBC38E3-D691-4608-8225-ECB99C67A133}" type="presOf" srcId="{641207C9-DED1-48D1-A6B5-7F3260C330F6}" destId="{C6314447-3055-4BF7-BB4C-3BB7A4D36C47}" srcOrd="0" destOrd="0" presId="urn:microsoft.com/office/officeart/2005/8/layout/default"/>
    <dgm:cxn modelId="{0A5C752B-897F-4570-B620-1EB154073762}" type="presParOf" srcId="{F52A511A-D3BA-4112-9253-92D4CC502723}" destId="{26D63085-EE8F-415C-BAF5-CACDED0E0BFC}" srcOrd="0" destOrd="0" presId="urn:microsoft.com/office/officeart/2005/8/layout/default"/>
    <dgm:cxn modelId="{176CA90F-9723-4F37-A2F9-1F8ED650C940}" type="presParOf" srcId="{F52A511A-D3BA-4112-9253-92D4CC502723}" destId="{99E25523-7832-4451-A68D-C1E12D525290}" srcOrd="1" destOrd="0" presId="urn:microsoft.com/office/officeart/2005/8/layout/default"/>
    <dgm:cxn modelId="{7D320795-3F21-4E80-8A3F-14A22A5C9CCF}" type="presParOf" srcId="{F52A511A-D3BA-4112-9253-92D4CC502723}" destId="{3C7B849A-DE9B-44FE-B248-C9524A4671F0}" srcOrd="2" destOrd="0" presId="urn:microsoft.com/office/officeart/2005/8/layout/default"/>
    <dgm:cxn modelId="{7B427BC8-4735-4F00-A778-BEAE2A21614A}" type="presParOf" srcId="{F52A511A-D3BA-4112-9253-92D4CC502723}" destId="{225B8ECB-179C-4D8C-A381-294346F71DB1}" srcOrd="3" destOrd="0" presId="urn:microsoft.com/office/officeart/2005/8/layout/default"/>
    <dgm:cxn modelId="{26F81B0D-4C43-42E7-BD6D-38E7DF653F6F}" type="presParOf" srcId="{F52A511A-D3BA-4112-9253-92D4CC502723}" destId="{8E1430F7-D8ED-4110-9CF1-082D49F46FD0}" srcOrd="4" destOrd="0" presId="urn:microsoft.com/office/officeart/2005/8/layout/default"/>
    <dgm:cxn modelId="{BCC33ECA-3C10-43E1-B33E-1825AF1546CF}" type="presParOf" srcId="{F52A511A-D3BA-4112-9253-92D4CC502723}" destId="{2EED1542-4B51-4C69-8CCB-D89FFDEA0206}" srcOrd="5" destOrd="0" presId="urn:microsoft.com/office/officeart/2005/8/layout/default"/>
    <dgm:cxn modelId="{37572283-E986-4031-813D-2F0B0309C28B}" type="presParOf" srcId="{F52A511A-D3BA-4112-9253-92D4CC502723}" destId="{8A310079-1682-4ACA-A7A5-D70150DB570B}" srcOrd="6" destOrd="0" presId="urn:microsoft.com/office/officeart/2005/8/layout/default"/>
    <dgm:cxn modelId="{81558D31-D8E9-41A8-A522-466E553DEC61}" type="presParOf" srcId="{F52A511A-D3BA-4112-9253-92D4CC502723}" destId="{0BDEF3E5-7CD5-432A-A48D-29BD3BA9E7CC}" srcOrd="7" destOrd="0" presId="urn:microsoft.com/office/officeart/2005/8/layout/default"/>
    <dgm:cxn modelId="{EF83F4CD-3249-4B3F-AE59-BB2C2F4292C5}" type="presParOf" srcId="{F52A511A-D3BA-4112-9253-92D4CC502723}" destId="{C6314447-3055-4BF7-BB4C-3BB7A4D36C47}" srcOrd="8" destOrd="0" presId="urn:microsoft.com/office/officeart/2005/8/layout/default"/>
    <dgm:cxn modelId="{D81CF26A-F8C0-4776-A521-8BB6A7ADA611}" type="presParOf" srcId="{F52A511A-D3BA-4112-9253-92D4CC502723}" destId="{488C7A51-AF13-4386-A195-6B15695C42F3}" srcOrd="9" destOrd="0" presId="urn:microsoft.com/office/officeart/2005/8/layout/default"/>
    <dgm:cxn modelId="{4D537B2E-EE0C-41C2-A569-D9A843249691}" type="presParOf" srcId="{F52A511A-D3BA-4112-9253-92D4CC502723}" destId="{D3EF3FD5-A268-4A9B-AD25-167936FF7BC1}"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A7820B-F0A5-4DCB-9C46-9DA7F74A4F14}">
      <dsp:nvSpPr>
        <dsp:cNvPr id="0" name=""/>
        <dsp:cNvSpPr/>
      </dsp:nvSpPr>
      <dsp:spPr>
        <a:xfrm>
          <a:off x="0" y="0"/>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DDEC16FA-5FFB-4230-B129-A06384720CFD}">
      <dsp:nvSpPr>
        <dsp:cNvPr id="0" name=""/>
        <dsp:cNvSpPr/>
      </dsp:nvSpPr>
      <dsp:spPr>
        <a:xfrm>
          <a:off x="0" y="0"/>
          <a:ext cx="10515600" cy="936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Fiscal Responsibility Commission (FRC): WHAT it is and WHY it would have been necessary to create it if it didn’t exist</a:t>
          </a:r>
        </a:p>
      </dsp:txBody>
      <dsp:txXfrm>
        <a:off x="0" y="0"/>
        <a:ext cx="10515600" cy="936228"/>
      </dsp:txXfrm>
    </dsp:sp>
    <dsp:sp modelId="{9D34DC5C-8012-48C5-8D5B-0F4306A2820E}">
      <dsp:nvSpPr>
        <dsp:cNvPr id="0" name=""/>
        <dsp:cNvSpPr/>
      </dsp:nvSpPr>
      <dsp:spPr>
        <a:xfrm>
          <a:off x="0" y="936228"/>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EE139A6-FFFC-4371-AE0B-F8118FB40233}">
      <dsp:nvSpPr>
        <dsp:cNvPr id="0" name=""/>
        <dsp:cNvSpPr/>
      </dsp:nvSpPr>
      <dsp:spPr>
        <a:xfrm>
          <a:off x="0" y="936228"/>
          <a:ext cx="10515600" cy="936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Role of FRC in expanding Public Revenue Prospects</a:t>
          </a:r>
        </a:p>
      </dsp:txBody>
      <dsp:txXfrm>
        <a:off x="0" y="936228"/>
        <a:ext cx="10515600" cy="936228"/>
      </dsp:txXfrm>
    </dsp:sp>
    <dsp:sp modelId="{95ABE6FE-E826-4648-B220-B011C18C3440}">
      <dsp:nvSpPr>
        <dsp:cNvPr id="0" name=""/>
        <dsp:cNvSpPr/>
      </dsp:nvSpPr>
      <dsp:spPr>
        <a:xfrm>
          <a:off x="0" y="1872456"/>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46BF7DDA-2549-4D9B-B91B-15CF4C44BB9D}">
      <dsp:nvSpPr>
        <dsp:cNvPr id="0" name=""/>
        <dsp:cNvSpPr/>
      </dsp:nvSpPr>
      <dsp:spPr>
        <a:xfrm>
          <a:off x="0" y="1872456"/>
          <a:ext cx="10515600" cy="936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FRC and Subnational IGRs</a:t>
          </a:r>
        </a:p>
      </dsp:txBody>
      <dsp:txXfrm>
        <a:off x="0" y="1872456"/>
        <a:ext cx="10515600" cy="936228"/>
      </dsp:txXfrm>
    </dsp:sp>
    <dsp:sp modelId="{2014B23E-6574-4BCD-8B89-A92D62E1C74B}">
      <dsp:nvSpPr>
        <dsp:cNvPr id="0" name=""/>
        <dsp:cNvSpPr/>
      </dsp:nvSpPr>
      <dsp:spPr>
        <a:xfrm>
          <a:off x="0" y="2808684"/>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86EDF9F-E6F4-4C31-A73E-B0C54CE6218E}">
      <dsp:nvSpPr>
        <dsp:cNvPr id="0" name=""/>
        <dsp:cNvSpPr/>
      </dsp:nvSpPr>
      <dsp:spPr>
        <a:xfrm>
          <a:off x="0" y="2808684"/>
          <a:ext cx="10515600" cy="9362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Closing</a:t>
          </a:r>
        </a:p>
      </dsp:txBody>
      <dsp:txXfrm>
        <a:off x="0" y="2808684"/>
        <a:ext cx="10515600" cy="9362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8B4677-61C5-4C46-9FE2-945C5C2B3A07}">
      <dsp:nvSpPr>
        <dsp:cNvPr id="0" name=""/>
        <dsp:cNvSpPr/>
      </dsp:nvSpPr>
      <dsp:spPr>
        <a:xfrm>
          <a:off x="0" y="1061249"/>
          <a:ext cx="2307160" cy="47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r" defTabSz="1066800">
            <a:lnSpc>
              <a:spcPct val="90000"/>
            </a:lnSpc>
            <a:spcBef>
              <a:spcPct val="0"/>
            </a:spcBef>
            <a:spcAft>
              <a:spcPct val="35000"/>
            </a:spcAft>
            <a:buNone/>
          </a:pPr>
          <a:r>
            <a:rPr lang="en-US" sz="2400" kern="1200" dirty="0"/>
            <a:t>Prior to 2007</a:t>
          </a:r>
        </a:p>
      </dsp:txBody>
      <dsp:txXfrm>
        <a:off x="0" y="1061249"/>
        <a:ext cx="2307160" cy="475200"/>
      </dsp:txXfrm>
    </dsp:sp>
    <dsp:sp modelId="{8A63AF27-F932-4D17-B725-BD6E9A96A906}">
      <dsp:nvSpPr>
        <dsp:cNvPr id="0" name=""/>
        <dsp:cNvSpPr/>
      </dsp:nvSpPr>
      <dsp:spPr>
        <a:xfrm>
          <a:off x="2307160" y="140549"/>
          <a:ext cx="461432" cy="2316599"/>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66C11C-FE37-49BD-8408-2BA44040855A}">
      <dsp:nvSpPr>
        <dsp:cNvPr id="0" name=""/>
        <dsp:cNvSpPr/>
      </dsp:nvSpPr>
      <dsp:spPr>
        <a:xfrm>
          <a:off x="2953165" y="140549"/>
          <a:ext cx="6275475" cy="2316599"/>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Font typeface="Wingdings" panose="05000000000000000000" pitchFamily="2" charset="2"/>
            <a:buChar char="§"/>
          </a:pPr>
          <a:r>
            <a:rPr lang="en-US" sz="2400" b="0" kern="1200" dirty="0">
              <a:latin typeface="Calibri" panose="020F0502020204030204" pitchFamily="34" charset="0"/>
              <a:cs typeface="Calibri" panose="020F0502020204030204" pitchFamily="34" charset="0"/>
            </a:rPr>
            <a:t>The system trusted the professionalism &amp; sincerity of operators</a:t>
          </a:r>
        </a:p>
        <a:p>
          <a:pPr marL="228600" lvl="1" indent="-228600" algn="l" defTabSz="1066800">
            <a:lnSpc>
              <a:spcPct val="90000"/>
            </a:lnSpc>
            <a:spcBef>
              <a:spcPct val="0"/>
            </a:spcBef>
            <a:spcAft>
              <a:spcPct val="15000"/>
            </a:spcAft>
            <a:buFont typeface="Wingdings" panose="05000000000000000000" pitchFamily="2" charset="2"/>
            <a:buChar char="§"/>
          </a:pPr>
          <a:r>
            <a:rPr lang="en-US" altLang="en-US" sz="2400" b="0" kern="1200" dirty="0">
              <a:latin typeface="Calibri" panose="020F0502020204030204" pitchFamily="34" charset="0"/>
              <a:cs typeface="Calibri" panose="020F0502020204030204" pitchFamily="34" charset="0"/>
            </a:rPr>
            <a:t>No distinct law holistically covered fiscal matters relating to public expenditure planning &amp; management in a systematic manner</a:t>
          </a:r>
          <a:endParaRPr lang="en-US" sz="2400" b="0" kern="1200" dirty="0">
            <a:latin typeface="Calibri" panose="020F0502020204030204" pitchFamily="34" charset="0"/>
            <a:cs typeface="Calibri" panose="020F0502020204030204" pitchFamily="34" charset="0"/>
          </a:endParaRPr>
        </a:p>
        <a:p>
          <a:pPr marL="228600" lvl="1" indent="-228600" algn="l" defTabSz="1066800">
            <a:lnSpc>
              <a:spcPct val="90000"/>
            </a:lnSpc>
            <a:spcBef>
              <a:spcPct val="0"/>
            </a:spcBef>
            <a:spcAft>
              <a:spcPct val="15000"/>
            </a:spcAft>
            <a:buChar char="•"/>
          </a:pPr>
          <a:r>
            <a:rPr lang="en-US" sz="2400" b="0" kern="1200" dirty="0">
              <a:latin typeface="Calibri" panose="020F0502020204030204" pitchFamily="34" charset="0"/>
              <a:cs typeface="Calibri" panose="020F0502020204030204" pitchFamily="34" charset="0"/>
            </a:rPr>
            <a:t>Budgets, Financial regulations, </a:t>
          </a:r>
          <a:r>
            <a:rPr lang="en-US" sz="2400" b="0" kern="1200" dirty="0" err="1">
              <a:latin typeface="Calibri" panose="020F0502020204030204" pitchFamily="34" charset="0"/>
              <a:cs typeface="Calibri" panose="020F0502020204030204" pitchFamily="34" charset="0"/>
            </a:rPr>
            <a:t>PSR</a:t>
          </a:r>
          <a:r>
            <a:rPr lang="en-US" sz="2400" b="0" kern="1200" dirty="0">
              <a:latin typeface="Calibri" panose="020F0502020204030204" pitchFamily="34" charset="0"/>
              <a:cs typeface="Calibri" panose="020F0502020204030204" pitchFamily="34" charset="0"/>
            </a:rPr>
            <a:t>, etc</a:t>
          </a:r>
        </a:p>
      </dsp:txBody>
      <dsp:txXfrm>
        <a:off x="2953165" y="140549"/>
        <a:ext cx="6275475" cy="2316599"/>
      </dsp:txXfrm>
    </dsp:sp>
    <dsp:sp modelId="{9FC1EA6A-28DD-4FF0-B59A-DB2D46B6586B}">
      <dsp:nvSpPr>
        <dsp:cNvPr id="0" name=""/>
        <dsp:cNvSpPr/>
      </dsp:nvSpPr>
      <dsp:spPr>
        <a:xfrm>
          <a:off x="0" y="2565825"/>
          <a:ext cx="2307160" cy="47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r" defTabSz="1066800">
            <a:lnSpc>
              <a:spcPct val="90000"/>
            </a:lnSpc>
            <a:spcBef>
              <a:spcPct val="0"/>
            </a:spcBef>
            <a:spcAft>
              <a:spcPct val="35000"/>
            </a:spcAft>
            <a:buNone/>
          </a:pPr>
          <a:r>
            <a:rPr lang="en-US" sz="2400" kern="1200" dirty="0">
              <a:latin typeface="Calibri" panose="020F0502020204030204" pitchFamily="34" charset="0"/>
              <a:cs typeface="Calibri" panose="020F0502020204030204" pitchFamily="34" charset="0"/>
            </a:rPr>
            <a:t>2003 - 2007</a:t>
          </a:r>
        </a:p>
      </dsp:txBody>
      <dsp:txXfrm>
        <a:off x="0" y="2565825"/>
        <a:ext cx="2307160" cy="475200"/>
      </dsp:txXfrm>
    </dsp:sp>
    <dsp:sp modelId="{5D74BC5F-93CC-4EFB-A7E2-36C590AED690}">
      <dsp:nvSpPr>
        <dsp:cNvPr id="0" name=""/>
        <dsp:cNvSpPr/>
      </dsp:nvSpPr>
      <dsp:spPr>
        <a:xfrm>
          <a:off x="2307160" y="2543550"/>
          <a:ext cx="461432" cy="5197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23B865-CCE6-4A1E-81B1-9C4BFBD9F81D}">
      <dsp:nvSpPr>
        <dsp:cNvPr id="0" name=""/>
        <dsp:cNvSpPr/>
      </dsp:nvSpPr>
      <dsp:spPr>
        <a:xfrm>
          <a:off x="2953165" y="2543550"/>
          <a:ext cx="6275475" cy="519750"/>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228600" lvl="1" indent="0" algn="l" defTabSz="1200150">
            <a:lnSpc>
              <a:spcPct val="90000"/>
            </a:lnSpc>
            <a:spcBef>
              <a:spcPct val="0"/>
            </a:spcBef>
            <a:spcAft>
              <a:spcPct val="15000"/>
            </a:spcAft>
            <a:buChar char="•"/>
          </a:pPr>
          <a:r>
            <a:rPr lang="en-US" sz="2400" kern="1200" dirty="0">
              <a:latin typeface="Calibri" panose="020F0502020204030204" pitchFamily="34" charset="0"/>
              <a:cs typeface="Calibri" panose="020F0502020204030204" pitchFamily="34" charset="0"/>
            </a:rPr>
            <a:t>Reforms, debt overhang + forgiveness</a:t>
          </a:r>
        </a:p>
      </dsp:txBody>
      <dsp:txXfrm>
        <a:off x="2953165" y="2543550"/>
        <a:ext cx="6275475" cy="519750"/>
      </dsp:txXfrm>
    </dsp:sp>
    <dsp:sp modelId="{3CC2E493-9E4F-4F92-9B1A-3D176C459906}">
      <dsp:nvSpPr>
        <dsp:cNvPr id="0" name=""/>
        <dsp:cNvSpPr/>
      </dsp:nvSpPr>
      <dsp:spPr>
        <a:xfrm>
          <a:off x="0" y="3171975"/>
          <a:ext cx="2309415" cy="47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r" defTabSz="1066800">
            <a:lnSpc>
              <a:spcPct val="90000"/>
            </a:lnSpc>
            <a:spcBef>
              <a:spcPct val="0"/>
            </a:spcBef>
            <a:spcAft>
              <a:spcPct val="35000"/>
            </a:spcAft>
            <a:buNone/>
          </a:pPr>
          <a:r>
            <a:rPr lang="en-US" sz="2400" kern="1200" dirty="0">
              <a:latin typeface="Calibri" panose="020F0502020204030204" pitchFamily="34" charset="0"/>
              <a:cs typeface="Calibri" panose="020F0502020204030204" pitchFamily="34" charset="0"/>
            </a:rPr>
            <a:t>2007</a:t>
          </a:r>
        </a:p>
      </dsp:txBody>
      <dsp:txXfrm>
        <a:off x="0" y="3171975"/>
        <a:ext cx="2309415" cy="475200"/>
      </dsp:txXfrm>
    </dsp:sp>
    <dsp:sp modelId="{C74CDD17-01C8-4469-A273-AFB3172C893D}">
      <dsp:nvSpPr>
        <dsp:cNvPr id="0" name=""/>
        <dsp:cNvSpPr/>
      </dsp:nvSpPr>
      <dsp:spPr>
        <a:xfrm>
          <a:off x="2309415" y="3149700"/>
          <a:ext cx="461883" cy="5197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879C73-49A3-4C0D-BDF3-9833D1D096A9}">
      <dsp:nvSpPr>
        <dsp:cNvPr id="0" name=""/>
        <dsp:cNvSpPr/>
      </dsp:nvSpPr>
      <dsp:spPr>
        <a:xfrm>
          <a:off x="2956051" y="3149700"/>
          <a:ext cx="6281610" cy="519750"/>
        </a:xfrm>
        <a:prstGeom prst="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latin typeface="Calibri" panose="020F0502020204030204" pitchFamily="34" charset="0"/>
              <a:cs typeface="Calibri" panose="020F0502020204030204" pitchFamily="34" charset="0"/>
            </a:rPr>
            <a:t>FRA</a:t>
          </a:r>
        </a:p>
      </dsp:txBody>
      <dsp:txXfrm>
        <a:off x="2956051" y="3149700"/>
        <a:ext cx="6281610" cy="5197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63085-EE8F-415C-BAF5-CACDED0E0BFC}">
      <dsp:nvSpPr>
        <dsp:cNvPr id="0" name=""/>
        <dsp:cNvSpPr/>
      </dsp:nvSpPr>
      <dsp:spPr>
        <a:xfrm>
          <a:off x="16014" y="619686"/>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914400">
            <a:lnSpc>
              <a:spcPct val="100000"/>
            </a:lnSpc>
            <a:spcBef>
              <a:spcPct val="0"/>
            </a:spcBef>
            <a:spcAft>
              <a:spcPts val="0"/>
            </a:spcAft>
            <a:buNone/>
          </a:pPr>
          <a:r>
            <a:rPr lang="en-US" sz="2800" kern="1200" dirty="0">
              <a:solidFill>
                <a:schemeClr val="tx1"/>
              </a:solidFill>
            </a:rPr>
            <a:t>1. Rule-based budgetary system</a:t>
          </a:r>
        </a:p>
      </dsp:txBody>
      <dsp:txXfrm>
        <a:off x="16014" y="619686"/>
        <a:ext cx="3097609" cy="1858565"/>
      </dsp:txXfrm>
    </dsp:sp>
    <dsp:sp modelId="{8C9EADCF-FA2B-402B-91BB-70896B9F4CF5}">
      <dsp:nvSpPr>
        <dsp:cNvPr id="0" name=""/>
        <dsp:cNvSpPr/>
      </dsp:nvSpPr>
      <dsp:spPr>
        <a:xfrm>
          <a:off x="3407370" y="695887"/>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altLang="en-US" sz="2800" kern="1200" dirty="0">
              <a:solidFill>
                <a:schemeClr val="tx1"/>
              </a:solidFill>
            </a:rPr>
            <a:t>2. Enhanced transparency and accountability</a:t>
          </a:r>
          <a:endParaRPr lang="en-US" sz="2800" kern="1200" dirty="0">
            <a:solidFill>
              <a:schemeClr val="tx1"/>
            </a:solidFill>
          </a:endParaRPr>
        </a:p>
      </dsp:txBody>
      <dsp:txXfrm>
        <a:off x="3407370" y="695887"/>
        <a:ext cx="3097609" cy="1858565"/>
      </dsp:txXfrm>
    </dsp:sp>
    <dsp:sp modelId="{A3B448B9-3FB1-46D2-9170-C83D92E4F75F}">
      <dsp:nvSpPr>
        <dsp:cNvPr id="0" name=""/>
        <dsp:cNvSpPr/>
      </dsp:nvSpPr>
      <dsp:spPr>
        <a:xfrm>
          <a:off x="6814740" y="695887"/>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altLang="en-US" sz="2800" kern="1200" dirty="0">
              <a:solidFill>
                <a:schemeClr val="tx1"/>
              </a:solidFill>
            </a:rPr>
            <a:t>3. Prudence in the management of public funds</a:t>
          </a:r>
          <a:endParaRPr lang="en-US" sz="2800" kern="1200" dirty="0">
            <a:solidFill>
              <a:schemeClr val="tx1"/>
            </a:solidFill>
          </a:endParaRPr>
        </a:p>
      </dsp:txBody>
      <dsp:txXfrm>
        <a:off x="6814740" y="695887"/>
        <a:ext cx="3097609" cy="1858565"/>
      </dsp:txXfrm>
    </dsp:sp>
    <dsp:sp modelId="{AE6CEA71-A50A-4D6E-A297-9236DA45CA58}">
      <dsp:nvSpPr>
        <dsp:cNvPr id="0" name=""/>
        <dsp:cNvSpPr/>
      </dsp:nvSpPr>
      <dsp:spPr>
        <a:xfrm>
          <a:off x="0" y="2864213"/>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solidFill>
                <a:schemeClr val="tx1"/>
              </a:solidFill>
            </a:rPr>
            <a:t>4. Popular participation in determining economic priorities </a:t>
          </a:r>
          <a:endParaRPr lang="en-US" sz="2800" kern="1200" dirty="0">
            <a:solidFill>
              <a:schemeClr val="tx1"/>
            </a:solidFill>
          </a:endParaRPr>
        </a:p>
      </dsp:txBody>
      <dsp:txXfrm>
        <a:off x="0" y="2864213"/>
        <a:ext cx="3097609" cy="1858565"/>
      </dsp:txXfrm>
    </dsp:sp>
    <dsp:sp modelId="{10A642FC-EF99-4329-A861-B99DE115DD1A}">
      <dsp:nvSpPr>
        <dsp:cNvPr id="0" name=""/>
        <dsp:cNvSpPr/>
      </dsp:nvSpPr>
      <dsp:spPr>
        <a:xfrm>
          <a:off x="3407370" y="2864213"/>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altLang="en-US" sz="2800" kern="1200" dirty="0">
              <a:solidFill>
                <a:schemeClr val="tx1"/>
              </a:solidFill>
            </a:rPr>
            <a:t>5. Fiscal sustainability</a:t>
          </a:r>
          <a:endParaRPr lang="en-US" sz="2800" kern="1200" dirty="0">
            <a:solidFill>
              <a:schemeClr val="tx1"/>
            </a:solidFill>
          </a:endParaRPr>
        </a:p>
      </dsp:txBody>
      <dsp:txXfrm>
        <a:off x="3407370" y="2864213"/>
        <a:ext cx="3097609" cy="1858565"/>
      </dsp:txXfrm>
    </dsp:sp>
    <dsp:sp modelId="{3C7B849A-DE9B-44FE-B248-C9524A4671F0}">
      <dsp:nvSpPr>
        <dsp:cNvPr id="0" name=""/>
        <dsp:cNvSpPr/>
      </dsp:nvSpPr>
      <dsp:spPr>
        <a:xfrm>
          <a:off x="6814740" y="2788012"/>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solidFill>
                <a:schemeClr val="tx1"/>
              </a:solidFill>
            </a:rPr>
            <a:t>6. Enhanced revenue generation &amp; a savings culture</a:t>
          </a:r>
          <a:endParaRPr lang="en-US" sz="2800" kern="1200" dirty="0">
            <a:solidFill>
              <a:schemeClr val="tx1"/>
            </a:solidFill>
          </a:endParaRPr>
        </a:p>
      </dsp:txBody>
      <dsp:txXfrm>
        <a:off x="6814740" y="2788012"/>
        <a:ext cx="3097609" cy="18585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63085-EE8F-415C-BAF5-CACDED0E0BFC}">
      <dsp:nvSpPr>
        <dsp:cNvPr id="0" name=""/>
        <dsp:cNvSpPr/>
      </dsp:nvSpPr>
      <dsp:spPr>
        <a:xfrm>
          <a:off x="16014" y="619686"/>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914400">
            <a:lnSpc>
              <a:spcPct val="100000"/>
            </a:lnSpc>
            <a:spcBef>
              <a:spcPct val="0"/>
            </a:spcBef>
            <a:spcAft>
              <a:spcPts val="0"/>
            </a:spcAft>
            <a:buNone/>
          </a:pPr>
          <a:r>
            <a:rPr lang="en-US" altLang="en-US" sz="2800" kern="1200" dirty="0">
              <a:solidFill>
                <a:schemeClr val="tx1"/>
              </a:solidFill>
            </a:rPr>
            <a:t>7. Limits to deficits</a:t>
          </a:r>
          <a:endParaRPr lang="en-US" sz="2800" kern="1200" dirty="0">
            <a:solidFill>
              <a:schemeClr val="tx1"/>
            </a:solidFill>
          </a:endParaRPr>
        </a:p>
      </dsp:txBody>
      <dsp:txXfrm>
        <a:off x="16014" y="619686"/>
        <a:ext cx="3097609" cy="1858565"/>
      </dsp:txXfrm>
    </dsp:sp>
    <dsp:sp modelId="{3C7B849A-DE9B-44FE-B248-C9524A4671F0}">
      <dsp:nvSpPr>
        <dsp:cNvPr id="0" name=""/>
        <dsp:cNvSpPr/>
      </dsp:nvSpPr>
      <dsp:spPr>
        <a:xfrm>
          <a:off x="3423384" y="619686"/>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solidFill>
                <a:schemeClr val="tx1"/>
              </a:solidFill>
            </a:rPr>
            <a:t>8. control of borrowing, debts and indebtedness</a:t>
          </a:r>
          <a:endParaRPr lang="en-US" sz="2800" kern="1200" dirty="0">
            <a:solidFill>
              <a:schemeClr val="tx1"/>
            </a:solidFill>
          </a:endParaRPr>
        </a:p>
      </dsp:txBody>
      <dsp:txXfrm>
        <a:off x="3423384" y="619686"/>
        <a:ext cx="3097609" cy="1858565"/>
      </dsp:txXfrm>
    </dsp:sp>
    <dsp:sp modelId="{8E1430F7-D8ED-4110-9CF1-082D49F46FD0}">
      <dsp:nvSpPr>
        <dsp:cNvPr id="0" name=""/>
        <dsp:cNvSpPr/>
      </dsp:nvSpPr>
      <dsp:spPr>
        <a:xfrm>
          <a:off x="6814740" y="695887"/>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solidFill>
                <a:schemeClr val="tx1"/>
              </a:solidFill>
            </a:rPr>
            <a:t>9. Prudence and value for money in public  expenditure</a:t>
          </a:r>
          <a:endParaRPr lang="en-US" sz="2800" kern="1200" dirty="0">
            <a:solidFill>
              <a:schemeClr val="tx1"/>
            </a:solidFill>
          </a:endParaRPr>
        </a:p>
      </dsp:txBody>
      <dsp:txXfrm>
        <a:off x="6814740" y="695887"/>
        <a:ext cx="3097609" cy="1858565"/>
      </dsp:txXfrm>
    </dsp:sp>
    <dsp:sp modelId="{8A310079-1682-4ACA-A7A5-D70150DB570B}">
      <dsp:nvSpPr>
        <dsp:cNvPr id="0" name=""/>
        <dsp:cNvSpPr/>
      </dsp:nvSpPr>
      <dsp:spPr>
        <a:xfrm>
          <a:off x="0" y="2864213"/>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10. M</a:t>
          </a:r>
          <a:r>
            <a:rPr lang="en-US" altLang="en-US" sz="2800" kern="1200" dirty="0">
              <a:solidFill>
                <a:schemeClr val="tx1"/>
              </a:solidFill>
            </a:rPr>
            <a:t>edium and short term fiscal planning</a:t>
          </a:r>
        </a:p>
      </dsp:txBody>
      <dsp:txXfrm>
        <a:off x="0" y="2864213"/>
        <a:ext cx="3097609" cy="1858565"/>
      </dsp:txXfrm>
    </dsp:sp>
    <dsp:sp modelId="{C6314447-3055-4BF7-BB4C-3BB7A4D36C47}">
      <dsp:nvSpPr>
        <dsp:cNvPr id="0" name=""/>
        <dsp:cNvSpPr/>
      </dsp:nvSpPr>
      <dsp:spPr>
        <a:xfrm>
          <a:off x="3407370" y="2864213"/>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solidFill>
                <a:schemeClr val="tx1"/>
              </a:solidFill>
            </a:rPr>
            <a:t>11. Monitoring of budget performance</a:t>
          </a:r>
        </a:p>
      </dsp:txBody>
      <dsp:txXfrm>
        <a:off x="3407370" y="2864213"/>
        <a:ext cx="3097609" cy="1858565"/>
      </dsp:txXfrm>
    </dsp:sp>
    <dsp:sp modelId="{D3EF3FD5-A268-4A9B-AD25-167936FF7BC1}">
      <dsp:nvSpPr>
        <dsp:cNvPr id="0" name=""/>
        <dsp:cNvSpPr/>
      </dsp:nvSpPr>
      <dsp:spPr>
        <a:xfrm>
          <a:off x="6814740" y="2864213"/>
          <a:ext cx="3097609" cy="18585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en-US" sz="2800" kern="1200" dirty="0">
              <a:solidFill>
                <a:schemeClr val="tx1"/>
              </a:solidFill>
            </a:rPr>
            <a:t>12. Encouragement of fiscal rectitude amongst </a:t>
          </a:r>
          <a:r>
            <a:rPr lang="en-US" altLang="en-US" sz="2800" kern="1200" dirty="0" err="1">
              <a:solidFill>
                <a:schemeClr val="tx1"/>
              </a:solidFill>
            </a:rPr>
            <a:t>subnationals</a:t>
          </a:r>
          <a:endParaRPr lang="en-US" altLang="en-US" sz="2800" kern="1200" dirty="0">
            <a:solidFill>
              <a:schemeClr val="tx1"/>
            </a:solidFill>
          </a:endParaRPr>
        </a:p>
      </dsp:txBody>
      <dsp:txXfrm>
        <a:off x="6814740" y="2864213"/>
        <a:ext cx="3097609" cy="185856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DD1F9D-5199-4790-AB60-0FEC47DDDADD}" type="datetimeFigureOut">
              <a:rPr lang="en-US" smtClean="0"/>
              <a:t>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4172C7-EAAE-4363-8E70-92887C262A58}" type="slidenum">
              <a:rPr lang="en-US" smtClean="0"/>
              <a:t>‹#›</a:t>
            </a:fld>
            <a:endParaRPr lang="en-US"/>
          </a:p>
        </p:txBody>
      </p:sp>
    </p:spTree>
    <p:extLst>
      <p:ext uri="{BB962C8B-B14F-4D97-AF65-F5344CB8AC3E}">
        <p14:creationId xmlns:p14="http://schemas.microsoft.com/office/powerpoint/2010/main" val="1220973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ea typeface="Calibri" panose="020F0502020204030204" pitchFamily="34" charset="0"/>
                <a:cs typeface="Calibri" panose="020F0502020204030204" pitchFamily="34" charset="0"/>
              </a:rPr>
              <a:t>The Commission is a product of the FRA 2007: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Calibri" panose="020F0502020204030204" pitchFamily="34" charset="0"/>
                <a:ea typeface="Calibri" panose="020F0502020204030204" pitchFamily="34" charset="0"/>
                <a:cs typeface="Calibri" panose="020F0502020204030204" pitchFamily="34" charset="0"/>
              </a:rPr>
              <a:t>An act to provide for prudent management of the nation's resources, ensure long-term macro-economic stability of the national economy, secure greater accountability and transparency in fiscal operations within a medium term fiscal policy framework, and the establishment of the Fiscal Responsibility Commission to ensure the promotion and enforcement of the nation's economic objectives; and for related matters</a:t>
            </a:r>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4</a:t>
            </a:fld>
            <a:endParaRPr lang="en-US" dirty="0"/>
          </a:p>
        </p:txBody>
      </p:sp>
    </p:spTree>
    <p:extLst>
      <p:ext uri="{BB962C8B-B14F-4D97-AF65-F5344CB8AC3E}">
        <p14:creationId xmlns:p14="http://schemas.microsoft.com/office/powerpoint/2010/main" val="3892413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 eaLnBrk="1" hangingPunct="1">
              <a:buNone/>
            </a:pPr>
            <a:r>
              <a:rPr lang="en-US" altLang="en-US" sz="1200" dirty="0"/>
              <a:t>There was no distinct law of its kind that holistically covered important fiscal matters relating to public expenditure planning &amp; management in a systematic manner. Hence, there was widespread profligacy in the expenditure of public fund, a lack of culture of savings, unsustainable and reckless borrowing (both locally and externally) resulting to a serious debt overhang and deficits which, in turn, impacted negatively on national productivity, competitiveness and on investment flows into the economy.</a:t>
            </a:r>
            <a:endParaRPr lang="en-GB" altLang="en-US" sz="1200" dirty="0"/>
          </a:p>
          <a:p>
            <a:pPr algn="just" eaLnBrk="1" hangingPunct="1">
              <a:buFont typeface="Wingdings" panose="05000000000000000000" pitchFamily="2" charset="2"/>
              <a:buChar char="§"/>
            </a:pPr>
            <a:r>
              <a:rPr lang="en-US" altLang="en-US" sz="1200" dirty="0"/>
              <a:t>There was lack of transparency and accountability in the fiscal system</a:t>
            </a:r>
          </a:p>
          <a:p>
            <a:pPr algn="just" eaLnBrk="1" hangingPunct="1">
              <a:buFont typeface="Wingdings" panose="05000000000000000000" pitchFamily="2" charset="2"/>
              <a:buChar char="§"/>
            </a:pPr>
            <a:r>
              <a:rPr lang="en-US" altLang="en-US" sz="1200" dirty="0"/>
              <a:t>No reasonable return on investments in revenue yielding corporations</a:t>
            </a:r>
          </a:p>
          <a:p>
            <a:pPr algn="just" eaLnBrk="1" hangingPunct="1">
              <a:buFont typeface="Wingdings" panose="05000000000000000000" pitchFamily="2" charset="2"/>
              <a:buChar char="§"/>
            </a:pPr>
            <a:r>
              <a:rPr lang="en-US" altLang="en-US" sz="1200" dirty="0"/>
              <a:t> *Corruption, Abandoned projects, Absence of defined fiscal rules</a:t>
            </a:r>
            <a:endParaRPr lang="en-GB" altLang="en-US" sz="1200" dirty="0"/>
          </a:p>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8</a:t>
            </a:fld>
            <a:endParaRPr lang="en-US" dirty="0"/>
          </a:p>
        </p:txBody>
      </p:sp>
    </p:spTree>
    <p:extLst>
      <p:ext uri="{BB962C8B-B14F-4D97-AF65-F5344CB8AC3E}">
        <p14:creationId xmlns:p14="http://schemas.microsoft.com/office/powerpoint/2010/main" val="2958358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solidFill>
                  <a:srgbClr val="FF0000"/>
                </a:solidFill>
              </a:rPr>
              <a:t>The federal government (through the Commission) is also enjoined by Section 54 of the Act to provide technical and financial assistance to States and Local Governments that adopt similar fiscal responsibility legislation like the FRA 2007 for the modernization of their respective tax, financial and asset administration</a:t>
            </a:r>
            <a:endParaRPr lang="en-US" altLang="en-US" dirty="0">
              <a:solidFill>
                <a:srgbClr val="FF0000"/>
              </a:solidFill>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14</a:t>
            </a:fld>
            <a:endParaRPr lang="en-US" dirty="0"/>
          </a:p>
        </p:txBody>
      </p:sp>
    </p:spTree>
    <p:extLst>
      <p:ext uri="{BB962C8B-B14F-4D97-AF65-F5344CB8AC3E}">
        <p14:creationId xmlns:p14="http://schemas.microsoft.com/office/powerpoint/2010/main" val="1543037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a:t>Clearly represents a significant recognition of the ordinary citizen as a major stakeholder in the implementation of the FRA 2007.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There is yet to be an effective utilization of this important Section of the Act by the general populace in ensuring the enforcement thereof in-spite of the Commission’s sensitization efforts.</a:t>
            </a:r>
          </a:p>
          <a:p>
            <a:endParaRPr lang="en-US" dirty="0"/>
          </a:p>
        </p:txBody>
      </p:sp>
      <p:sp>
        <p:nvSpPr>
          <p:cNvPr id="4" name="Slide Number Placeholder 3"/>
          <p:cNvSpPr>
            <a:spLocks noGrp="1"/>
          </p:cNvSpPr>
          <p:nvPr>
            <p:ph type="sldNum" sz="quarter" idx="5"/>
          </p:nvPr>
        </p:nvSpPr>
        <p:spPr/>
        <p:txBody>
          <a:bodyPr/>
          <a:lstStyle/>
          <a:p>
            <a:fld id="{22289C57-55D7-40A4-A101-E74FAC7A092B}" type="slidenum">
              <a:rPr lang="en-US" smtClean="0"/>
              <a:t>15</a:t>
            </a:fld>
            <a:endParaRPr lang="en-US" dirty="0"/>
          </a:p>
        </p:txBody>
      </p:sp>
    </p:spTree>
    <p:extLst>
      <p:ext uri="{BB962C8B-B14F-4D97-AF65-F5344CB8AC3E}">
        <p14:creationId xmlns:p14="http://schemas.microsoft.com/office/powerpoint/2010/main" val="164639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FDB11-4A07-EB56-C428-D937FC831C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B86C9E-C793-93E9-33FA-F415705A8C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E5312C-D84C-7185-D68E-DC5BBA7B5889}"/>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5" name="Footer Placeholder 4">
            <a:extLst>
              <a:ext uri="{FF2B5EF4-FFF2-40B4-BE49-F238E27FC236}">
                <a16:creationId xmlns:a16="http://schemas.microsoft.com/office/drawing/2014/main" id="{AAF9448F-6C65-1CAB-7766-FC7EF94C8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981040-317D-D351-06CA-9BA8A0D51036}"/>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1930278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260C7-046F-81BA-5A26-7AE889CEDB0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E8C6D1-6FB5-9DB8-A938-FA424F9778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708646-E038-A830-0B15-2AC4CCDB951E}"/>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5" name="Footer Placeholder 4">
            <a:extLst>
              <a:ext uri="{FF2B5EF4-FFF2-40B4-BE49-F238E27FC236}">
                <a16:creationId xmlns:a16="http://schemas.microsoft.com/office/drawing/2014/main" id="{5CE60B44-FC9A-0316-6D2F-7F429FD160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6A0456-635F-A3BF-418E-352BAE05161B}"/>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2024662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8200AA-0E2B-FAF9-99D0-812FD7BE1A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8A0B00-B527-13D7-0F9A-3937C3DDA3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F225B2-0F03-302B-C769-4D6444079243}"/>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5" name="Footer Placeholder 4">
            <a:extLst>
              <a:ext uri="{FF2B5EF4-FFF2-40B4-BE49-F238E27FC236}">
                <a16:creationId xmlns:a16="http://schemas.microsoft.com/office/drawing/2014/main" id="{6D1963B4-A753-8BEE-A0D9-8AB30D2E9C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052204-2C04-756F-A817-95DBF1E5B518}"/>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1410732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har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Expanding Subnational Revenue Prospects: The Role of the Fiscal Responsibility Commission</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
        <p:nvSpPr>
          <p:cNvPr id="7" name="Chart Placeholder 6">
            <a:extLst>
              <a:ext uri="{FF2B5EF4-FFF2-40B4-BE49-F238E27FC236}">
                <a16:creationId xmlns:a16="http://schemas.microsoft.com/office/drawing/2014/main" id="{08AF2DB4-A973-4307-B59C-6058A138835C}"/>
              </a:ext>
            </a:extLst>
          </p:cNvPr>
          <p:cNvSpPr>
            <a:spLocks noGrp="1"/>
          </p:cNvSpPr>
          <p:nvPr>
            <p:ph type="chart" sz="quarter" idx="13"/>
          </p:nvPr>
        </p:nvSpPr>
        <p:spPr>
          <a:xfrm>
            <a:off x="838200" y="2111608"/>
            <a:ext cx="10515600" cy="3744912"/>
          </a:xfrm>
        </p:spPr>
        <p:txBody>
          <a:bodyPr/>
          <a:lstStyle/>
          <a:p>
            <a:r>
              <a:rPr lang="en-US"/>
              <a:t>Click icon to add chart</a:t>
            </a:r>
            <a:endParaRPr lang="en-US" dirty="0"/>
          </a:p>
        </p:txBody>
      </p:sp>
    </p:spTree>
    <p:extLst>
      <p:ext uri="{BB962C8B-B14F-4D97-AF65-F5344CB8AC3E}">
        <p14:creationId xmlns:p14="http://schemas.microsoft.com/office/powerpoint/2010/main" val="343388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EE644D4-F9A4-4237-BD5C-4B97ABA9337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5581650" cy="6858000"/>
          </a:xfrm>
          <a:prstGeom prst="rect">
            <a:avLst/>
          </a:prstGeom>
        </p:spPr>
      </p:pic>
      <p:sp>
        <p:nvSpPr>
          <p:cNvPr id="2" name="Title 1">
            <a:extLst>
              <a:ext uri="{FF2B5EF4-FFF2-40B4-BE49-F238E27FC236}">
                <a16:creationId xmlns:a16="http://schemas.microsoft.com/office/drawing/2014/main" id="{C2FF67A8-55FA-435D-A18C-96D63D22B53E}"/>
              </a:ext>
            </a:extLst>
          </p:cNvPr>
          <p:cNvSpPr>
            <a:spLocks noGrp="1"/>
          </p:cNvSpPr>
          <p:nvPr>
            <p:ph type="title" hasCustomPrompt="1"/>
          </p:nvPr>
        </p:nvSpPr>
        <p:spPr>
          <a:xfrm>
            <a:off x="4657724" y="2809875"/>
            <a:ext cx="6696075" cy="1909763"/>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10" name="Subtitle 2">
            <a:extLst>
              <a:ext uri="{FF2B5EF4-FFF2-40B4-BE49-F238E27FC236}">
                <a16:creationId xmlns:a16="http://schemas.microsoft.com/office/drawing/2014/main" id="{104828DA-5EC5-4A00-9A7B-CD9668EF24D1}"/>
              </a:ext>
            </a:extLst>
          </p:cNvPr>
          <p:cNvSpPr>
            <a:spLocks noGrp="1"/>
          </p:cNvSpPr>
          <p:nvPr>
            <p:ph type="subTitle" idx="1"/>
          </p:nvPr>
        </p:nvSpPr>
        <p:spPr>
          <a:xfrm>
            <a:off x="4657725" y="5028803"/>
            <a:ext cx="6696074" cy="365125"/>
          </a:xfrm>
        </p:spPr>
        <p:txBody>
          <a:bodyPr anchor="b">
            <a:normAutofit/>
          </a:bodyPr>
          <a:lstStyle>
            <a:lvl1pPr marL="0" indent="0" algn="l">
              <a:buNone/>
              <a:defRPr sz="1600">
                <a:solidFill>
                  <a:schemeClr val="bg2">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Date Placeholder 2">
            <a:extLst>
              <a:ext uri="{FF2B5EF4-FFF2-40B4-BE49-F238E27FC236}">
                <a16:creationId xmlns:a16="http://schemas.microsoft.com/office/drawing/2014/main" id="{D9303E9A-96BC-4283-A6E1-5948AEB119F4}"/>
              </a:ext>
            </a:extLst>
          </p:cNvPr>
          <p:cNvSpPr>
            <a:spLocks noGrp="1"/>
          </p:cNvSpPr>
          <p:nvPr>
            <p:ph type="dt" sz="half" idx="10"/>
          </p:nvPr>
        </p:nvSpPr>
        <p:spPr>
          <a:xfrm>
            <a:off x="4676774" y="6356350"/>
            <a:ext cx="1695450" cy="365125"/>
          </a:xfrm>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45A19C49-052B-4D3E-B227-1D787463CE96}"/>
              </a:ext>
            </a:extLst>
          </p:cNvPr>
          <p:cNvSpPr>
            <a:spLocks noGrp="1"/>
          </p:cNvSpPr>
          <p:nvPr>
            <p:ph type="ftr" sz="quarter" idx="11"/>
          </p:nvPr>
        </p:nvSpPr>
        <p:spPr>
          <a:xfrm>
            <a:off x="5842001" y="6356350"/>
            <a:ext cx="5295900" cy="365125"/>
          </a:xfrm>
        </p:spPr>
        <p:txBody>
          <a:bodyPr/>
          <a:lstStyle>
            <a:lvl1pPr>
              <a:defRPr sz="900"/>
            </a:lvl1pPr>
          </a:lstStyle>
          <a:p>
            <a:r>
              <a:rPr lang="en-US" dirty="0"/>
              <a:t>Expanding Subnational Revenue Prospects: The Role of the Fiscal Responsibility Commission</a:t>
            </a:r>
          </a:p>
        </p:txBody>
      </p:sp>
      <p:sp>
        <p:nvSpPr>
          <p:cNvPr id="5" name="Slide Number Placeholder 4">
            <a:extLst>
              <a:ext uri="{FF2B5EF4-FFF2-40B4-BE49-F238E27FC236}">
                <a16:creationId xmlns:a16="http://schemas.microsoft.com/office/drawing/2014/main" id="{4E5E724A-95F0-41B6-A77E-EDD067272C27}"/>
              </a:ext>
            </a:extLst>
          </p:cNvPr>
          <p:cNvSpPr>
            <a:spLocks noGrp="1"/>
          </p:cNvSpPr>
          <p:nvPr>
            <p:ph type="sldNum" sz="quarter" idx="12"/>
          </p:nvPr>
        </p:nvSpPr>
        <p:spPr>
          <a:xfrm>
            <a:off x="9658350" y="6356350"/>
            <a:ext cx="1695450" cy="365125"/>
          </a:xfrm>
        </p:spPr>
        <p:txBody>
          <a:bodyPr/>
          <a:lstStyle>
            <a:lvl1pPr>
              <a:defRPr sz="900"/>
            </a:lvl1pPr>
          </a:lstStyle>
          <a:p>
            <a:fld id="{A49DFD55-3C28-40EF-9E31-A92D2E4017FF}" type="slidenum">
              <a:rPr lang="en-US" smtClean="0"/>
              <a:pPr/>
              <a:t>‹#›</a:t>
            </a:fld>
            <a:endParaRPr lang="en-US" dirty="0"/>
          </a:p>
        </p:txBody>
      </p:sp>
      <p:cxnSp>
        <p:nvCxnSpPr>
          <p:cNvPr id="9" name="Straight Connector 8">
            <a:extLst>
              <a:ext uri="{FF2B5EF4-FFF2-40B4-BE49-F238E27FC236}">
                <a16:creationId xmlns:a16="http://schemas.microsoft.com/office/drawing/2014/main" id="{BDAC7E4E-FE06-4E90-8107-6B543E5515ED}"/>
              </a:ext>
              <a:ext uri="{C183D7F6-B498-43B3-948B-1728B52AA6E4}">
                <adec:decorative xmlns:adec="http://schemas.microsoft.com/office/drawing/2017/decorative" val="1"/>
              </a:ext>
            </a:extLst>
          </p:cNvPr>
          <p:cNvCxnSpPr/>
          <p:nvPr userDrawn="1"/>
        </p:nvCxnSpPr>
        <p:spPr>
          <a:xfrm flipV="1">
            <a:off x="2209800" y="0"/>
            <a:ext cx="243840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4472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12F00-C21A-B4E6-3E7A-36B76F9F4C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46A092-6512-6E26-0618-CD8A75EAF7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034E81-2875-649D-4733-6306371FDC6D}"/>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5" name="Footer Placeholder 4">
            <a:extLst>
              <a:ext uri="{FF2B5EF4-FFF2-40B4-BE49-F238E27FC236}">
                <a16:creationId xmlns:a16="http://schemas.microsoft.com/office/drawing/2014/main" id="{F91C08AC-F809-D1A4-10D9-A2BE563BD1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4373AB-82C0-6188-9B54-09C4AEE60738}"/>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393243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8BEA4-8121-AA6F-681E-C0EE41BE58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2AFCCB-1055-F6CF-E260-689BA5483D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3BE022-442D-12A4-22EA-BFCEE309581B}"/>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5" name="Footer Placeholder 4">
            <a:extLst>
              <a:ext uri="{FF2B5EF4-FFF2-40B4-BE49-F238E27FC236}">
                <a16:creationId xmlns:a16="http://schemas.microsoft.com/office/drawing/2014/main" id="{6D785220-646C-9149-14ED-68BD134C8B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1DF41D-5056-F5EF-3314-1BC2EFB73BDF}"/>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248521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D213B-EBF4-66F7-76D0-C6F99A7E2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59820-96DA-F807-AA69-AD28365350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E35DC2-CDC8-DBEF-AFF2-A2C37A88F1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F7DAB4-3D37-63BD-F157-522E920CE1AE}"/>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6" name="Footer Placeholder 5">
            <a:extLst>
              <a:ext uri="{FF2B5EF4-FFF2-40B4-BE49-F238E27FC236}">
                <a16:creationId xmlns:a16="http://schemas.microsoft.com/office/drawing/2014/main" id="{B8CF1CB3-D502-365E-6571-93DD6407F1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7C0A4F-5292-928F-2E81-EF2B20EA1E00}"/>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2625719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9A4C9-1754-A493-7EBE-EECE9E9599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9B1D7-7ADF-C050-0C8D-E1D9418764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D1ABD-2266-FDF6-D6F5-23E8E6823D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8562FA-30EB-3507-B226-4CEBF064AF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67C7AC-557F-A94C-A9DA-724615C276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2F9D04-5354-2721-01C6-80C2A7AD45DF}"/>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8" name="Footer Placeholder 7">
            <a:extLst>
              <a:ext uri="{FF2B5EF4-FFF2-40B4-BE49-F238E27FC236}">
                <a16:creationId xmlns:a16="http://schemas.microsoft.com/office/drawing/2014/main" id="{BE1C6E95-F14A-4465-9E8D-7A3C901107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748B43-E66E-9CA3-CA38-B532B96DAF1A}"/>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3169098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6A002-6BCB-BC5D-29C3-4A6CAB1743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71C1A6-4C82-EE10-FA9F-C416BB13A783}"/>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4" name="Footer Placeholder 3">
            <a:extLst>
              <a:ext uri="{FF2B5EF4-FFF2-40B4-BE49-F238E27FC236}">
                <a16:creationId xmlns:a16="http://schemas.microsoft.com/office/drawing/2014/main" id="{2C307DA8-93F5-EDB7-0EA7-4784A4A2E4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7344DD-66D5-5C5F-F8AB-BC5B3BE701E5}"/>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419648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116FC5-ED48-63BC-2ED8-4A48E59DCE05}"/>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3" name="Footer Placeholder 2">
            <a:extLst>
              <a:ext uri="{FF2B5EF4-FFF2-40B4-BE49-F238E27FC236}">
                <a16:creationId xmlns:a16="http://schemas.microsoft.com/office/drawing/2014/main" id="{2C72F2E9-3510-710C-9285-F340B40B48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057373B-41B9-10C4-DD32-BBDAB71AA7BA}"/>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389164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05ACD-A98A-CD7B-506F-62E2E995D0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54DF38-7B37-0BF8-8886-50FB5BD0C2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AD94FF-D455-C5B0-C5C8-CA0956438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CA0E1E-898F-879E-BEBB-C48C1B5628C9}"/>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6" name="Footer Placeholder 5">
            <a:extLst>
              <a:ext uri="{FF2B5EF4-FFF2-40B4-BE49-F238E27FC236}">
                <a16:creationId xmlns:a16="http://schemas.microsoft.com/office/drawing/2014/main" id="{5BCCC942-A03F-6C26-20A2-89A02DA67F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A68A5A-74F6-A848-9873-D6C92A8EBF27}"/>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3642303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53C9F-FF31-1D7D-7968-B7683119C9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58E920-B24D-BB39-A35D-614EEE6414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FD5889-48DB-E3C2-31DE-521C2D7704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56A47-A48F-A5E8-2AEF-D0B204E9DC9E}"/>
              </a:ext>
            </a:extLst>
          </p:cNvPr>
          <p:cNvSpPr>
            <a:spLocks noGrp="1"/>
          </p:cNvSpPr>
          <p:nvPr>
            <p:ph type="dt" sz="half" idx="10"/>
          </p:nvPr>
        </p:nvSpPr>
        <p:spPr/>
        <p:txBody>
          <a:bodyPr/>
          <a:lstStyle/>
          <a:p>
            <a:fld id="{F5FD745F-ED87-4F35-A40E-AA0B8900CC50}" type="datetimeFigureOut">
              <a:rPr lang="en-US" smtClean="0"/>
              <a:t>2/4/2023</a:t>
            </a:fld>
            <a:endParaRPr lang="en-US"/>
          </a:p>
        </p:txBody>
      </p:sp>
      <p:sp>
        <p:nvSpPr>
          <p:cNvPr id="6" name="Footer Placeholder 5">
            <a:extLst>
              <a:ext uri="{FF2B5EF4-FFF2-40B4-BE49-F238E27FC236}">
                <a16:creationId xmlns:a16="http://schemas.microsoft.com/office/drawing/2014/main" id="{8D5D13D5-FCC1-ACCF-C7B7-CA0EBE88FB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760585-FEA3-3D51-CF40-7992DA883A0E}"/>
              </a:ext>
            </a:extLst>
          </p:cNvPr>
          <p:cNvSpPr>
            <a:spLocks noGrp="1"/>
          </p:cNvSpPr>
          <p:nvPr>
            <p:ph type="sldNum" sz="quarter" idx="12"/>
          </p:nvPr>
        </p:nvSpPr>
        <p:spPr/>
        <p:txBody>
          <a:bodyPr/>
          <a:lstStyle/>
          <a:p>
            <a:fld id="{F19D676A-6164-4825-AC36-4655E26921E1}" type="slidenum">
              <a:rPr lang="en-US" smtClean="0"/>
              <a:t>‹#›</a:t>
            </a:fld>
            <a:endParaRPr lang="en-US"/>
          </a:p>
        </p:txBody>
      </p:sp>
    </p:spTree>
    <p:extLst>
      <p:ext uri="{BB962C8B-B14F-4D97-AF65-F5344CB8AC3E}">
        <p14:creationId xmlns:p14="http://schemas.microsoft.com/office/powerpoint/2010/main" val="46024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FB44F3-BC0A-D698-2912-3F75164C84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8FC4F3-834F-21B7-FAF2-AA35B0B1C3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644F00-15BB-7938-760E-55AA0829A9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D745F-ED87-4F35-A40E-AA0B8900CC50}" type="datetimeFigureOut">
              <a:rPr lang="en-US" smtClean="0"/>
              <a:t>2/4/2023</a:t>
            </a:fld>
            <a:endParaRPr lang="en-US"/>
          </a:p>
        </p:txBody>
      </p:sp>
      <p:sp>
        <p:nvSpPr>
          <p:cNvPr id="5" name="Footer Placeholder 4">
            <a:extLst>
              <a:ext uri="{FF2B5EF4-FFF2-40B4-BE49-F238E27FC236}">
                <a16:creationId xmlns:a16="http://schemas.microsoft.com/office/drawing/2014/main" id="{2ECC5F38-31D5-10DA-6C0D-9F5EC73FC1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6322020-5360-C1DF-17D2-D32B8BF501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9D676A-6164-4825-AC36-4655E26921E1}" type="slidenum">
              <a:rPr lang="en-US" smtClean="0"/>
              <a:t>‹#›</a:t>
            </a:fld>
            <a:endParaRPr lang="en-US"/>
          </a:p>
        </p:txBody>
      </p:sp>
    </p:spTree>
    <p:extLst>
      <p:ext uri="{BB962C8B-B14F-4D97-AF65-F5344CB8AC3E}">
        <p14:creationId xmlns:p14="http://schemas.microsoft.com/office/powerpoint/2010/main" val="45844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236A1B4-B8D1-4A72-8E20-0703F54BF1FE}"/>
              </a:ext>
            </a:extLst>
          </p:cNvPr>
          <p:cNvSpPr>
            <a:spLocks noGrp="1"/>
          </p:cNvSpPr>
          <p:nvPr>
            <p:ph type="title"/>
          </p:nvPr>
        </p:nvSpPr>
        <p:spPr>
          <a:xfrm>
            <a:off x="378278" y="3299187"/>
            <a:ext cx="2895600" cy="1325563"/>
          </a:xfrm>
        </p:spPr>
        <p:txBody>
          <a:bodyPr anchor="b">
            <a:noAutofit/>
          </a:bodyPr>
          <a:lstStyle/>
          <a:p>
            <a:r>
              <a:rPr lang="en-US" sz="1800" b="1" dirty="0"/>
              <a:t>Saturday 4</a:t>
            </a:r>
            <a:r>
              <a:rPr lang="en-US" sz="1800" b="1" baseline="30000" dirty="0"/>
              <a:t>th</a:t>
            </a:r>
            <a:r>
              <a:rPr lang="en-US" sz="1800" b="1" dirty="0"/>
              <a:t> February, 2023</a:t>
            </a:r>
          </a:p>
        </p:txBody>
      </p:sp>
      <p:pic>
        <p:nvPicPr>
          <p:cNvPr id="5" name="Picture 4" descr="Website&#10;&#10;Description automatically generated with low confidence">
            <a:extLst>
              <a:ext uri="{FF2B5EF4-FFF2-40B4-BE49-F238E27FC236}">
                <a16:creationId xmlns:a16="http://schemas.microsoft.com/office/drawing/2014/main" id="{BDCE9F09-73E7-F619-088F-00E67BE70ECC}"/>
              </a:ext>
            </a:extLst>
          </p:cNvPr>
          <p:cNvPicPr>
            <a:picLocks noChangeAspect="1"/>
          </p:cNvPicPr>
          <p:nvPr/>
        </p:nvPicPr>
        <p:blipFill rotWithShape="1">
          <a:blip r:embed="rId2"/>
          <a:srcRect t="11665" b="1328"/>
          <a:stretch/>
        </p:blipFill>
        <p:spPr>
          <a:xfrm>
            <a:off x="4454978" y="259349"/>
            <a:ext cx="7007515" cy="6097000"/>
          </a:xfrm>
          <a:prstGeom prst="rect">
            <a:avLst/>
          </a:prstGeom>
          <a:noFill/>
        </p:spPr>
      </p:pic>
      <p:sp>
        <p:nvSpPr>
          <p:cNvPr id="10" name="Date Placeholder 3">
            <a:extLst>
              <a:ext uri="{FF2B5EF4-FFF2-40B4-BE49-F238E27FC236}">
                <a16:creationId xmlns:a16="http://schemas.microsoft.com/office/drawing/2014/main" id="{A39395B4-1980-3840-EC1B-84245A8C1B1B}"/>
              </a:ext>
            </a:extLst>
          </p:cNvPr>
          <p:cNvSpPr>
            <a:spLocks noGrp="1"/>
          </p:cNvSpPr>
          <p:nvPr>
            <p:ph type="dt" sz="half" idx="10"/>
          </p:nvPr>
        </p:nvSpPr>
        <p:spPr>
          <a:xfrm>
            <a:off x="1333500" y="6356350"/>
            <a:ext cx="985157" cy="365125"/>
          </a:xfrm>
        </p:spPr>
        <p:txBody>
          <a:bodyPr/>
          <a:lstStyle/>
          <a:p>
            <a:pPr>
              <a:spcAft>
                <a:spcPts val="600"/>
              </a:spcAft>
            </a:pPr>
            <a:r>
              <a:rPr lang="en-US"/>
              <a:t>20XX</a:t>
            </a:r>
          </a:p>
        </p:txBody>
      </p:sp>
      <p:sp>
        <p:nvSpPr>
          <p:cNvPr id="12" name="Footer Placeholder 4">
            <a:extLst>
              <a:ext uri="{FF2B5EF4-FFF2-40B4-BE49-F238E27FC236}">
                <a16:creationId xmlns:a16="http://schemas.microsoft.com/office/drawing/2014/main" id="{C0048E7B-68CF-702D-7213-8255D463265C}"/>
              </a:ext>
            </a:extLst>
          </p:cNvPr>
          <p:cNvSpPr>
            <a:spLocks noGrp="1"/>
          </p:cNvSpPr>
          <p:nvPr>
            <p:ph type="ftr" sz="quarter" idx="11"/>
          </p:nvPr>
        </p:nvSpPr>
        <p:spPr>
          <a:xfrm>
            <a:off x="2669886" y="6356349"/>
            <a:ext cx="7007514" cy="365125"/>
          </a:xfrm>
        </p:spPr>
        <p:txBody>
          <a:bodyPr/>
          <a:lstStyle/>
          <a:p>
            <a:pPr>
              <a:spcAft>
                <a:spcPts val="600"/>
              </a:spcAft>
            </a:pPr>
            <a:r>
              <a:rPr lang="en-US"/>
              <a:t>Expanding Subnational Revenue Prospects: The Role of the Fiscal Responsibility Commission</a:t>
            </a:r>
          </a:p>
        </p:txBody>
      </p:sp>
      <p:sp>
        <p:nvSpPr>
          <p:cNvPr id="14" name="Slide Number Placeholder 5">
            <a:extLst>
              <a:ext uri="{FF2B5EF4-FFF2-40B4-BE49-F238E27FC236}">
                <a16:creationId xmlns:a16="http://schemas.microsoft.com/office/drawing/2014/main" id="{39E47AF4-0795-E8C8-8636-0632E56E89A0}"/>
              </a:ext>
            </a:extLst>
          </p:cNvPr>
          <p:cNvSpPr>
            <a:spLocks noGrp="1"/>
          </p:cNvSpPr>
          <p:nvPr>
            <p:ph type="sldNum" sz="quarter" idx="12"/>
          </p:nvPr>
        </p:nvSpPr>
        <p:spPr>
          <a:xfrm>
            <a:off x="10858500" y="6362698"/>
            <a:ext cx="987552" cy="365125"/>
          </a:xfrm>
        </p:spPr>
        <p:txBody>
          <a:bodyPr/>
          <a:lstStyle/>
          <a:p>
            <a:pPr>
              <a:spcAft>
                <a:spcPts val="600"/>
              </a:spcAft>
            </a:pPr>
            <a:fld id="{A49DFD55-3C28-40EF-9E31-A92D2E4017FF}" type="slidenum">
              <a:rPr lang="en-US" smtClean="0"/>
              <a:pPr>
                <a:spcAft>
                  <a:spcPts val="600"/>
                </a:spcAft>
              </a:pPr>
              <a:t>1</a:t>
            </a:fld>
            <a:endParaRPr lang="en-US"/>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18645C-7CB8-4590-BBEF-FBD1B9734341}"/>
              </a:ext>
            </a:extLst>
          </p:cNvPr>
          <p:cNvSpPr>
            <a:spLocks noGrp="1"/>
          </p:cNvSpPr>
          <p:nvPr>
            <p:ph type="dt" sz="half" idx="10"/>
          </p:nvPr>
        </p:nvSpPr>
        <p:spPr/>
        <p:txBody>
          <a:bodyPr/>
          <a:lstStyle/>
          <a:p>
            <a:pPr>
              <a:defRPr/>
            </a:pPr>
            <a:fld id="{D54DEA3D-D54D-401D-8BBC-B6C20F070EB1}" type="datetime1">
              <a:rPr lang="en-GB"/>
              <a:pPr>
                <a:defRPr/>
              </a:pPr>
              <a:t>04/02/2023</a:t>
            </a:fld>
            <a:endParaRPr lang="en-GB"/>
          </a:p>
        </p:txBody>
      </p:sp>
      <p:sp>
        <p:nvSpPr>
          <p:cNvPr id="3" name="Footer Placeholder 2">
            <a:extLst>
              <a:ext uri="{FF2B5EF4-FFF2-40B4-BE49-F238E27FC236}">
                <a16:creationId xmlns:a16="http://schemas.microsoft.com/office/drawing/2014/main" id="{F71D4F9F-282B-4E75-B1BB-CFBEE85AB94B}"/>
              </a:ext>
            </a:extLst>
          </p:cNvPr>
          <p:cNvSpPr>
            <a:spLocks noGrp="1"/>
          </p:cNvSpPr>
          <p:nvPr>
            <p:ph type="ftr" sz="quarter" idx="11"/>
          </p:nvPr>
        </p:nvSpPr>
        <p:spPr/>
        <p:txBody>
          <a:bodyPr/>
          <a:lstStyle/>
          <a:p>
            <a:pPr>
              <a:defRPr/>
            </a:pPr>
            <a:r>
              <a:rPr lang="en-GB"/>
              <a:t>Fiscal responsibility Commission</a:t>
            </a:r>
          </a:p>
        </p:txBody>
      </p:sp>
      <p:sp>
        <p:nvSpPr>
          <p:cNvPr id="6150" name="Slide Number Placeholder 3">
            <a:extLst>
              <a:ext uri="{FF2B5EF4-FFF2-40B4-BE49-F238E27FC236}">
                <a16:creationId xmlns:a16="http://schemas.microsoft.com/office/drawing/2014/main" id="{44F2968C-FC15-48A8-901C-CAA035F7FED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0000"/>
              </a:lnSpc>
              <a:spcBef>
                <a:spcPct val="0"/>
              </a:spcBef>
              <a:buFontTx/>
              <a:buNone/>
            </a:pPr>
            <a:fld id="{7C78B8D6-7915-4AC8-92EF-F56D7B84B57B}" type="slidenum">
              <a:rPr lang="en-GB" altLang="en-US" sz="1200">
                <a:solidFill>
                  <a:srgbClr val="898989"/>
                </a:solidFill>
              </a:rPr>
              <a:pPr>
                <a:lnSpc>
                  <a:spcPct val="100000"/>
                </a:lnSpc>
                <a:spcBef>
                  <a:spcPct val="0"/>
                </a:spcBef>
                <a:buFontTx/>
                <a:buNone/>
              </a:pPr>
              <a:t>10</a:t>
            </a:fld>
            <a:endParaRPr lang="en-GB" altLang="en-US" sz="1200">
              <a:solidFill>
                <a:srgbClr val="898989"/>
              </a:solidFill>
            </a:endParaRPr>
          </a:p>
        </p:txBody>
      </p:sp>
      <p:graphicFrame>
        <p:nvGraphicFramePr>
          <p:cNvPr id="4" name="Diagram 3">
            <a:extLst>
              <a:ext uri="{FF2B5EF4-FFF2-40B4-BE49-F238E27FC236}">
                <a16:creationId xmlns:a16="http://schemas.microsoft.com/office/drawing/2014/main" id="{A07563C5-7ED9-4157-966C-FD45797D7559}"/>
              </a:ext>
            </a:extLst>
          </p:cNvPr>
          <p:cNvGraphicFramePr/>
          <p:nvPr/>
        </p:nvGraphicFramePr>
        <p:xfrm>
          <a:off x="1123809" y="1439333"/>
          <a:ext cx="991235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6C7F0AF9-2949-0AF2-F631-4F854FC6D95B}"/>
              </a:ext>
            </a:extLst>
          </p:cNvPr>
          <p:cNvSpPr>
            <a:spLocks noGrp="1"/>
          </p:cNvSpPr>
          <p:nvPr>
            <p:ph type="title"/>
          </p:nvPr>
        </p:nvSpPr>
        <p:spPr>
          <a:xfrm>
            <a:off x="838200" y="365125"/>
            <a:ext cx="10515600" cy="1325563"/>
          </a:xfrm>
        </p:spPr>
        <p:style>
          <a:lnRef idx="2">
            <a:schemeClr val="accent6">
              <a:shade val="50000"/>
            </a:schemeClr>
          </a:lnRef>
          <a:fillRef idx="1">
            <a:schemeClr val="accent6"/>
          </a:fillRef>
          <a:effectRef idx="0">
            <a:schemeClr val="accent6"/>
          </a:effectRef>
          <a:fontRef idx="minor">
            <a:schemeClr val="lt1"/>
          </a:fontRef>
        </p:style>
        <p:txBody>
          <a:bodyPr/>
          <a:lstStyle/>
          <a:p>
            <a:pPr algn="ctr">
              <a:defRPr/>
            </a:pPr>
            <a:r>
              <a:rPr lang="en-US" altLang="en-US" sz="2800" dirty="0"/>
              <a:t>  What FRA 2007 SEEKS to achieve - </a:t>
            </a:r>
            <a:r>
              <a:rPr lang="en-US" altLang="en-US" sz="2800" dirty="0" err="1"/>
              <a:t>contd</a:t>
            </a:r>
            <a:endParaRPr lang="en-US" altLang="en-US" sz="3600" dirty="0"/>
          </a:p>
        </p:txBody>
      </p:sp>
    </p:spTree>
    <p:extLst>
      <p:ext uri="{BB962C8B-B14F-4D97-AF65-F5344CB8AC3E}">
        <p14:creationId xmlns:p14="http://schemas.microsoft.com/office/powerpoint/2010/main" val="1515103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0A75B054-1135-40B4-9E0C-2FA112D1E375}"/>
              </a:ext>
            </a:extLst>
          </p:cNvPr>
          <p:cNvSpPr>
            <a:spLocks noGrp="1"/>
          </p:cNvSpPr>
          <p:nvPr>
            <p:ph type="title"/>
          </p:nvPr>
        </p:nvSpPr>
        <p:spPr>
          <a:xfrm>
            <a:off x="316010" y="835102"/>
            <a:ext cx="11037790" cy="447675"/>
          </a:xfrm>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pPr algn="ctr">
              <a:defRPr/>
            </a:pPr>
            <a:r>
              <a:rPr lang="en-US" altLang="en-US" sz="3300" dirty="0"/>
              <a:t>  </a:t>
            </a:r>
            <a:r>
              <a:rPr lang="en-US" sz="3600" b="1" dirty="0">
                <a:latin typeface="Calibri" panose="020F0502020204030204" pitchFamily="34" charset="0"/>
                <a:ea typeface="Calibri" panose="020F0502020204030204" pitchFamily="34" charset="0"/>
                <a:cs typeface="Calibri" panose="020F0502020204030204" pitchFamily="34" charset="0"/>
              </a:rPr>
              <a:t>2. Role of FRC in expanding Public Revenue Prospects</a:t>
            </a:r>
            <a:endParaRPr lang="en-US" altLang="en-US" sz="3300" dirty="0"/>
          </a:p>
        </p:txBody>
      </p:sp>
      <p:sp>
        <p:nvSpPr>
          <p:cNvPr id="21507" name="Content Placeholder 2">
            <a:extLst>
              <a:ext uri="{FF2B5EF4-FFF2-40B4-BE49-F238E27FC236}">
                <a16:creationId xmlns:a16="http://schemas.microsoft.com/office/drawing/2014/main" id="{23F6BE95-7AC6-4DA0-A9A7-20A4492FE3E8}"/>
              </a:ext>
            </a:extLst>
          </p:cNvPr>
          <p:cNvSpPr>
            <a:spLocks noGrp="1"/>
          </p:cNvSpPr>
          <p:nvPr>
            <p:ph idx="1"/>
          </p:nvPr>
        </p:nvSpPr>
        <p:spPr>
          <a:xfrm>
            <a:off x="844357" y="1814733"/>
            <a:ext cx="10658572" cy="4107766"/>
          </a:xfrm>
        </p:spPr>
        <p:txBody>
          <a:bodyPr>
            <a:normAutofit/>
          </a:bodyPr>
          <a:lstStyle/>
          <a:p>
            <a:pPr eaLnBrk="1" hangingPunct="1"/>
            <a:r>
              <a:rPr lang="en-US" altLang="en-US" sz="3200" dirty="0"/>
              <a:t> Sections 2 &amp; 3(2) of the Act are very instructive, in that they provide:</a:t>
            </a:r>
          </a:p>
          <a:p>
            <a:pPr eaLnBrk="1" hangingPunct="1">
              <a:buFont typeface="Arial" panose="020B0604020202020204" pitchFamily="34" charset="0"/>
              <a:buNone/>
            </a:pPr>
            <a:r>
              <a:rPr lang="en-US" altLang="en-US" sz="3200" b="1" dirty="0"/>
              <a:t>Section 2(1) </a:t>
            </a:r>
            <a:r>
              <a:rPr lang="en-US" altLang="en-US" sz="3200" dirty="0"/>
              <a:t> “For the purpose of performing its functions under  this Act, the Commission shall have power to:</a:t>
            </a:r>
          </a:p>
          <a:p>
            <a:pPr eaLnBrk="1" hangingPunct="1">
              <a:buFont typeface="Arial" panose="020B0604020202020204" pitchFamily="34" charset="0"/>
              <a:buNone/>
            </a:pPr>
            <a:r>
              <a:rPr lang="en-US" altLang="en-US" sz="3200" b="1" i="1" dirty="0"/>
              <a:t>	compel  any person or government institution to disclose information relating to public revenues and expenditure</a:t>
            </a:r>
            <a:r>
              <a:rPr lang="en-US" altLang="en-US" sz="3200" dirty="0"/>
              <a:t>; and cause an investigation into whether any person has violated any provisions of this Act.</a:t>
            </a:r>
          </a:p>
          <a:p>
            <a:endParaRPr lang="en-US" altLang="en-US" sz="3200" dirty="0"/>
          </a:p>
        </p:txBody>
      </p:sp>
      <p:sp>
        <p:nvSpPr>
          <p:cNvPr id="2" name="Date Placeholder 1">
            <a:extLst>
              <a:ext uri="{FF2B5EF4-FFF2-40B4-BE49-F238E27FC236}">
                <a16:creationId xmlns:a16="http://schemas.microsoft.com/office/drawing/2014/main" id="{375CF2F4-F361-445F-B142-610B5AC49141}"/>
              </a:ext>
            </a:extLst>
          </p:cNvPr>
          <p:cNvSpPr>
            <a:spLocks noGrp="1"/>
          </p:cNvSpPr>
          <p:nvPr>
            <p:ph type="dt" sz="half" idx="10"/>
          </p:nvPr>
        </p:nvSpPr>
        <p:spPr/>
        <p:txBody>
          <a:bodyPr/>
          <a:lstStyle/>
          <a:p>
            <a:pPr>
              <a:defRPr/>
            </a:pPr>
            <a:fld id="{9F76274D-3525-49C8-AF1D-4C2D64C57B6F}" type="datetime1">
              <a:rPr lang="en-GB"/>
              <a:pPr>
                <a:defRPr/>
              </a:pPr>
              <a:t>04/02/2023</a:t>
            </a:fld>
            <a:endParaRPr lang="en-GB"/>
          </a:p>
        </p:txBody>
      </p:sp>
      <p:sp>
        <p:nvSpPr>
          <p:cNvPr id="3" name="Footer Placeholder 2">
            <a:extLst>
              <a:ext uri="{FF2B5EF4-FFF2-40B4-BE49-F238E27FC236}">
                <a16:creationId xmlns:a16="http://schemas.microsoft.com/office/drawing/2014/main" id="{EFFD1D2D-C237-4C44-915B-5F7711F8B83A}"/>
              </a:ext>
            </a:extLst>
          </p:cNvPr>
          <p:cNvSpPr>
            <a:spLocks noGrp="1"/>
          </p:cNvSpPr>
          <p:nvPr>
            <p:ph type="ftr" sz="quarter" idx="11"/>
          </p:nvPr>
        </p:nvSpPr>
        <p:spPr/>
        <p:txBody>
          <a:bodyPr/>
          <a:lstStyle/>
          <a:p>
            <a:pPr>
              <a:defRPr/>
            </a:pPr>
            <a:r>
              <a:rPr lang="en-GB" dirty="0"/>
              <a:t>Fiscal responsibility Commission</a:t>
            </a:r>
          </a:p>
        </p:txBody>
      </p:sp>
      <p:sp>
        <p:nvSpPr>
          <p:cNvPr id="21510" name="Slide Number Placeholder 3">
            <a:extLst>
              <a:ext uri="{FF2B5EF4-FFF2-40B4-BE49-F238E27FC236}">
                <a16:creationId xmlns:a16="http://schemas.microsoft.com/office/drawing/2014/main" id="{D728C51B-25CA-4BA5-A81F-A02527148CF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0000"/>
              </a:lnSpc>
              <a:spcBef>
                <a:spcPct val="0"/>
              </a:spcBef>
              <a:buFontTx/>
              <a:buNone/>
            </a:pPr>
            <a:fld id="{9995D690-7F31-480D-BBA3-AAAAE97229D4}" type="slidenum">
              <a:rPr lang="en-GB" altLang="en-US" sz="1200">
                <a:solidFill>
                  <a:srgbClr val="898989"/>
                </a:solidFill>
              </a:rPr>
              <a:pPr>
                <a:lnSpc>
                  <a:spcPct val="100000"/>
                </a:lnSpc>
                <a:spcBef>
                  <a:spcPct val="0"/>
                </a:spcBef>
                <a:buFontTx/>
                <a:buNone/>
              </a:pPr>
              <a:t>11</a:t>
            </a:fld>
            <a:endParaRPr lang="en-GB" altLang="en-US" sz="1200">
              <a:solidFill>
                <a:srgbClr val="89898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815BF5-8DD9-4EED-BEFF-6B59D697C52F}"/>
              </a:ext>
            </a:extLst>
          </p:cNvPr>
          <p:cNvSpPr>
            <a:spLocks noGrp="1"/>
          </p:cNvSpPr>
          <p:nvPr>
            <p:ph idx="1"/>
          </p:nvPr>
        </p:nvSpPr>
        <p:spPr>
          <a:xfrm>
            <a:off x="522238" y="1310469"/>
            <a:ext cx="11147524" cy="4237062"/>
          </a:xfrm>
        </p:spPr>
        <p:txBody>
          <a:bodyPr>
            <a:noAutofit/>
          </a:bodyPr>
          <a:lstStyle/>
          <a:p>
            <a:pPr marL="0" indent="0" eaLnBrk="1" hangingPunct="1">
              <a:buNone/>
            </a:pPr>
            <a:r>
              <a:rPr lang="en-US" altLang="en-US" sz="2800" dirty="0"/>
              <a:t> </a:t>
            </a:r>
            <a:r>
              <a:rPr lang="en-US" altLang="en-US" sz="2800" b="1" dirty="0"/>
              <a:t>Section 22 of the Act deserves special mention (it’s now been amended though):</a:t>
            </a:r>
          </a:p>
          <a:p>
            <a:pPr>
              <a:buFont typeface="Wingdings" panose="05000000000000000000" pitchFamily="2" charset="2"/>
              <a:buChar char="§"/>
            </a:pPr>
            <a:r>
              <a:rPr lang="en-US" altLang="en-US" sz="2800" b="1" dirty="0"/>
              <a:t>Section 22(1)</a:t>
            </a:r>
            <a:r>
              <a:rPr lang="en-US" altLang="en-US" sz="2800" dirty="0"/>
              <a:t>  Notwithstanding the provisions of any written law   governing the corporation, each corporation shall  establish a general reserve fund and shall allocate  thereto at the end of each financial year, one-fifth of its operating surplus for the year.  </a:t>
            </a:r>
          </a:p>
          <a:p>
            <a:pPr>
              <a:buFont typeface="Wingdings" panose="05000000000000000000" pitchFamily="2" charset="2"/>
              <a:buChar char="§"/>
            </a:pPr>
            <a:r>
              <a:rPr lang="en-US" altLang="en-US" sz="2800" b="1" dirty="0"/>
              <a:t>(2)</a:t>
            </a:r>
            <a:r>
              <a:rPr lang="en-US" altLang="en-US" sz="2800" dirty="0"/>
              <a:t>  The balance of the operating surplus shall be paid Into the Consolidated Revenue Fund of the Federal Government not later than one month following the statutory deadline for publishing each corporation’s accounts. </a:t>
            </a:r>
          </a:p>
          <a:p>
            <a:endParaRPr lang="en-US" sz="2800" dirty="0"/>
          </a:p>
        </p:txBody>
      </p:sp>
    </p:spTree>
    <p:extLst>
      <p:ext uri="{BB962C8B-B14F-4D97-AF65-F5344CB8AC3E}">
        <p14:creationId xmlns:p14="http://schemas.microsoft.com/office/powerpoint/2010/main" val="1048265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81C9DE4F-E669-4287-A346-A378BA39FF44}"/>
              </a:ext>
            </a:extLst>
          </p:cNvPr>
          <p:cNvSpPr>
            <a:spLocks noGrp="1"/>
          </p:cNvSpPr>
          <p:nvPr>
            <p:ph idx="1"/>
          </p:nvPr>
        </p:nvSpPr>
        <p:spPr>
          <a:xfrm>
            <a:off x="638536" y="2419643"/>
            <a:ext cx="10914927" cy="3193367"/>
          </a:xfrm>
        </p:spPr>
        <p:txBody>
          <a:bodyPr>
            <a:noAutofit/>
          </a:bodyPr>
          <a:lstStyle/>
          <a:p>
            <a:pPr marL="0" indent="0">
              <a:buNone/>
            </a:pPr>
            <a:r>
              <a:rPr lang="en-US" altLang="en-US" sz="2800" b="1" dirty="0"/>
              <a:t>Section 22(1)</a:t>
            </a:r>
            <a:r>
              <a:rPr lang="en-US" altLang="en-US" sz="2800" dirty="0"/>
              <a:t> </a:t>
            </a:r>
            <a:r>
              <a:rPr lang="en-US" altLang="en-US" sz="2800" i="1" dirty="0"/>
              <a:t> “Notwithstanding the provisions of any written law governing the corporation, each corporation shall establish a general reserve fund and shall allocate  thereto at the end of each financial year, one-fifth of its operating surplus for the year, </a:t>
            </a:r>
            <a:r>
              <a:rPr lang="en-US" altLang="en-US" sz="2800" b="1" i="1" dirty="0">
                <a:solidFill>
                  <a:srgbClr val="FF0000"/>
                </a:solidFill>
              </a:rPr>
              <a:t>provided that the cost to revenue</a:t>
            </a:r>
            <a:r>
              <a:rPr lang="en-US" altLang="en-US" sz="2800" b="1" dirty="0">
                <a:solidFill>
                  <a:srgbClr val="FF0000"/>
                </a:solidFill>
              </a:rPr>
              <a:t> ratio of each corporation shall not exceed fifty percent</a:t>
            </a:r>
            <a:r>
              <a:rPr lang="en-US" altLang="en-US" sz="2800" b="1" dirty="0"/>
              <a:t> </a:t>
            </a:r>
            <a:r>
              <a:rPr lang="en-US" altLang="en-US" sz="2800" dirty="0"/>
              <a:t>or such other ratio as the  Minister, upon the approval of the National Assembly, may    approve for that particular corporation by way of order published in the official Gazette. 		</a:t>
            </a:r>
          </a:p>
        </p:txBody>
      </p:sp>
      <p:sp>
        <p:nvSpPr>
          <p:cNvPr id="7" name="Content Placeholder 2">
            <a:extLst>
              <a:ext uri="{FF2B5EF4-FFF2-40B4-BE49-F238E27FC236}">
                <a16:creationId xmlns:a16="http://schemas.microsoft.com/office/drawing/2014/main" id="{CB463421-EA33-4EDD-BD9D-B7ADAABB57AA}"/>
              </a:ext>
            </a:extLst>
          </p:cNvPr>
          <p:cNvSpPr txBox="1">
            <a:spLocks/>
          </p:cNvSpPr>
          <p:nvPr/>
        </p:nvSpPr>
        <p:spPr bwMode="auto">
          <a:xfrm>
            <a:off x="772609" y="677830"/>
            <a:ext cx="10252275" cy="1134320"/>
          </a:xfrm>
          <a:prstGeom prst="rect">
            <a:avLst/>
          </a:prstGeom>
          <a:solidFill>
            <a:srgbClr val="FF0000"/>
          </a:solidFill>
          <a:ln w="9525">
            <a:noFill/>
            <a:miter lim="800000"/>
            <a:headEnd/>
            <a:tailEnd/>
          </a:ln>
        </p:spPr>
        <p:txBody>
          <a:bodyPr/>
          <a:lstStyle/>
          <a:p>
            <a:pPr>
              <a:defRPr/>
            </a:pPr>
            <a:r>
              <a:rPr lang="en-US" sz="2800" b="1" dirty="0">
                <a:latin typeface="Calibri" panose="020F0502020204030204" pitchFamily="34" charset="0"/>
                <a:cs typeface="Calibri" panose="020F0502020204030204" pitchFamily="34" charset="0"/>
              </a:rPr>
              <a:t>NB. </a:t>
            </a:r>
            <a:r>
              <a:rPr lang="en-US" sz="2800" b="1" dirty="0" err="1">
                <a:latin typeface="Calibri" panose="020F0502020204030204" pitchFamily="34" charset="0"/>
                <a:cs typeface="Calibri" panose="020F0502020204030204" pitchFamily="34" charset="0"/>
              </a:rPr>
              <a:t>Sec.22</a:t>
            </a:r>
            <a:r>
              <a:rPr lang="en-US" sz="2800" b="1" dirty="0">
                <a:latin typeface="Calibri" panose="020F0502020204030204" pitchFamily="34" charset="0"/>
                <a:cs typeface="Calibri" panose="020F0502020204030204" pitchFamily="34" charset="0"/>
              </a:rPr>
              <a:t> of the Act has been amended by </a:t>
            </a:r>
            <a:r>
              <a:rPr lang="en-US" sz="2800" b="1" dirty="0" err="1">
                <a:latin typeface="Calibri" panose="020F0502020204030204" pitchFamily="34" charset="0"/>
                <a:cs typeface="Calibri" panose="020F0502020204030204" pitchFamily="34" charset="0"/>
              </a:rPr>
              <a:t>Sec.62</a:t>
            </a:r>
            <a:r>
              <a:rPr lang="en-US" sz="2800" b="1" dirty="0">
                <a:latin typeface="Calibri" panose="020F0502020204030204" pitchFamily="34" charset="0"/>
                <a:cs typeface="Calibri" panose="020F0502020204030204" pitchFamily="34" charset="0"/>
              </a:rPr>
              <a:t> of the Finance Act, 2020 by substituting for </a:t>
            </a:r>
            <a:r>
              <a:rPr lang="en-US" sz="2800" b="1" dirty="0" err="1">
                <a:latin typeface="Calibri" panose="020F0502020204030204" pitchFamily="34" charset="0"/>
                <a:cs typeface="Calibri" panose="020F0502020204030204" pitchFamily="34" charset="0"/>
              </a:rPr>
              <a:t>Sec.22</a:t>
            </a:r>
            <a:r>
              <a:rPr lang="en-US" sz="2800" b="1" dirty="0">
                <a:latin typeface="Calibri" panose="020F0502020204030204" pitchFamily="34" charset="0"/>
                <a:cs typeface="Calibri" panose="020F0502020204030204" pitchFamily="34" charset="0"/>
              </a:rPr>
              <a:t> of the Act, a new </a:t>
            </a:r>
            <a:r>
              <a:rPr lang="en-US" sz="2800" b="1" dirty="0" err="1">
                <a:latin typeface="Calibri" panose="020F0502020204030204" pitchFamily="34" charset="0"/>
                <a:cs typeface="Calibri" panose="020F0502020204030204" pitchFamily="34" charset="0"/>
              </a:rPr>
              <a:t>Sec.22</a:t>
            </a:r>
            <a:r>
              <a:rPr lang="en-US" sz="2800" b="1" dirty="0">
                <a:latin typeface="Calibri" panose="020F0502020204030204" pitchFamily="34" charset="0"/>
                <a:cs typeface="Calibri" panose="020F0502020204030204" pitchFamily="34" charset="0"/>
              </a:rPr>
              <a:t>: </a:t>
            </a:r>
          </a:p>
          <a:p>
            <a:pPr>
              <a:defRPr/>
            </a:pPr>
            <a:endParaRPr lang="en-GB"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17562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9EA37-A5BE-5795-AA22-531391D2B0B5}"/>
              </a:ext>
            </a:extLst>
          </p:cNvPr>
          <p:cNvSpPr>
            <a:spLocks noGrp="1"/>
          </p:cNvSpPr>
          <p:nvPr>
            <p:ph type="ctrTitle"/>
          </p:nvPr>
        </p:nvSpPr>
        <p:spPr>
          <a:xfrm>
            <a:off x="3546621" y="961615"/>
            <a:ext cx="5617029" cy="1359693"/>
          </a:xfrm>
        </p:spPr>
        <p:style>
          <a:lnRef idx="3">
            <a:schemeClr val="lt1"/>
          </a:lnRef>
          <a:fillRef idx="1">
            <a:schemeClr val="accent6"/>
          </a:fillRef>
          <a:effectRef idx="1">
            <a:schemeClr val="accent6"/>
          </a:effectRef>
          <a:fontRef idx="minor">
            <a:schemeClr val="lt1"/>
          </a:fontRef>
        </p:style>
        <p:txBody>
          <a:bodyPr anchor="b">
            <a:normAutofit/>
          </a:bodyPr>
          <a:lstStyle/>
          <a:p>
            <a:r>
              <a:rPr lang="en-US" sz="3300" dirty="0"/>
              <a:t>FRC and Subnational IGRs</a:t>
            </a:r>
            <a:br>
              <a:rPr lang="en-US" sz="3300" dirty="0"/>
            </a:br>
            <a:endParaRPr lang="en-US" sz="3300" dirty="0"/>
          </a:p>
        </p:txBody>
      </p:sp>
      <p:sp>
        <p:nvSpPr>
          <p:cNvPr id="4" name="Date Placeholder 3">
            <a:extLst>
              <a:ext uri="{FF2B5EF4-FFF2-40B4-BE49-F238E27FC236}">
                <a16:creationId xmlns:a16="http://schemas.microsoft.com/office/drawing/2014/main" id="{58DB5E06-E863-AD97-7D2E-9AB326E828ED}"/>
              </a:ext>
            </a:extLst>
          </p:cNvPr>
          <p:cNvSpPr>
            <a:spLocks noGrp="1"/>
          </p:cNvSpPr>
          <p:nvPr>
            <p:ph type="dt" sz="half" idx="10"/>
          </p:nvPr>
        </p:nvSpPr>
        <p:spPr>
          <a:xfrm>
            <a:off x="4267200" y="6356350"/>
            <a:ext cx="1774371" cy="365125"/>
          </a:xfrm>
        </p:spPr>
        <p:txBody>
          <a:bodyPr anchor="ctr">
            <a:normAutofit/>
          </a:bodyPr>
          <a:lstStyle/>
          <a:p>
            <a:pPr>
              <a:spcAft>
                <a:spcPts val="600"/>
              </a:spcAft>
            </a:pPr>
            <a:r>
              <a:rPr lang="en-US"/>
              <a:t>2023</a:t>
            </a:r>
          </a:p>
        </p:txBody>
      </p:sp>
      <p:sp>
        <p:nvSpPr>
          <p:cNvPr id="5" name="Footer Placeholder 4">
            <a:extLst>
              <a:ext uri="{FF2B5EF4-FFF2-40B4-BE49-F238E27FC236}">
                <a16:creationId xmlns:a16="http://schemas.microsoft.com/office/drawing/2014/main" id="{57C5B2E5-87A9-4FC4-1064-2F3B71E284D0}"/>
              </a:ext>
            </a:extLst>
          </p:cNvPr>
          <p:cNvSpPr>
            <a:spLocks noGrp="1"/>
          </p:cNvSpPr>
          <p:nvPr>
            <p:ph type="ftr" sz="quarter" idx="11"/>
          </p:nvPr>
        </p:nvSpPr>
        <p:spPr>
          <a:xfrm>
            <a:off x="2250831" y="6356350"/>
            <a:ext cx="8141398" cy="365125"/>
          </a:xfrm>
        </p:spPr>
        <p:txBody>
          <a:bodyPr anchor="ctr">
            <a:normAutofit/>
          </a:bodyPr>
          <a:lstStyle/>
          <a:p>
            <a:pPr>
              <a:lnSpc>
                <a:spcPct val="90000"/>
              </a:lnSpc>
              <a:spcAft>
                <a:spcPts val="600"/>
              </a:spcAft>
            </a:pPr>
            <a:r>
              <a:rPr lang="en-US" dirty="0"/>
              <a:t>Expanding Subnational Revenue Prospects: The Role of the Fiscal Responsibility Commission</a:t>
            </a:r>
          </a:p>
        </p:txBody>
      </p:sp>
      <p:sp>
        <p:nvSpPr>
          <p:cNvPr id="6" name="Slide Number Placeholder 5">
            <a:extLst>
              <a:ext uri="{FF2B5EF4-FFF2-40B4-BE49-F238E27FC236}">
                <a16:creationId xmlns:a16="http://schemas.microsoft.com/office/drawing/2014/main" id="{723A0CE0-68DB-675E-DA00-BA099B7CDC3B}"/>
              </a:ext>
            </a:extLst>
          </p:cNvPr>
          <p:cNvSpPr>
            <a:spLocks noGrp="1"/>
          </p:cNvSpPr>
          <p:nvPr>
            <p:ph type="sldNum" sz="quarter" idx="12"/>
          </p:nvPr>
        </p:nvSpPr>
        <p:spPr>
          <a:xfrm>
            <a:off x="9579428" y="6356350"/>
            <a:ext cx="1774371" cy="365125"/>
          </a:xfrm>
        </p:spPr>
        <p:txBody>
          <a:bodyPr anchor="ctr">
            <a:normAutofit/>
          </a:bodyPr>
          <a:lstStyle/>
          <a:p>
            <a:pPr>
              <a:spcAft>
                <a:spcPts val="600"/>
              </a:spcAft>
            </a:pPr>
            <a:fld id="{A49DFD55-3C28-40EF-9E31-A92D2E4017FF}" type="slidenum">
              <a:rPr lang="en-US" smtClean="0"/>
              <a:pPr>
                <a:spcAft>
                  <a:spcPts val="600"/>
                </a:spcAft>
              </a:pPr>
              <a:t>14</a:t>
            </a:fld>
            <a:endParaRPr lang="en-US"/>
          </a:p>
        </p:txBody>
      </p:sp>
      <p:sp>
        <p:nvSpPr>
          <p:cNvPr id="9" name="TextBox 8">
            <a:extLst>
              <a:ext uri="{FF2B5EF4-FFF2-40B4-BE49-F238E27FC236}">
                <a16:creationId xmlns:a16="http://schemas.microsoft.com/office/drawing/2014/main" id="{DA6F4509-833B-85B3-0A02-F27DD297AEC7}"/>
              </a:ext>
            </a:extLst>
          </p:cNvPr>
          <p:cNvSpPr txBox="1"/>
          <p:nvPr/>
        </p:nvSpPr>
        <p:spPr>
          <a:xfrm>
            <a:off x="3541486" y="2730401"/>
            <a:ext cx="6850743" cy="2554545"/>
          </a:xfrm>
          <a:prstGeom prst="rect">
            <a:avLst/>
          </a:prstGeom>
          <a:noFill/>
        </p:spPr>
        <p:txBody>
          <a:bodyPr wrap="square">
            <a:spAutoFit/>
          </a:bodyPr>
          <a:lstStyle/>
          <a:p>
            <a:pPr marL="285750" indent="-285750">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Sensitization</a:t>
            </a:r>
          </a:p>
          <a:p>
            <a:pPr marL="285750" indent="-285750">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Technical Support</a:t>
            </a:r>
          </a:p>
          <a:p>
            <a:pPr marL="285750" indent="-285750">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Weaponizing Section 51 of the FRA 2007</a:t>
            </a:r>
          </a:p>
          <a:p>
            <a:pPr marL="285750" indent="-285750">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Recent development: SFTAS</a:t>
            </a:r>
          </a:p>
        </p:txBody>
      </p:sp>
    </p:spTree>
    <p:extLst>
      <p:ext uri="{BB962C8B-B14F-4D97-AF65-F5344CB8AC3E}">
        <p14:creationId xmlns:p14="http://schemas.microsoft.com/office/powerpoint/2010/main" val="4003365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8742CD-D93C-4501-851D-08BDBC22A381}"/>
              </a:ext>
            </a:extLst>
          </p:cNvPr>
          <p:cNvSpPr>
            <a:spLocks noGrp="1"/>
          </p:cNvSpPr>
          <p:nvPr>
            <p:ph idx="1"/>
          </p:nvPr>
        </p:nvSpPr>
        <p:spPr>
          <a:xfrm>
            <a:off x="1168401" y="1669142"/>
            <a:ext cx="9677400" cy="3178629"/>
          </a:xfrm>
        </p:spPr>
        <p:txBody>
          <a:bodyPr>
            <a:normAutofit/>
          </a:bodyPr>
          <a:lstStyle/>
          <a:p>
            <a:pPr eaLnBrk="1" hangingPunct="1">
              <a:lnSpc>
                <a:spcPct val="100000"/>
              </a:lnSpc>
              <a:buFont typeface="Wingdings" panose="05000000000000000000" pitchFamily="2" charset="2"/>
              <a:buChar char="§"/>
            </a:pPr>
            <a:r>
              <a:rPr lang="en-US" altLang="en-US" sz="3200" b="1" dirty="0"/>
              <a:t>Section 51:   </a:t>
            </a:r>
          </a:p>
          <a:p>
            <a:pPr eaLnBrk="1" hangingPunct="1">
              <a:lnSpc>
                <a:spcPct val="100000"/>
              </a:lnSpc>
              <a:buFont typeface="Wingdings" panose="05000000000000000000" pitchFamily="2" charset="2"/>
              <a:buChar char="§"/>
            </a:pPr>
            <a:r>
              <a:rPr lang="en-US" altLang="en-US" sz="3200" b="1" dirty="0"/>
              <a:t>“A person shall have legal capacity to enforce the provision of this Act by obtaining prerogative orders or other remedies at the Federal High Court, without having to show any special or particular interest”.</a:t>
            </a:r>
          </a:p>
          <a:p>
            <a:endParaRPr lang="en-US" sz="3200" dirty="0"/>
          </a:p>
        </p:txBody>
      </p:sp>
    </p:spTree>
    <p:extLst>
      <p:ext uri="{BB962C8B-B14F-4D97-AF65-F5344CB8AC3E}">
        <p14:creationId xmlns:p14="http://schemas.microsoft.com/office/powerpoint/2010/main" val="4230175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E5F11-B7B9-4B80-8C6A-A8A7A7190B77}"/>
              </a:ext>
            </a:extLst>
          </p:cNvPr>
          <p:cNvSpPr>
            <a:spLocks noGrp="1"/>
          </p:cNvSpPr>
          <p:nvPr>
            <p:ph type="ctrTitle"/>
          </p:nvPr>
        </p:nvSpPr>
        <p:spPr>
          <a:xfrm>
            <a:off x="6410778" y="929640"/>
            <a:ext cx="4179570" cy="1715531"/>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Thank You</a:t>
            </a:r>
          </a:p>
        </p:txBody>
      </p:sp>
      <p:sp>
        <p:nvSpPr>
          <p:cNvPr id="3" name="TextBox 2">
            <a:extLst>
              <a:ext uri="{FF2B5EF4-FFF2-40B4-BE49-F238E27FC236}">
                <a16:creationId xmlns:a16="http://schemas.microsoft.com/office/drawing/2014/main" id="{EBB08452-D166-3DD8-B26E-4CA555D9FC5E}"/>
              </a:ext>
            </a:extLst>
          </p:cNvPr>
          <p:cNvSpPr txBox="1"/>
          <p:nvPr/>
        </p:nvSpPr>
        <p:spPr>
          <a:xfrm>
            <a:off x="6241143" y="3127593"/>
            <a:ext cx="5602514" cy="2677656"/>
          </a:xfrm>
          <a:prstGeom prst="rect">
            <a:avLst/>
          </a:prstGeom>
          <a:noFill/>
        </p:spPr>
        <p:txBody>
          <a:bodyPr wrap="square" rtlCol="0">
            <a:spAutoFit/>
          </a:bodyPr>
          <a:lstStyle/>
          <a:p>
            <a:r>
              <a:rPr lang="en-US" sz="2800" dirty="0"/>
              <a:t>Chris UWADOKA</a:t>
            </a:r>
          </a:p>
          <a:p>
            <a:r>
              <a:rPr lang="en-US" sz="2800" dirty="0">
                <a:latin typeface="Calibri" panose="020F0502020204030204" pitchFamily="34" charset="0"/>
                <a:ea typeface="Calibri" panose="020F0502020204030204" pitchFamily="34" charset="0"/>
                <a:cs typeface="Calibri" panose="020F0502020204030204" pitchFamily="34" charset="0"/>
              </a:rPr>
              <a:t>+234 803 812 7484; </a:t>
            </a:r>
          </a:p>
          <a:p>
            <a:r>
              <a:rPr lang="en-US" sz="2800" dirty="0">
                <a:latin typeface="Calibri" panose="020F0502020204030204" pitchFamily="34" charset="0"/>
                <a:ea typeface="Calibri" panose="020F0502020204030204" pitchFamily="34" charset="0"/>
                <a:cs typeface="Calibri" panose="020F0502020204030204" pitchFamily="34" charset="0"/>
              </a:rPr>
              <a:t>chrisuwadoka@hotmail.com</a:t>
            </a:r>
          </a:p>
          <a:p>
            <a:r>
              <a:rPr lang="en-US" sz="2800" dirty="0">
                <a:latin typeface="Calibri" panose="020F0502020204030204" pitchFamily="34" charset="0"/>
                <a:ea typeface="Calibri" panose="020F0502020204030204" pitchFamily="34" charset="0"/>
                <a:cs typeface="Calibri" panose="020F0502020204030204" pitchFamily="34" charset="0"/>
              </a:rPr>
              <a:t>LinkedIn: </a:t>
            </a:r>
          </a:p>
          <a:p>
            <a:r>
              <a:rPr lang="en-US" sz="2800" dirty="0">
                <a:latin typeface="Calibri" panose="020F0502020204030204" pitchFamily="34" charset="0"/>
                <a:ea typeface="Calibri" panose="020F0502020204030204" pitchFamily="34" charset="0"/>
                <a:cs typeface="Calibri" panose="020F0502020204030204" pitchFamily="34" charset="0"/>
              </a:rPr>
              <a:t>Twitter: Answerbank</a:t>
            </a:r>
          </a:p>
          <a:p>
            <a:endParaRPr lang="en-US" sz="2800" dirty="0"/>
          </a:p>
        </p:txBody>
      </p:sp>
    </p:spTree>
    <p:extLst>
      <p:ext uri="{BB962C8B-B14F-4D97-AF65-F5344CB8AC3E}">
        <p14:creationId xmlns:p14="http://schemas.microsoft.com/office/powerpoint/2010/main" val="37972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F5859-10C9-4588-9727-B9362E26C29D}"/>
              </a:ext>
            </a:extLst>
          </p:cNvPr>
          <p:cNvSpPr>
            <a:spLocks noGrp="1"/>
          </p:cNvSpPr>
          <p:nvPr>
            <p:ph type="title"/>
          </p:nvPr>
        </p:nvSpPr>
        <p:spPr>
          <a:xfrm>
            <a:off x="838200" y="365125"/>
            <a:ext cx="10515600" cy="1325563"/>
          </a:xfrm>
        </p:spPr>
        <p:txBody>
          <a:bodyPr anchor="ctr">
            <a:normAutofit/>
          </a:bodyPr>
          <a:lstStyle/>
          <a:p>
            <a:r>
              <a:rPr lang="en-US" b="1" dirty="0"/>
              <a:t>AGENDA</a:t>
            </a:r>
          </a:p>
        </p:txBody>
      </p:sp>
      <p:sp>
        <p:nvSpPr>
          <p:cNvPr id="5" name="Date Placeholder 4">
            <a:extLst>
              <a:ext uri="{FF2B5EF4-FFF2-40B4-BE49-F238E27FC236}">
                <a16:creationId xmlns:a16="http://schemas.microsoft.com/office/drawing/2014/main" id="{9AB5BAF8-EA80-4AD4-8D83-5960C299573A}"/>
              </a:ext>
            </a:extLst>
          </p:cNvPr>
          <p:cNvSpPr>
            <a:spLocks noGrp="1"/>
          </p:cNvSpPr>
          <p:nvPr>
            <p:ph type="dt" sz="half" idx="10"/>
          </p:nvPr>
        </p:nvSpPr>
        <p:spPr>
          <a:xfrm>
            <a:off x="838200" y="6356350"/>
            <a:ext cx="2743200" cy="365125"/>
          </a:xfrm>
        </p:spPr>
        <p:txBody>
          <a:bodyPr anchor="ctr">
            <a:normAutofit/>
          </a:bodyPr>
          <a:lstStyle/>
          <a:p>
            <a:pPr>
              <a:spcAft>
                <a:spcPts val="600"/>
              </a:spcAft>
            </a:pPr>
            <a:r>
              <a:rPr lang="en-US" dirty="0"/>
              <a:t>20XX</a:t>
            </a:r>
            <a:endParaRPr lang="en-US"/>
          </a:p>
        </p:txBody>
      </p:sp>
      <p:sp>
        <p:nvSpPr>
          <p:cNvPr id="4" name="Footer Placeholder 3">
            <a:extLst>
              <a:ext uri="{FF2B5EF4-FFF2-40B4-BE49-F238E27FC236}">
                <a16:creationId xmlns:a16="http://schemas.microsoft.com/office/drawing/2014/main" id="{36C19884-873C-4D13-BE6D-318CF07B0D12}"/>
              </a:ext>
            </a:extLst>
          </p:cNvPr>
          <p:cNvSpPr>
            <a:spLocks noGrp="1"/>
          </p:cNvSpPr>
          <p:nvPr>
            <p:ph type="ftr" sz="quarter" idx="11"/>
          </p:nvPr>
        </p:nvSpPr>
        <p:spPr>
          <a:xfrm>
            <a:off x="3746500" y="6356350"/>
            <a:ext cx="6705600" cy="365125"/>
          </a:xfrm>
        </p:spPr>
        <p:txBody>
          <a:bodyPr anchor="ctr">
            <a:normAutofit/>
          </a:bodyPr>
          <a:lstStyle/>
          <a:p>
            <a:pPr>
              <a:spcAft>
                <a:spcPts val="600"/>
              </a:spcAft>
            </a:pPr>
            <a:r>
              <a:rPr lang="en-US" dirty="0"/>
              <a:t>PRESENTATION TITLE</a:t>
            </a:r>
            <a:endParaRPr lang="en-US"/>
          </a:p>
        </p:txBody>
      </p:sp>
      <p:sp>
        <p:nvSpPr>
          <p:cNvPr id="6" name="Slide Number Placeholder 5">
            <a:extLst>
              <a:ext uri="{FF2B5EF4-FFF2-40B4-BE49-F238E27FC236}">
                <a16:creationId xmlns:a16="http://schemas.microsoft.com/office/drawing/2014/main" id="{7C991F00-87A7-45A6-8029-B097FA72498D}"/>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A49DFD55-3C28-40EF-9E31-A92D2E4017FF}" type="slidenum">
              <a:rPr lang="en-US" smtClean="0"/>
              <a:pPr>
                <a:spcAft>
                  <a:spcPts val="600"/>
                </a:spcAft>
              </a:pPr>
              <a:t>2</a:t>
            </a:fld>
            <a:endParaRPr lang="en-US"/>
          </a:p>
        </p:txBody>
      </p:sp>
      <p:graphicFrame>
        <p:nvGraphicFramePr>
          <p:cNvPr id="8" name="Content Placeholder 2">
            <a:extLst>
              <a:ext uri="{FF2B5EF4-FFF2-40B4-BE49-F238E27FC236}">
                <a16:creationId xmlns:a16="http://schemas.microsoft.com/office/drawing/2014/main" id="{B4FC1D8A-5F7E-B5E7-8C77-CDC8571DE76E}"/>
              </a:ext>
            </a:extLst>
          </p:cNvPr>
          <p:cNvGraphicFramePr>
            <a:graphicFrameLocks noGrp="1"/>
          </p:cNvGraphicFramePr>
          <p:nvPr>
            <p:ph type="chart" sz="quarter" idx="13"/>
          </p:nvPr>
        </p:nvGraphicFramePr>
        <p:xfrm>
          <a:off x="838200" y="2111608"/>
          <a:ext cx="10515600" cy="3744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3219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D1482568-5995-330E-7DC6-D8099D974373}"/>
              </a:ext>
            </a:extLst>
          </p:cNvPr>
          <p:cNvSpPr txBox="1">
            <a:spLocks/>
          </p:cNvSpPr>
          <p:nvPr/>
        </p:nvSpPr>
        <p:spPr>
          <a:xfrm>
            <a:off x="5237724" y="3295649"/>
            <a:ext cx="5030226" cy="2950405"/>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nSpc>
                <a:spcPct val="90000"/>
              </a:lnSpc>
              <a:spcBef>
                <a:spcPct val="0"/>
              </a:spcBef>
              <a:spcAft>
                <a:spcPts val="600"/>
              </a:spcAft>
              <a:defRPr/>
            </a:pPr>
            <a:r>
              <a:rPr lang="en-US" sz="3200" kern="1200" cap="all" spc="150" baseline="0" dirty="0">
                <a:solidFill>
                  <a:srgbClr val="FF0000"/>
                </a:solidFill>
                <a:latin typeface="Calibri" panose="020F0502020204030204" pitchFamily="34" charset="0"/>
                <a:ea typeface="Calibri" panose="020F0502020204030204" pitchFamily="34" charset="0"/>
                <a:cs typeface="Calibri" panose="020F0502020204030204" pitchFamily="34" charset="0"/>
              </a:rPr>
              <a:t>Our focus will be on </a:t>
            </a:r>
            <a:r>
              <a:rPr lang="en-US" sz="3200" b="1" kern="1200" cap="all" spc="150" baseline="0" dirty="0">
                <a:solidFill>
                  <a:srgbClr val="FF0000"/>
                </a:solidFill>
                <a:latin typeface="Calibri" panose="020F0502020204030204" pitchFamily="34" charset="0"/>
                <a:ea typeface="Calibri" panose="020F0502020204030204" pitchFamily="34" charset="0"/>
                <a:cs typeface="Calibri" panose="020F0502020204030204" pitchFamily="34" charset="0"/>
              </a:rPr>
              <a:t>Subnational IGR (Internally Generated Revenue) Prospects</a:t>
            </a:r>
          </a:p>
          <a:p>
            <a:pPr>
              <a:lnSpc>
                <a:spcPct val="90000"/>
              </a:lnSpc>
              <a:spcBef>
                <a:spcPct val="0"/>
              </a:spcBef>
              <a:spcAft>
                <a:spcPts val="600"/>
              </a:spcAft>
              <a:defRPr/>
            </a:pPr>
            <a:r>
              <a:rPr lang="en-US" sz="2600" dirty="0" err="1">
                <a:latin typeface="Calibri" panose="020F0502020204030204" pitchFamily="34" charset="0"/>
                <a:ea typeface="Calibri" panose="020F0502020204030204" pitchFamily="34" charset="0"/>
                <a:cs typeface="Calibri" panose="020F0502020204030204" pitchFamily="34" charset="0"/>
              </a:rPr>
              <a:t>Eg</a:t>
            </a:r>
            <a:r>
              <a:rPr lang="en-US" sz="2600" dirty="0">
                <a:latin typeface="Calibri" panose="020F0502020204030204" pitchFamily="34" charset="0"/>
                <a:ea typeface="Calibri" panose="020F0502020204030204" pitchFamily="34" charset="0"/>
                <a:cs typeface="Calibri" panose="020F0502020204030204" pitchFamily="34" charset="0"/>
              </a:rPr>
              <a:t>: Pay As You Earn (PAYE), road taxes, direct assessment, taxes, </a:t>
            </a:r>
            <a:r>
              <a:rPr lang="en-US" sz="2600" dirty="0" err="1">
                <a:latin typeface="Calibri" panose="020F0502020204030204" pitchFamily="34" charset="0"/>
                <a:ea typeface="Calibri" panose="020F0502020204030204" pitchFamily="34" charset="0"/>
                <a:cs typeface="Calibri" panose="020F0502020204030204" pitchFamily="34" charset="0"/>
              </a:rPr>
              <a:t>etc</a:t>
            </a:r>
            <a:endParaRPr lang="en-US" sz="3200" b="1" kern="1200" cap="all" spc="150" baseline="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9D5232F9-FD00-464A-9F17-619C91AEF8F3}"/>
              </a:ext>
            </a:extLst>
          </p:cNvPr>
          <p:cNvSpPr>
            <a:spLocks noGrp="1"/>
          </p:cNvSpPr>
          <p:nvPr>
            <p:ph type="body" idx="1"/>
          </p:nvPr>
        </p:nvSpPr>
        <p:spPr>
          <a:xfrm>
            <a:off x="5200531" y="1422916"/>
            <a:ext cx="5891774" cy="2006083"/>
          </a:xfrm>
        </p:spPr>
        <p:txBody>
          <a:bodyPr vert="horz" lIns="91440" tIns="45720" rIns="91440" bIns="45720" rtlCol="0">
            <a:normAutofit/>
          </a:bodyPr>
          <a:lstStyle/>
          <a:p>
            <a:pPr>
              <a:defRPr/>
            </a:pPr>
            <a:r>
              <a:rPr lang="en-US" sz="2800" kern="1200" spc="5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 word on the Presentation Title, “Expanding </a:t>
            </a:r>
            <a:r>
              <a:rPr lang="en-US" sz="2800" b="1" kern="1200" spc="50" baseline="0" dirty="0">
                <a:solidFill>
                  <a:schemeClr val="tx1"/>
                </a:solidFill>
                <a:latin typeface="Calibri" panose="020F0502020204030204" pitchFamily="34" charset="0"/>
                <a:ea typeface="Calibri" panose="020F0502020204030204" pitchFamily="34" charset="0"/>
                <a:cs typeface="Calibri" panose="020F0502020204030204" pitchFamily="34" charset="0"/>
              </a:rPr>
              <a:t>Subnational Revenue Prospects</a:t>
            </a:r>
            <a:r>
              <a:rPr lang="en-US" sz="2800" kern="1200" spc="5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The Role of the Fiscal Responsibility Commission”</a:t>
            </a:r>
            <a:endParaRPr lang="en-US" sz="2800" b="1" kern="1200" spc="50" baseline="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70E12647-CCB2-45E2-A9CB-A868F490497E}"/>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r>
              <a:rPr lang="en-US" kern="1200">
                <a:latin typeface="+mn-lt"/>
                <a:ea typeface="+mn-ea"/>
                <a:cs typeface="+mn-cs"/>
              </a:rPr>
              <a:t>20XX</a:t>
            </a:r>
          </a:p>
        </p:txBody>
      </p:sp>
      <p:sp>
        <p:nvSpPr>
          <p:cNvPr id="5" name="Footer Placeholder 4">
            <a:extLst>
              <a:ext uri="{FF2B5EF4-FFF2-40B4-BE49-F238E27FC236}">
                <a16:creationId xmlns:a16="http://schemas.microsoft.com/office/drawing/2014/main" id="{8D51ED20-04D4-4894-B0C2-9C541A61A734}"/>
              </a:ext>
            </a:extLst>
          </p:cNvPr>
          <p:cNvSpPr>
            <a:spLocks noGrp="1"/>
          </p:cNvSpPr>
          <p:nvPr>
            <p:ph type="ftr" sz="quarter" idx="11"/>
          </p:nvPr>
        </p:nvSpPr>
        <p:spPr>
          <a:xfrm>
            <a:off x="4038600" y="6356350"/>
            <a:ext cx="5526314" cy="365125"/>
          </a:xfrm>
        </p:spPr>
        <p:txBody>
          <a:bodyPr vert="horz" lIns="91440" tIns="45720" rIns="91440" bIns="45720" rtlCol="0" anchor="ctr">
            <a:normAutofit fontScale="92500"/>
          </a:bodyPr>
          <a:lstStyle/>
          <a:p>
            <a:pPr>
              <a:lnSpc>
                <a:spcPct val="90000"/>
              </a:lnSpc>
              <a:spcAft>
                <a:spcPts val="600"/>
              </a:spcAft>
            </a:pPr>
            <a:r>
              <a:rPr lang="en-US" kern="1200" dirty="0">
                <a:latin typeface="+mn-lt"/>
                <a:ea typeface="+mn-ea"/>
                <a:cs typeface="+mn-cs"/>
              </a:rPr>
              <a:t>Expanding Subnational Revenue Prospects: The Role of the Fiscal Responsibility Commission</a:t>
            </a:r>
          </a:p>
        </p:txBody>
      </p:sp>
      <p:sp>
        <p:nvSpPr>
          <p:cNvPr id="6" name="Slide Number Placeholder 5">
            <a:extLst>
              <a:ext uri="{FF2B5EF4-FFF2-40B4-BE49-F238E27FC236}">
                <a16:creationId xmlns:a16="http://schemas.microsoft.com/office/drawing/2014/main" id="{7BC1787E-7110-4989-B0B8-DD4E0ACC09D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A49DFD55-3C28-40EF-9E31-A92D2E4017FF}" type="slidenum">
              <a:rPr lang="en-US" smtClean="0"/>
              <a:pPr>
                <a:spcAft>
                  <a:spcPts val="600"/>
                </a:spcAft>
              </a:pPr>
              <a:t>3</a:t>
            </a:fld>
            <a:endParaRPr lang="en-US"/>
          </a:p>
        </p:txBody>
      </p:sp>
      <p:pic>
        <p:nvPicPr>
          <p:cNvPr id="4098" name="Picture 2" descr="Target, focus icon Stock Vector Image &amp; Art - Alamy">
            <a:extLst>
              <a:ext uri="{FF2B5EF4-FFF2-40B4-BE49-F238E27FC236}">
                <a16:creationId xmlns:a16="http://schemas.microsoft.com/office/drawing/2014/main" id="{E481EE1A-903D-3DE5-7770-21EF38AEEAD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621"/>
          <a:stretch/>
        </p:blipFill>
        <p:spPr bwMode="auto">
          <a:xfrm rot="16200000">
            <a:off x="402176" y="1956870"/>
            <a:ext cx="3329498"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51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2731C-311B-46F7-A865-6C3AF6B09A47}"/>
              </a:ext>
            </a:extLst>
          </p:cNvPr>
          <p:cNvSpPr>
            <a:spLocks noGrp="1"/>
          </p:cNvSpPr>
          <p:nvPr>
            <p:ph type="title"/>
          </p:nvPr>
        </p:nvSpPr>
        <p:spPr>
          <a:xfrm>
            <a:off x="1235026" y="1783080"/>
            <a:ext cx="3430027" cy="3291840"/>
          </a:xfrm>
          <a:solidFill>
            <a:schemeClr val="accent6">
              <a:lumMod val="50000"/>
            </a:schemeClr>
          </a:solidFill>
        </p:spPr>
        <p:style>
          <a:lnRef idx="1">
            <a:schemeClr val="accent6"/>
          </a:lnRef>
          <a:fillRef idx="3">
            <a:schemeClr val="accent6"/>
          </a:fillRef>
          <a:effectRef idx="2">
            <a:schemeClr val="accent6"/>
          </a:effectRef>
          <a:fontRef idx="minor">
            <a:schemeClr val="lt1"/>
          </a:fontRef>
        </p:style>
        <p:txBody>
          <a:bodyPr anchor="b">
            <a:normAutofit fontScale="90000"/>
          </a:bodyPr>
          <a:lstStyle/>
          <a:p>
            <a:r>
              <a:rPr lang="en-US" sz="3200" dirty="0">
                <a:latin typeface="Calibri" panose="020F0502020204030204" pitchFamily="34" charset="0"/>
                <a:ea typeface="Calibri" panose="020F0502020204030204" pitchFamily="34" charset="0"/>
                <a:cs typeface="Calibri" panose="020F0502020204030204" pitchFamily="34" charset="0"/>
              </a:rPr>
              <a:t>1. Fiscal Responsibility Commission (FRC): WHAT it is and WHY it would have been necessary to create it if it didn’t exist</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pic>
        <p:nvPicPr>
          <p:cNvPr id="1026" name="Picture 2" descr="Fiscal Responsibility Commission sensitises states on transparency,  accountability">
            <a:extLst>
              <a:ext uri="{FF2B5EF4-FFF2-40B4-BE49-F238E27FC236}">
                <a16:creationId xmlns:a16="http://schemas.microsoft.com/office/drawing/2014/main" id="{54B5A547-0D4D-77F3-C519-29033F0C57F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471991" y="2630838"/>
            <a:ext cx="5015328" cy="1596323"/>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a:extLst>
              <a:ext uri="{FF2B5EF4-FFF2-40B4-BE49-F238E27FC236}">
                <a16:creationId xmlns:a16="http://schemas.microsoft.com/office/drawing/2014/main" id="{70E12647-CCB2-45E2-A9CB-A868F490497E}"/>
              </a:ext>
            </a:extLst>
          </p:cNvPr>
          <p:cNvSpPr>
            <a:spLocks noGrp="1"/>
          </p:cNvSpPr>
          <p:nvPr>
            <p:ph type="dt" sz="half" idx="10"/>
          </p:nvPr>
        </p:nvSpPr>
        <p:spPr>
          <a:xfrm>
            <a:off x="1333500" y="6356350"/>
            <a:ext cx="985157" cy="365125"/>
          </a:xfrm>
        </p:spPr>
        <p:txBody>
          <a:bodyPr anchor="ctr">
            <a:normAutofit/>
          </a:bodyPr>
          <a:lstStyle/>
          <a:p>
            <a:pPr>
              <a:spcAft>
                <a:spcPts val="600"/>
              </a:spcAft>
            </a:pPr>
            <a:r>
              <a:rPr lang="en-US" dirty="0"/>
              <a:t>20XX</a:t>
            </a:r>
            <a:endParaRPr lang="en-US"/>
          </a:p>
        </p:txBody>
      </p:sp>
      <p:sp>
        <p:nvSpPr>
          <p:cNvPr id="5" name="Footer Placeholder 4">
            <a:extLst>
              <a:ext uri="{FF2B5EF4-FFF2-40B4-BE49-F238E27FC236}">
                <a16:creationId xmlns:a16="http://schemas.microsoft.com/office/drawing/2014/main" id="{8D51ED20-04D4-4894-B0C2-9C541A61A734}"/>
              </a:ext>
            </a:extLst>
          </p:cNvPr>
          <p:cNvSpPr>
            <a:spLocks noGrp="1"/>
          </p:cNvSpPr>
          <p:nvPr>
            <p:ph type="ftr" sz="quarter" idx="11"/>
          </p:nvPr>
        </p:nvSpPr>
        <p:spPr>
          <a:xfrm>
            <a:off x="2669886" y="6356349"/>
            <a:ext cx="7007514" cy="365125"/>
          </a:xfrm>
        </p:spPr>
        <p:txBody>
          <a:bodyPr anchor="ctr">
            <a:normAutofit/>
          </a:bodyPr>
          <a:lstStyle/>
          <a:p>
            <a:pPr>
              <a:spcAft>
                <a:spcPts val="600"/>
              </a:spcAft>
            </a:pPr>
            <a:r>
              <a:rPr lang="en-US" dirty="0"/>
              <a:t>Expanding Subnational Revenue Prospects: The Role of the Fiscal Responsibility Commission</a:t>
            </a:r>
            <a:endParaRPr lang="en-US"/>
          </a:p>
        </p:txBody>
      </p:sp>
      <p:sp>
        <p:nvSpPr>
          <p:cNvPr id="6" name="Slide Number Placeholder 5">
            <a:extLst>
              <a:ext uri="{FF2B5EF4-FFF2-40B4-BE49-F238E27FC236}">
                <a16:creationId xmlns:a16="http://schemas.microsoft.com/office/drawing/2014/main" id="{7BC1787E-7110-4989-B0B8-DD4E0ACC09DF}"/>
              </a:ext>
            </a:extLst>
          </p:cNvPr>
          <p:cNvSpPr>
            <a:spLocks noGrp="1"/>
          </p:cNvSpPr>
          <p:nvPr>
            <p:ph type="sldNum" sz="quarter" idx="12"/>
          </p:nvPr>
        </p:nvSpPr>
        <p:spPr>
          <a:xfrm>
            <a:off x="10858500" y="6362698"/>
            <a:ext cx="987552" cy="365125"/>
          </a:xfrm>
        </p:spPr>
        <p:txBody>
          <a:bodyPr anchor="ctr">
            <a:normAutofit/>
          </a:bodyPr>
          <a:lstStyle/>
          <a:p>
            <a:pPr>
              <a:spcAft>
                <a:spcPts val="600"/>
              </a:spcAft>
            </a:pPr>
            <a:fld id="{A49DFD55-3C28-40EF-9E31-A92D2E4017FF}" type="slidenum">
              <a:rPr lang="en-US" smtClean="0"/>
              <a:pPr>
                <a:spcAft>
                  <a:spcPts val="600"/>
                </a:spcAft>
              </a:pPr>
              <a:t>4</a:t>
            </a:fld>
            <a:endParaRPr lang="en-US"/>
          </a:p>
        </p:txBody>
      </p:sp>
    </p:spTree>
    <p:extLst>
      <p:ext uri="{BB962C8B-B14F-4D97-AF65-F5344CB8AC3E}">
        <p14:creationId xmlns:p14="http://schemas.microsoft.com/office/powerpoint/2010/main" val="3015856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FC2C9-E56D-466D-ADA9-E43A6B82FA7A}"/>
              </a:ext>
            </a:extLst>
          </p:cNvPr>
          <p:cNvSpPr>
            <a:spLocks noGrp="1"/>
          </p:cNvSpPr>
          <p:nvPr>
            <p:ph type="title"/>
          </p:nvPr>
        </p:nvSpPr>
        <p:spPr>
          <a:xfrm>
            <a:off x="819566" y="462989"/>
            <a:ext cx="10435281" cy="625032"/>
          </a:xfrm>
        </p:spPr>
        <p:txBody>
          <a:bodyPr>
            <a:normAutofit fontScale="90000"/>
          </a:bodyPr>
          <a:lstStyle/>
          <a:p>
            <a:pPr algn="ctr"/>
            <a:r>
              <a:rPr lang="en-US" altLang="en-US" dirty="0">
                <a:latin typeface="Calibri" panose="020F0502020204030204" pitchFamily="34" charset="0"/>
              </a:rPr>
              <a:t>Fiscal Responsibility: </a:t>
            </a:r>
            <a:r>
              <a:rPr lang="en-US" altLang="en-US" dirty="0"/>
              <a:t>The concept </a:t>
            </a:r>
            <a:endParaRPr lang="en-US" dirty="0"/>
          </a:p>
        </p:txBody>
      </p:sp>
      <p:pic>
        <p:nvPicPr>
          <p:cNvPr id="2050" name="Picture 2" descr="Performance Management | SPM Professionals">
            <a:extLst>
              <a:ext uri="{FF2B5EF4-FFF2-40B4-BE49-F238E27FC236}">
                <a16:creationId xmlns:a16="http://schemas.microsoft.com/office/drawing/2014/main" id="{35CB9EAA-A7D0-4432-910D-C29D6E552C2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093"/>
          <a:stretch/>
        </p:blipFill>
        <p:spPr bwMode="auto">
          <a:xfrm>
            <a:off x="1019986" y="1452503"/>
            <a:ext cx="9217710" cy="5018709"/>
          </a:xfrm>
          <a:prstGeom prst="rect">
            <a:avLst/>
          </a:prstGeom>
          <a:noFill/>
          <a:extLst>
            <a:ext uri="{909E8E84-426E-40DD-AFC4-6F175D3DCCD1}">
              <a14:hiddenFill xmlns:a14="http://schemas.microsoft.com/office/drawing/2010/main">
                <a:solidFill>
                  <a:srgbClr val="FFFFFF"/>
                </a:solidFill>
              </a14:hiddenFill>
            </a:ext>
          </a:extLst>
        </p:spPr>
      </p:pic>
      <p:sp>
        <p:nvSpPr>
          <p:cNvPr id="10" name="Arrow: Left 9">
            <a:extLst>
              <a:ext uri="{FF2B5EF4-FFF2-40B4-BE49-F238E27FC236}">
                <a16:creationId xmlns:a16="http://schemas.microsoft.com/office/drawing/2014/main" id="{4454C718-CA90-4414-B166-EE07B7D87C70}"/>
              </a:ext>
            </a:extLst>
          </p:cNvPr>
          <p:cNvSpPr/>
          <p:nvPr/>
        </p:nvSpPr>
        <p:spPr>
          <a:xfrm rot="17542954">
            <a:off x="1380038" y="1698339"/>
            <a:ext cx="2634722" cy="14038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Transparency</a:t>
            </a:r>
          </a:p>
        </p:txBody>
      </p:sp>
      <p:sp>
        <p:nvSpPr>
          <p:cNvPr id="47" name="Arrow: Left 46">
            <a:extLst>
              <a:ext uri="{FF2B5EF4-FFF2-40B4-BE49-F238E27FC236}">
                <a16:creationId xmlns:a16="http://schemas.microsoft.com/office/drawing/2014/main" id="{6CF04EDD-56E7-4876-8C9A-A216E5EDE6B7}"/>
              </a:ext>
            </a:extLst>
          </p:cNvPr>
          <p:cNvSpPr/>
          <p:nvPr/>
        </p:nvSpPr>
        <p:spPr>
          <a:xfrm rot="17542954">
            <a:off x="3265738" y="2196408"/>
            <a:ext cx="2872449" cy="151049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Accountability</a:t>
            </a:r>
          </a:p>
        </p:txBody>
      </p:sp>
      <p:sp>
        <p:nvSpPr>
          <p:cNvPr id="48" name="Arrow: Left 47">
            <a:extLst>
              <a:ext uri="{FF2B5EF4-FFF2-40B4-BE49-F238E27FC236}">
                <a16:creationId xmlns:a16="http://schemas.microsoft.com/office/drawing/2014/main" id="{CC798C7E-3264-480F-9DF2-3F3688D5EAEF}"/>
              </a:ext>
            </a:extLst>
          </p:cNvPr>
          <p:cNvSpPr/>
          <p:nvPr/>
        </p:nvSpPr>
        <p:spPr>
          <a:xfrm>
            <a:off x="5493721" y="4836128"/>
            <a:ext cx="3004820" cy="129841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Professionalism</a:t>
            </a:r>
          </a:p>
        </p:txBody>
      </p:sp>
      <p:sp>
        <p:nvSpPr>
          <p:cNvPr id="49" name="Arrow: Left 48">
            <a:extLst>
              <a:ext uri="{FF2B5EF4-FFF2-40B4-BE49-F238E27FC236}">
                <a16:creationId xmlns:a16="http://schemas.microsoft.com/office/drawing/2014/main" id="{947D8E27-A728-4126-8F70-D5A09A5C56BA}"/>
              </a:ext>
            </a:extLst>
          </p:cNvPr>
          <p:cNvSpPr/>
          <p:nvPr/>
        </p:nvSpPr>
        <p:spPr>
          <a:xfrm>
            <a:off x="8735286" y="1988340"/>
            <a:ext cx="3004820" cy="129841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Prudence</a:t>
            </a:r>
          </a:p>
        </p:txBody>
      </p:sp>
    </p:spTree>
    <p:extLst>
      <p:ext uri="{BB962C8B-B14F-4D97-AF65-F5344CB8AC3E}">
        <p14:creationId xmlns:p14="http://schemas.microsoft.com/office/powerpoint/2010/main" val="404028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D74B0-62C5-70B9-0BF4-090FCFE486A6}"/>
              </a:ext>
            </a:extLst>
          </p:cNvPr>
          <p:cNvSpPr>
            <a:spLocks noGrp="1"/>
          </p:cNvSpPr>
          <p:nvPr>
            <p:ph type="title"/>
          </p:nvPr>
        </p:nvSpPr>
        <p:spPr/>
        <p:style>
          <a:lnRef idx="2">
            <a:schemeClr val="accent6">
              <a:shade val="50000"/>
            </a:schemeClr>
          </a:lnRef>
          <a:fillRef idx="1">
            <a:schemeClr val="accent6"/>
          </a:fillRef>
          <a:effectRef idx="0">
            <a:schemeClr val="accent6"/>
          </a:effectRef>
          <a:fontRef idx="minor">
            <a:schemeClr val="lt1"/>
          </a:fontRef>
        </p:style>
        <p:txBody>
          <a:bodyPr/>
          <a:lstStyle/>
          <a:p>
            <a:r>
              <a:rPr lang="en-US" b="1" dirty="0"/>
              <a:t>First, the Fiscal Responsibility Act (FRA 2007)</a:t>
            </a:r>
          </a:p>
        </p:txBody>
      </p:sp>
      <p:sp>
        <p:nvSpPr>
          <p:cNvPr id="3" name="Content Placeholder 2">
            <a:extLst>
              <a:ext uri="{FF2B5EF4-FFF2-40B4-BE49-F238E27FC236}">
                <a16:creationId xmlns:a16="http://schemas.microsoft.com/office/drawing/2014/main" id="{B6847135-2E38-6140-C469-0B0209F53B34}"/>
              </a:ext>
            </a:extLst>
          </p:cNvPr>
          <p:cNvSpPr>
            <a:spLocks noGrp="1"/>
          </p:cNvSpPr>
          <p:nvPr>
            <p:ph idx="1"/>
          </p:nvPr>
        </p:nvSpPr>
        <p:spPr/>
        <p:txBody>
          <a:bodyPr>
            <a:normAutofit/>
          </a:bodyPr>
          <a:lstStyle/>
          <a:p>
            <a:pPr marL="0" indent="0">
              <a:buNone/>
            </a:pPr>
            <a:r>
              <a:rPr lang="en-US" sz="3200" dirty="0"/>
              <a:t>AN ACT TO PROVIDE FOR PRUDENT MANAGEMENT OF THE NATION'S RESOURCES, ENSURE LONG-TERM MACRO-ECONOMIC STABILITY OF THE NATIONAL ECONOMY, SECURE GREATER ACCOUNTABILITY AND TRANSPARENCY IN FISCAL OPERATIONS WITHIN A MEDIUM TERM FISCAL POLICY FRAMEWORK, AND THE ESTABLISHMENT OF THE FISCAL RESPONSIBILITY COMMISSION TO ENSURE THE PROMOTION AND ENFORCEMENT OF THE NATION'S ECONOMIC OBJECTIVES; AND FOR RELATED MATTERS </a:t>
            </a:r>
          </a:p>
        </p:txBody>
      </p:sp>
    </p:spTree>
    <p:extLst>
      <p:ext uri="{BB962C8B-B14F-4D97-AF65-F5344CB8AC3E}">
        <p14:creationId xmlns:p14="http://schemas.microsoft.com/office/powerpoint/2010/main" val="2101984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2731C-311B-46F7-A865-6C3AF6B09A47}"/>
              </a:ext>
            </a:extLst>
          </p:cNvPr>
          <p:cNvSpPr>
            <a:spLocks noGrp="1"/>
          </p:cNvSpPr>
          <p:nvPr>
            <p:ph type="title"/>
          </p:nvPr>
        </p:nvSpPr>
        <p:spPr>
          <a:xfrm>
            <a:off x="731520" y="352843"/>
            <a:ext cx="10622280" cy="575625"/>
          </a:xfrm>
        </p:spPr>
        <p:style>
          <a:lnRef idx="2">
            <a:schemeClr val="accent6">
              <a:shade val="50000"/>
            </a:schemeClr>
          </a:lnRef>
          <a:fillRef idx="1">
            <a:schemeClr val="accent6"/>
          </a:fillRef>
          <a:effectRef idx="0">
            <a:schemeClr val="accent6"/>
          </a:effectRef>
          <a:fontRef idx="minor">
            <a:schemeClr val="lt1"/>
          </a:fontRef>
        </p:style>
        <p:txBody>
          <a:bodyPr anchor="b">
            <a:normAutofit/>
          </a:bodyPr>
          <a:lstStyle/>
          <a:p>
            <a:pPr algn="ctr"/>
            <a:r>
              <a:rPr lang="en-US" b="1" dirty="0">
                <a:solidFill>
                  <a:schemeClr val="bg1"/>
                </a:solidFill>
              </a:rPr>
              <a:t>WHAT FRC  DOES</a:t>
            </a:r>
          </a:p>
        </p:txBody>
      </p:sp>
      <p:sp>
        <p:nvSpPr>
          <p:cNvPr id="4" name="Date Placeholder 3">
            <a:extLst>
              <a:ext uri="{FF2B5EF4-FFF2-40B4-BE49-F238E27FC236}">
                <a16:creationId xmlns:a16="http://schemas.microsoft.com/office/drawing/2014/main" id="{70E12647-CCB2-45E2-A9CB-A868F490497E}"/>
              </a:ext>
            </a:extLst>
          </p:cNvPr>
          <p:cNvSpPr>
            <a:spLocks noGrp="1"/>
          </p:cNvSpPr>
          <p:nvPr>
            <p:ph type="dt" sz="half" idx="10"/>
          </p:nvPr>
        </p:nvSpPr>
        <p:spPr>
          <a:xfrm>
            <a:off x="4676774" y="6356350"/>
            <a:ext cx="1695450" cy="365125"/>
          </a:xfrm>
        </p:spPr>
        <p:txBody>
          <a:bodyPr anchor="ctr">
            <a:normAutofit/>
          </a:bodyPr>
          <a:lstStyle/>
          <a:p>
            <a:pPr>
              <a:spcAft>
                <a:spcPts val="600"/>
              </a:spcAft>
            </a:pPr>
            <a:r>
              <a:rPr lang="en-US" dirty="0"/>
              <a:t>20XX</a:t>
            </a:r>
            <a:endParaRPr lang="en-US"/>
          </a:p>
        </p:txBody>
      </p:sp>
      <p:sp>
        <p:nvSpPr>
          <p:cNvPr id="5" name="Footer Placeholder 4">
            <a:extLst>
              <a:ext uri="{FF2B5EF4-FFF2-40B4-BE49-F238E27FC236}">
                <a16:creationId xmlns:a16="http://schemas.microsoft.com/office/drawing/2014/main" id="{8D51ED20-04D4-4894-B0C2-9C541A61A734}"/>
              </a:ext>
            </a:extLst>
          </p:cNvPr>
          <p:cNvSpPr>
            <a:spLocks noGrp="1"/>
          </p:cNvSpPr>
          <p:nvPr>
            <p:ph type="ftr" sz="quarter" idx="11"/>
          </p:nvPr>
        </p:nvSpPr>
        <p:spPr>
          <a:xfrm>
            <a:off x="5842001" y="6356350"/>
            <a:ext cx="5295900" cy="365125"/>
          </a:xfrm>
        </p:spPr>
        <p:txBody>
          <a:bodyPr anchor="ctr">
            <a:normAutofit/>
          </a:bodyPr>
          <a:lstStyle/>
          <a:p>
            <a:pPr>
              <a:spcAft>
                <a:spcPts val="600"/>
              </a:spcAft>
            </a:pPr>
            <a:r>
              <a:rPr lang="en-US" dirty="0"/>
              <a:t>Expanding Subnational Revenue Prospects: The Role of the Fiscal Responsibility Commission</a:t>
            </a:r>
            <a:endParaRPr lang="en-US"/>
          </a:p>
        </p:txBody>
      </p:sp>
      <p:sp>
        <p:nvSpPr>
          <p:cNvPr id="6" name="Slide Number Placeholder 5">
            <a:extLst>
              <a:ext uri="{FF2B5EF4-FFF2-40B4-BE49-F238E27FC236}">
                <a16:creationId xmlns:a16="http://schemas.microsoft.com/office/drawing/2014/main" id="{7BC1787E-7110-4989-B0B8-DD4E0ACC09DF}"/>
              </a:ext>
            </a:extLst>
          </p:cNvPr>
          <p:cNvSpPr>
            <a:spLocks noGrp="1"/>
          </p:cNvSpPr>
          <p:nvPr>
            <p:ph type="sldNum" sz="quarter" idx="12"/>
          </p:nvPr>
        </p:nvSpPr>
        <p:spPr>
          <a:xfrm>
            <a:off x="9658350" y="6356350"/>
            <a:ext cx="1695450" cy="365125"/>
          </a:xfrm>
        </p:spPr>
        <p:txBody>
          <a:bodyPr anchor="ctr">
            <a:normAutofit/>
          </a:bodyPr>
          <a:lstStyle/>
          <a:p>
            <a:pPr>
              <a:spcAft>
                <a:spcPts val="600"/>
              </a:spcAft>
            </a:pPr>
            <a:fld id="{A49DFD55-3C28-40EF-9E31-A92D2E4017FF}" type="slidenum">
              <a:rPr lang="en-US" smtClean="0"/>
              <a:pPr>
                <a:spcAft>
                  <a:spcPts val="600"/>
                </a:spcAft>
              </a:pPr>
              <a:t>7</a:t>
            </a:fld>
            <a:endParaRPr lang="en-US"/>
          </a:p>
        </p:txBody>
      </p:sp>
      <p:sp>
        <p:nvSpPr>
          <p:cNvPr id="8" name="TextBox 7">
            <a:extLst>
              <a:ext uri="{FF2B5EF4-FFF2-40B4-BE49-F238E27FC236}">
                <a16:creationId xmlns:a16="http://schemas.microsoft.com/office/drawing/2014/main" id="{2914DCF9-9612-B057-A1D3-66C2BBCF8081}"/>
              </a:ext>
            </a:extLst>
          </p:cNvPr>
          <p:cNvSpPr txBox="1"/>
          <p:nvPr/>
        </p:nvSpPr>
        <p:spPr>
          <a:xfrm>
            <a:off x="520504" y="1147395"/>
            <a:ext cx="11391195" cy="5262979"/>
          </a:xfrm>
          <a:prstGeom prst="rect">
            <a:avLst/>
          </a:prstGeom>
          <a:noFill/>
        </p:spPr>
        <p:txBody>
          <a:bodyPr wrap="square" rtlCol="0">
            <a:spAutoFit/>
          </a:bodyPr>
          <a:lstStyle/>
          <a:p>
            <a:pPr>
              <a:defRPr/>
            </a:pPr>
            <a:r>
              <a:rPr lang="en-US" sz="2800" dirty="0">
                <a:latin typeface="Calibri" panose="020F0502020204030204" pitchFamily="34" charset="0"/>
                <a:ea typeface="Calibri" panose="020F0502020204030204" pitchFamily="34" charset="0"/>
                <a:cs typeface="Calibri" panose="020F0502020204030204" pitchFamily="34" charset="0"/>
              </a:rPr>
              <a:t>Section 3.-(1) of the FRA: The Commission shall: </a:t>
            </a:r>
          </a:p>
          <a:p>
            <a:pPr marL="285750" indent="-285750">
              <a:buFont typeface="Wingdings" panose="05000000000000000000" pitchFamily="2" charset="2"/>
              <a:buChar char="§"/>
              <a:defRPr/>
            </a:pPr>
            <a:r>
              <a:rPr lang="en-US" sz="2800" dirty="0">
                <a:latin typeface="Calibri" panose="020F0502020204030204" pitchFamily="34" charset="0"/>
                <a:ea typeface="Calibri" panose="020F0502020204030204" pitchFamily="34" charset="0"/>
                <a:cs typeface="Calibri" panose="020F0502020204030204" pitchFamily="34" charset="0"/>
              </a:rPr>
              <a:t>(a) monitor and enforce the provisions of this Act and by so doing, promote the economic objectives contained in section 16 of the Constitution; </a:t>
            </a:r>
          </a:p>
          <a:p>
            <a:pPr marL="285750" indent="-285750">
              <a:buFont typeface="Wingdings" panose="05000000000000000000" pitchFamily="2" charset="2"/>
              <a:buChar char="§"/>
              <a:defRPr/>
            </a:pPr>
            <a:r>
              <a:rPr lang="en-US" sz="2800" dirty="0">
                <a:latin typeface="Calibri" panose="020F0502020204030204" pitchFamily="34" charset="0"/>
                <a:ea typeface="Calibri" panose="020F0502020204030204" pitchFamily="34" charset="0"/>
                <a:cs typeface="Calibri" panose="020F0502020204030204" pitchFamily="34" charset="0"/>
              </a:rPr>
              <a:t>(b) disseminate such standard practices including international good practice that will result in greater efficiency in the allocation and management of public expenditure, revenue collection, debt control and transparency in fiscal matters; </a:t>
            </a:r>
          </a:p>
          <a:p>
            <a:pPr marL="285750" indent="-285750">
              <a:buFont typeface="Wingdings" panose="05000000000000000000" pitchFamily="2" charset="2"/>
              <a:buChar char="§"/>
              <a:defRPr/>
            </a:pPr>
            <a:r>
              <a:rPr lang="en-US" sz="2800" dirty="0">
                <a:latin typeface="Calibri" panose="020F0502020204030204" pitchFamily="34" charset="0"/>
                <a:ea typeface="Calibri" panose="020F0502020204030204" pitchFamily="34" charset="0"/>
                <a:cs typeface="Calibri" panose="020F0502020204030204" pitchFamily="34" charset="0"/>
              </a:rPr>
              <a:t>(c) undertake fiscal and financial studies, analysis and diagnosis and disseminate the result to the general public ; </a:t>
            </a:r>
          </a:p>
          <a:p>
            <a:pPr marL="285750" indent="-285750">
              <a:buFont typeface="Wingdings" panose="05000000000000000000" pitchFamily="2" charset="2"/>
              <a:buChar char="§"/>
              <a:defRPr/>
            </a:pPr>
            <a:r>
              <a:rPr lang="en-US" sz="2800" dirty="0">
                <a:latin typeface="Calibri" panose="020F0502020204030204" pitchFamily="34" charset="0"/>
                <a:ea typeface="Calibri" panose="020F0502020204030204" pitchFamily="34" charset="0"/>
                <a:cs typeface="Calibri" panose="020F0502020204030204" pitchFamily="34" charset="0"/>
              </a:rPr>
              <a:t>(d) make rules for carrying out its, functions under this Act; and </a:t>
            </a:r>
          </a:p>
          <a:p>
            <a:pPr marL="285750" indent="-285750">
              <a:buFont typeface="Wingdings" panose="05000000000000000000" pitchFamily="2" charset="2"/>
              <a:buChar char="§"/>
              <a:defRPr/>
            </a:pPr>
            <a:r>
              <a:rPr lang="en-US" sz="2800" dirty="0">
                <a:latin typeface="Calibri" panose="020F0502020204030204" pitchFamily="34" charset="0"/>
                <a:ea typeface="Calibri" panose="020F0502020204030204" pitchFamily="34" charset="0"/>
                <a:cs typeface="Calibri" panose="020F0502020204030204" pitchFamily="34" charset="0"/>
              </a:rPr>
              <a:t>(e) perform any other function consistent with the promotion of the objectives of this Act. </a:t>
            </a:r>
            <a:endParaRPr lang="en-US" sz="2800" dirty="0"/>
          </a:p>
        </p:txBody>
      </p:sp>
    </p:spTree>
    <p:extLst>
      <p:ext uri="{BB962C8B-B14F-4D97-AF65-F5344CB8AC3E}">
        <p14:creationId xmlns:p14="http://schemas.microsoft.com/office/powerpoint/2010/main" val="2551382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6C831-CF7A-4153-8A03-C6C558DFE267}"/>
              </a:ext>
            </a:extLst>
          </p:cNvPr>
          <p:cNvSpPr>
            <a:spLocks noGrp="1"/>
          </p:cNvSpPr>
          <p:nvPr>
            <p:ph type="title"/>
          </p:nvPr>
        </p:nvSpPr>
        <p:spPr>
          <a:xfrm>
            <a:off x="1941342" y="483215"/>
            <a:ext cx="8819334" cy="857559"/>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pPr algn="ctr"/>
            <a:r>
              <a:rPr lang="en-US" altLang="en-US" sz="2800" b="1" dirty="0">
                <a:latin typeface="Calibri" panose="020F0502020204030204" pitchFamily="34" charset="0"/>
              </a:rPr>
              <a:t>Why the FRA 2007 was enacted: </a:t>
            </a:r>
            <a:br>
              <a:rPr lang="en-US" altLang="en-US" sz="2800" b="1" dirty="0">
                <a:latin typeface="Calibri" panose="020F0502020204030204" pitchFamily="34" charset="0"/>
              </a:rPr>
            </a:br>
            <a:r>
              <a:rPr lang="en-US" altLang="en-US" sz="2800" dirty="0"/>
              <a:t>Applying </a:t>
            </a:r>
            <a:r>
              <a:rPr lang="en-US" sz="2800" dirty="0"/>
              <a:t>The MISCHIEF RULE</a:t>
            </a:r>
          </a:p>
        </p:txBody>
      </p:sp>
      <p:graphicFrame>
        <p:nvGraphicFramePr>
          <p:cNvPr id="4" name="Content Placeholder 3">
            <a:extLst>
              <a:ext uri="{FF2B5EF4-FFF2-40B4-BE49-F238E27FC236}">
                <a16:creationId xmlns:a16="http://schemas.microsoft.com/office/drawing/2014/main" id="{A4B35E6F-0798-4698-BA0E-89A7AE44E3D8}"/>
              </a:ext>
            </a:extLst>
          </p:cNvPr>
          <p:cNvGraphicFramePr>
            <a:graphicFrameLocks noGrp="1"/>
          </p:cNvGraphicFramePr>
          <p:nvPr>
            <p:ph idx="1"/>
          </p:nvPr>
        </p:nvGraphicFramePr>
        <p:xfrm>
          <a:off x="1523014" y="1903006"/>
          <a:ext cx="9237662"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1750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BA90C5AF-CAF2-4B8C-9CC9-B6191AFADA62}"/>
              </a:ext>
            </a:extLst>
          </p:cNvPr>
          <p:cNvSpPr>
            <a:spLocks noGrp="1"/>
          </p:cNvSpPr>
          <p:nvPr>
            <p:ph type="title"/>
          </p:nvPr>
        </p:nvSpPr>
        <p:spPr>
          <a:xfrm>
            <a:off x="1123810" y="457743"/>
            <a:ext cx="9912350" cy="893763"/>
          </a:xfrm>
        </p:spPr>
        <p:style>
          <a:lnRef idx="2">
            <a:schemeClr val="accent6">
              <a:shade val="50000"/>
            </a:schemeClr>
          </a:lnRef>
          <a:fillRef idx="1">
            <a:schemeClr val="accent6"/>
          </a:fillRef>
          <a:effectRef idx="0">
            <a:schemeClr val="accent6"/>
          </a:effectRef>
          <a:fontRef idx="minor">
            <a:schemeClr val="lt1"/>
          </a:fontRef>
        </p:style>
        <p:txBody>
          <a:bodyPr/>
          <a:lstStyle/>
          <a:p>
            <a:pPr algn="ctr">
              <a:defRPr/>
            </a:pPr>
            <a:r>
              <a:rPr lang="en-US" altLang="en-US" sz="2800" dirty="0"/>
              <a:t>  What FRA 2007 SEEKS to achieve</a:t>
            </a:r>
            <a:endParaRPr lang="en-US" altLang="en-US" sz="3600" dirty="0"/>
          </a:p>
        </p:txBody>
      </p:sp>
      <p:sp>
        <p:nvSpPr>
          <p:cNvPr id="2" name="Date Placeholder 1">
            <a:extLst>
              <a:ext uri="{FF2B5EF4-FFF2-40B4-BE49-F238E27FC236}">
                <a16:creationId xmlns:a16="http://schemas.microsoft.com/office/drawing/2014/main" id="{7218645C-7CB8-4590-BBEF-FBD1B9734341}"/>
              </a:ext>
            </a:extLst>
          </p:cNvPr>
          <p:cNvSpPr>
            <a:spLocks noGrp="1"/>
          </p:cNvSpPr>
          <p:nvPr>
            <p:ph type="dt" sz="half" idx="10"/>
          </p:nvPr>
        </p:nvSpPr>
        <p:spPr/>
        <p:txBody>
          <a:bodyPr/>
          <a:lstStyle/>
          <a:p>
            <a:pPr>
              <a:defRPr/>
            </a:pPr>
            <a:fld id="{D54DEA3D-D54D-401D-8BBC-B6C20F070EB1}" type="datetime1">
              <a:rPr lang="en-GB"/>
              <a:pPr>
                <a:defRPr/>
              </a:pPr>
              <a:t>04/02/2023</a:t>
            </a:fld>
            <a:endParaRPr lang="en-GB"/>
          </a:p>
        </p:txBody>
      </p:sp>
      <p:sp>
        <p:nvSpPr>
          <p:cNvPr id="3" name="Footer Placeholder 2">
            <a:extLst>
              <a:ext uri="{FF2B5EF4-FFF2-40B4-BE49-F238E27FC236}">
                <a16:creationId xmlns:a16="http://schemas.microsoft.com/office/drawing/2014/main" id="{F71D4F9F-282B-4E75-B1BB-CFBEE85AB94B}"/>
              </a:ext>
            </a:extLst>
          </p:cNvPr>
          <p:cNvSpPr>
            <a:spLocks noGrp="1"/>
          </p:cNvSpPr>
          <p:nvPr>
            <p:ph type="ftr" sz="quarter" idx="11"/>
          </p:nvPr>
        </p:nvSpPr>
        <p:spPr/>
        <p:txBody>
          <a:bodyPr/>
          <a:lstStyle/>
          <a:p>
            <a:pPr>
              <a:defRPr/>
            </a:pPr>
            <a:r>
              <a:rPr lang="en-GB"/>
              <a:t>Fiscal responsibility Commission</a:t>
            </a:r>
          </a:p>
        </p:txBody>
      </p:sp>
      <p:sp>
        <p:nvSpPr>
          <p:cNvPr id="6150" name="Slide Number Placeholder 3">
            <a:extLst>
              <a:ext uri="{FF2B5EF4-FFF2-40B4-BE49-F238E27FC236}">
                <a16:creationId xmlns:a16="http://schemas.microsoft.com/office/drawing/2014/main" id="{44F2968C-FC15-48A8-901C-CAA035F7FED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00000"/>
              </a:lnSpc>
              <a:spcBef>
                <a:spcPct val="0"/>
              </a:spcBef>
              <a:buFontTx/>
              <a:buNone/>
            </a:pPr>
            <a:fld id="{7C78B8D6-7915-4AC8-92EF-F56D7B84B57B}" type="slidenum">
              <a:rPr lang="en-GB" altLang="en-US" sz="1200">
                <a:solidFill>
                  <a:srgbClr val="898989"/>
                </a:solidFill>
              </a:rPr>
              <a:pPr>
                <a:lnSpc>
                  <a:spcPct val="100000"/>
                </a:lnSpc>
                <a:spcBef>
                  <a:spcPct val="0"/>
                </a:spcBef>
                <a:buFontTx/>
                <a:buNone/>
              </a:pPr>
              <a:t>9</a:t>
            </a:fld>
            <a:endParaRPr lang="en-GB" altLang="en-US" sz="1200">
              <a:solidFill>
                <a:srgbClr val="898989"/>
              </a:solidFill>
            </a:endParaRPr>
          </a:p>
        </p:txBody>
      </p:sp>
      <p:graphicFrame>
        <p:nvGraphicFramePr>
          <p:cNvPr id="4" name="Diagram 3">
            <a:extLst>
              <a:ext uri="{FF2B5EF4-FFF2-40B4-BE49-F238E27FC236}">
                <a16:creationId xmlns:a16="http://schemas.microsoft.com/office/drawing/2014/main" id="{A07563C5-7ED9-4157-966C-FD45797D7559}"/>
              </a:ext>
            </a:extLst>
          </p:cNvPr>
          <p:cNvGraphicFramePr/>
          <p:nvPr/>
        </p:nvGraphicFramePr>
        <p:xfrm>
          <a:off x="1123809" y="1439333"/>
          <a:ext cx="991235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1269</Words>
  <Application>Microsoft Office PowerPoint</Application>
  <PresentationFormat>Widescreen</PresentationFormat>
  <Paragraphs>110</Paragraphs>
  <Slides>16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Office Theme</vt:lpstr>
      <vt:lpstr>Saturday 4th February, 2023</vt:lpstr>
      <vt:lpstr>AGENDA</vt:lpstr>
      <vt:lpstr>PowerPoint Presentation</vt:lpstr>
      <vt:lpstr>1. Fiscal Responsibility Commission (FRC): WHAT it is and WHY it would have been necessary to create it if it didn’t exist</vt:lpstr>
      <vt:lpstr>Fiscal Responsibility: The concept </vt:lpstr>
      <vt:lpstr>First, the Fiscal Responsibility Act (FRA 2007)</vt:lpstr>
      <vt:lpstr>WHAT FRC  DOES</vt:lpstr>
      <vt:lpstr>Why the FRA 2007 was enacted:  Applying The MISCHIEF RULE</vt:lpstr>
      <vt:lpstr>  What FRA 2007 SEEKS to achieve</vt:lpstr>
      <vt:lpstr>  What FRA 2007 SEEKS to achieve - contd</vt:lpstr>
      <vt:lpstr>  2. Role of FRC in expanding Public Revenue Prospects</vt:lpstr>
      <vt:lpstr>PowerPoint Presentation</vt:lpstr>
      <vt:lpstr>PowerPoint Presentation</vt:lpstr>
      <vt:lpstr>FRC and Subnational IGRs </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Saturday 4th February, 2023</dc:title>
  <dc:creator>MrX</dc:creator>
  <cp:lastModifiedBy>MrX</cp:lastModifiedBy>
  <cp:revision>2</cp:revision>
  <dcterms:created xsi:type="dcterms:W3CDTF">2023-02-04T07:50:58Z</dcterms:created>
  <dcterms:modified xsi:type="dcterms:W3CDTF">2023-02-04T08:07:12Z</dcterms:modified>
</cp:coreProperties>
</file>