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65" r:id="rId4"/>
    <p:sldId id="269" r:id="rId5"/>
    <p:sldId id="275" r:id="rId6"/>
    <p:sldId id="272" r:id="rId7"/>
    <p:sldId id="276" r:id="rId8"/>
    <p:sldId id="277" r:id="rId9"/>
    <p:sldId id="278" r:id="rId10"/>
    <p:sldId id="279" r:id="rId11"/>
    <p:sldId id="281" r:id="rId12"/>
    <p:sldId id="364" r:id="rId13"/>
    <p:sldId id="365" r:id="rId14"/>
    <p:sldId id="366" r:id="rId15"/>
  </p:sldIdLst>
  <p:sldSz cx="12192000" cy="6858000"/>
  <p:notesSz cx="6797675" cy="9926638"/>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5F2EE-E339-45E9-B48E-971D1D50D8D5}" v="4" dt="2022-09-09T21:28:19.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0" d="100"/>
          <a:sy n="70" d="100"/>
        </p:scale>
        <p:origin x="7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nie Omeiza-Michael" userId="f65ff41681a99598" providerId="LiveId" clId="{3525F2EE-E339-45E9-B48E-971D1D50D8D5}"/>
    <pc:docChg chg="custSel delSld modSld">
      <pc:chgData name="Sunnie Omeiza-Michael" userId="f65ff41681a99598" providerId="LiveId" clId="{3525F2EE-E339-45E9-B48E-971D1D50D8D5}" dt="2022-09-09T21:32:36.548" v="262" actId="2696"/>
      <pc:docMkLst>
        <pc:docMk/>
      </pc:docMkLst>
      <pc:sldChg chg="delSp modSp del mod">
        <pc:chgData name="Sunnie Omeiza-Michael" userId="f65ff41681a99598" providerId="LiveId" clId="{3525F2EE-E339-45E9-B48E-971D1D50D8D5}" dt="2022-09-09T21:32:36.548" v="262" actId="2696"/>
        <pc:sldMkLst>
          <pc:docMk/>
          <pc:sldMk cId="1508998765" sldId="256"/>
        </pc:sldMkLst>
        <pc:spChg chg="del mod">
          <ac:chgData name="Sunnie Omeiza-Michael" userId="f65ff41681a99598" providerId="LiveId" clId="{3525F2EE-E339-45E9-B48E-971D1D50D8D5}" dt="2022-09-09T21:27:30.296" v="2" actId="478"/>
          <ac:spMkLst>
            <pc:docMk/>
            <pc:sldMk cId="1508998765" sldId="256"/>
            <ac:spMk id="3" creationId="{B46E91CF-E453-5BB0-B0F7-8FF1804A20B8}"/>
          </ac:spMkLst>
        </pc:spChg>
      </pc:sldChg>
      <pc:sldChg chg="delSp modSp mod">
        <pc:chgData name="Sunnie Omeiza-Michael" userId="f65ff41681a99598" providerId="LiveId" clId="{3525F2EE-E339-45E9-B48E-971D1D50D8D5}" dt="2022-09-09T21:32:03.113" v="261" actId="20577"/>
        <pc:sldMkLst>
          <pc:docMk/>
          <pc:sldMk cId="3584283664" sldId="273"/>
        </pc:sldMkLst>
        <pc:spChg chg="mod">
          <ac:chgData name="Sunnie Omeiza-Michael" userId="f65ff41681a99598" providerId="LiveId" clId="{3525F2EE-E339-45E9-B48E-971D1D50D8D5}" dt="2022-09-09T21:32:03.113" v="261" actId="20577"/>
          <ac:spMkLst>
            <pc:docMk/>
            <pc:sldMk cId="3584283664" sldId="273"/>
            <ac:spMk id="10" creationId="{FDAE792C-FC06-4238-8D9D-086D55AF9420}"/>
          </ac:spMkLst>
        </pc:spChg>
        <pc:spChg chg="mod">
          <ac:chgData name="Sunnie Omeiza-Michael" userId="f65ff41681a99598" providerId="LiveId" clId="{3525F2EE-E339-45E9-B48E-971D1D50D8D5}" dt="2022-09-09T21:29:20.226" v="64" actId="6549"/>
          <ac:spMkLst>
            <pc:docMk/>
            <pc:sldMk cId="3584283664" sldId="273"/>
            <ac:spMk id="13" creationId="{56BCBFE1-A978-4944-A472-46C8B711E698}"/>
          </ac:spMkLst>
        </pc:spChg>
        <pc:picChg chg="del">
          <ac:chgData name="Sunnie Omeiza-Michael" userId="f65ff41681a99598" providerId="LiveId" clId="{3525F2EE-E339-45E9-B48E-971D1D50D8D5}" dt="2022-09-09T21:28:22.761" v="3" actId="478"/>
          <ac:picMkLst>
            <pc:docMk/>
            <pc:sldMk cId="3584283664" sldId="273"/>
            <ac:picMk id="9" creationId="{632C7F51-6195-4B6A-AE56-4899D3C22C16}"/>
          </ac:picMkLst>
        </pc:picChg>
      </pc:sldChg>
      <pc:sldChg chg="delSp mod">
        <pc:chgData name="Sunnie Omeiza-Michael" userId="f65ff41681a99598" providerId="LiveId" clId="{3525F2EE-E339-45E9-B48E-971D1D50D8D5}" dt="2022-09-09T21:26:55.455" v="0" actId="478"/>
        <pc:sldMkLst>
          <pc:docMk/>
          <pc:sldMk cId="1646320388" sldId="366"/>
        </pc:sldMkLst>
        <pc:picChg chg="del">
          <ac:chgData name="Sunnie Omeiza-Michael" userId="f65ff41681a99598" providerId="LiveId" clId="{3525F2EE-E339-45E9-B48E-971D1D50D8D5}" dt="2022-09-09T21:26:55.455" v="0" actId="478"/>
          <ac:picMkLst>
            <pc:docMk/>
            <pc:sldMk cId="1646320388" sldId="366"/>
            <ac:picMk id="17" creationId="{2AD5033D-C4C8-4DF1-88D4-63DB3E76E27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ust%20Me\Documents\Kehinde\RTC%20Advisory\2022\Debt%20Analysis-National.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ust%20Me\Documents\Kehinde\RTC%20Advisory\2022\Debt%20Analysis-National.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ehin\Documents\Revenue%20Analysis%20by%20Stat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dirty="0"/>
              <a:t>State Governments Total Expenditure (</a:t>
            </a:r>
            <a:r>
              <a:rPr lang="en-GB" sz="1400" dirty="0" err="1"/>
              <a:t>N'Bns</a:t>
            </a:r>
            <a:r>
              <a:rPr lang="en-GB" sz="1400" dirty="0"/>
              <a:t>): 2011-2021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spPr>
            <a:solidFill>
              <a:srgbClr val="339933"/>
            </a:solidFill>
            <a:ln>
              <a:solidFill>
                <a:srgbClr val="339933"/>
              </a:solid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Sheet25!$A$3:$A$13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Sheet25!$B$3:$B$13</c:f>
              <c:numCache>
                <c:formatCode>#,##0.00</c:formatCode>
                <c:ptCount val="11"/>
                <c:pt idx="0">
                  <c:v>3541.9</c:v>
                </c:pt>
                <c:pt idx="1">
                  <c:v>3844.36</c:v>
                </c:pt>
                <c:pt idx="2">
                  <c:v>3995.6</c:v>
                </c:pt>
                <c:pt idx="3">
                  <c:v>3983</c:v>
                </c:pt>
                <c:pt idx="4">
                  <c:v>3707.59</c:v>
                </c:pt>
                <c:pt idx="5">
                  <c:v>3163.19</c:v>
                </c:pt>
                <c:pt idx="6">
                  <c:v>3654.96</c:v>
                </c:pt>
                <c:pt idx="7">
                  <c:v>4206.72</c:v>
                </c:pt>
                <c:pt idx="8">
                  <c:v>4757.41</c:v>
                </c:pt>
                <c:pt idx="9">
                  <c:v>5448.97</c:v>
                </c:pt>
                <c:pt idx="10">
                  <c:v>5680.27</c:v>
                </c:pt>
              </c:numCache>
            </c:numRef>
          </c:val>
          <c:extLst>
            <c:ext xmlns:c16="http://schemas.microsoft.com/office/drawing/2014/chart" uri="{C3380CC4-5D6E-409C-BE32-E72D297353CC}">
              <c16:uniqueId val="{00000000-1D9E-4020-923F-A48169A33A13}"/>
            </c:ext>
          </c:extLst>
        </c:ser>
        <c:dLbls>
          <c:showLegendKey val="0"/>
          <c:showVal val="0"/>
          <c:showCatName val="0"/>
          <c:showSerName val="0"/>
          <c:showPercent val="0"/>
          <c:showBubbleSize val="0"/>
        </c:dLbls>
        <c:gapWidth val="30"/>
        <c:overlap val="-27"/>
        <c:axId val="787080015"/>
        <c:axId val="787064623"/>
      </c:barChart>
      <c:catAx>
        <c:axId val="78708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NG"/>
          </a:p>
        </c:txPr>
        <c:crossAx val="787064623"/>
        <c:crosses val="autoZero"/>
        <c:auto val="1"/>
        <c:lblAlgn val="ctr"/>
        <c:lblOffset val="100"/>
        <c:noMultiLvlLbl val="0"/>
      </c:catAx>
      <c:valAx>
        <c:axId val="7870646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NG"/>
          </a:p>
        </c:txPr>
        <c:crossAx val="787080015"/>
        <c:crosses val="autoZero"/>
        <c:crossBetween val="between"/>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N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Garamond" panose="02020404030301010803" pitchFamily="18" charset="0"/>
                <a:ea typeface="+mn-ea"/>
                <a:cs typeface="+mn-cs"/>
              </a:defRPr>
            </a:pPr>
            <a:r>
              <a:rPr lang="en-GB"/>
              <a:t>Trend of VAT Receipts (N'Bns): 2011-2021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rgbClr val="008000"/>
            </a:solidFill>
            <a:ln>
              <a:solidFill>
                <a:srgbClr val="008000"/>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Sheet2!$C$20:$M$20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Sheet2!$C$23:$M$23</c:f>
              <c:numCache>
                <c:formatCode>General</c:formatCode>
                <c:ptCount val="11"/>
                <c:pt idx="0">
                  <c:v>649.5</c:v>
                </c:pt>
                <c:pt idx="1">
                  <c:v>710.15</c:v>
                </c:pt>
                <c:pt idx="2">
                  <c:v>795.6</c:v>
                </c:pt>
                <c:pt idx="3">
                  <c:v>794.22</c:v>
                </c:pt>
                <c:pt idx="4">
                  <c:v>778.72</c:v>
                </c:pt>
                <c:pt idx="5">
                  <c:v>811</c:v>
                </c:pt>
                <c:pt idx="6">
                  <c:v>957.27</c:v>
                </c:pt>
                <c:pt idx="7" formatCode="#,##0.00">
                  <c:v>1090.1500000000001</c:v>
                </c:pt>
                <c:pt idx="8" formatCode="#,##0.00">
                  <c:v>1175.93</c:v>
                </c:pt>
                <c:pt idx="9" formatCode="#,##0.00">
                  <c:v>1474.54</c:v>
                </c:pt>
                <c:pt idx="10" formatCode="#,##0.00">
                  <c:v>2042.95</c:v>
                </c:pt>
              </c:numCache>
            </c:numRef>
          </c:val>
          <c:extLst>
            <c:ext xmlns:c16="http://schemas.microsoft.com/office/drawing/2014/chart" uri="{C3380CC4-5D6E-409C-BE32-E72D297353CC}">
              <c16:uniqueId val="{00000000-0275-4962-AECD-41347FB19349}"/>
            </c:ext>
          </c:extLst>
        </c:ser>
        <c:dLbls>
          <c:dLblPos val="outEnd"/>
          <c:showLegendKey val="0"/>
          <c:showVal val="1"/>
          <c:showCatName val="0"/>
          <c:showSerName val="0"/>
          <c:showPercent val="0"/>
          <c:showBubbleSize val="0"/>
        </c:dLbls>
        <c:gapWidth val="30"/>
        <c:overlap val="-27"/>
        <c:axId val="1070748191"/>
        <c:axId val="1070754015"/>
      </c:barChart>
      <c:catAx>
        <c:axId val="107074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en-NG"/>
          </a:p>
        </c:txPr>
        <c:crossAx val="1070754015"/>
        <c:crosses val="autoZero"/>
        <c:auto val="1"/>
        <c:lblAlgn val="ctr"/>
        <c:lblOffset val="100"/>
        <c:noMultiLvlLbl val="0"/>
      </c:catAx>
      <c:valAx>
        <c:axId val="10707540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en-NG"/>
          </a:p>
        </c:txPr>
        <c:crossAx val="1070748191"/>
        <c:crosses val="autoZero"/>
        <c:crossBetween val="between"/>
      </c:valAx>
      <c:spPr>
        <a:solidFill>
          <a:schemeClr val="bg1">
            <a:lumMod val="95000"/>
            <a:alpha val="98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Garamond" panose="02020404030301010803" pitchFamily="18" charset="0"/>
        </a:defRPr>
      </a:pPr>
      <a:endParaRPr lang="en-NG"/>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Garamond" panose="02020404030301010803" pitchFamily="18" charset="0"/>
                <a:ea typeface="+mn-ea"/>
                <a:cs typeface="+mn-cs"/>
              </a:defRPr>
            </a:pPr>
            <a:r>
              <a:rPr lang="en-GB"/>
              <a:t>Trend of Company Income Tax (N'Bns): 2011-2021</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Garamond" panose="02020404030301010803" pitchFamily="18" charset="0"/>
              <a:ea typeface="+mn-ea"/>
              <a:cs typeface="+mn-cs"/>
            </a:defRPr>
          </a:pPr>
          <a:endParaRPr lang="en-NG"/>
        </a:p>
      </c:txPr>
    </c:title>
    <c:autoTitleDeleted val="0"/>
    <c:plotArea>
      <c:layout>
        <c:manualLayout>
          <c:layoutTarget val="inner"/>
          <c:xMode val="edge"/>
          <c:yMode val="edge"/>
          <c:x val="8.5682787002735641E-2"/>
          <c:y val="0.25481217738718875"/>
          <c:w val="0.88583322000224696"/>
          <c:h val="0.62226827367412707"/>
        </c:manualLayout>
      </c:layout>
      <c:barChart>
        <c:barDir val="col"/>
        <c:grouping val="clustered"/>
        <c:varyColors val="0"/>
        <c:ser>
          <c:idx val="0"/>
          <c:order val="0"/>
          <c:spPr>
            <a:solidFill>
              <a:srgbClr val="339933"/>
            </a:solidFill>
            <a:ln>
              <a:solidFill>
                <a:srgbClr val="339933"/>
              </a:solid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Sheet2!$C$20:$M$20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Sheet2!$C$22:$M$22</c:f>
              <c:numCache>
                <c:formatCode>General</c:formatCode>
                <c:ptCount val="11"/>
                <c:pt idx="0">
                  <c:v>716.92</c:v>
                </c:pt>
                <c:pt idx="1">
                  <c:v>848.57</c:v>
                </c:pt>
                <c:pt idx="2">
                  <c:v>985.52</c:v>
                </c:pt>
                <c:pt idx="3" formatCode="#,##0.00">
                  <c:v>1207.28</c:v>
                </c:pt>
                <c:pt idx="4" formatCode="#,##0.00">
                  <c:v>1029.0999999999999</c:v>
                </c:pt>
                <c:pt idx="5">
                  <c:v>988.44</c:v>
                </c:pt>
                <c:pt idx="6" formatCode="#,##0.00">
                  <c:v>1206.29</c:v>
                </c:pt>
                <c:pt idx="7" formatCode="#,##0.00">
                  <c:v>1429.93</c:v>
                </c:pt>
                <c:pt idx="8" formatCode="#,##0.00">
                  <c:v>1637.22</c:v>
                </c:pt>
                <c:pt idx="9" formatCode="#,##0.00">
                  <c:v>1479.12</c:v>
                </c:pt>
                <c:pt idx="10" formatCode="#,##0.00">
                  <c:v>1612.52</c:v>
                </c:pt>
              </c:numCache>
            </c:numRef>
          </c:val>
          <c:extLst>
            <c:ext xmlns:c16="http://schemas.microsoft.com/office/drawing/2014/chart" uri="{C3380CC4-5D6E-409C-BE32-E72D297353CC}">
              <c16:uniqueId val="{00000000-F633-4309-893A-1ADEDC109FFF}"/>
            </c:ext>
          </c:extLst>
        </c:ser>
        <c:dLbls>
          <c:showLegendKey val="0"/>
          <c:showVal val="0"/>
          <c:showCatName val="0"/>
          <c:showSerName val="0"/>
          <c:showPercent val="0"/>
          <c:showBubbleSize val="0"/>
        </c:dLbls>
        <c:gapWidth val="30"/>
        <c:overlap val="-27"/>
        <c:axId val="1070744031"/>
        <c:axId val="1070721567"/>
      </c:barChart>
      <c:catAx>
        <c:axId val="107074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aramond" panose="02020404030301010803" pitchFamily="18" charset="0"/>
                <a:ea typeface="+mn-ea"/>
                <a:cs typeface="+mn-cs"/>
              </a:defRPr>
            </a:pPr>
            <a:endParaRPr lang="en-NG"/>
          </a:p>
        </c:txPr>
        <c:crossAx val="1070721567"/>
        <c:crosses val="autoZero"/>
        <c:auto val="1"/>
        <c:lblAlgn val="ctr"/>
        <c:lblOffset val="100"/>
        <c:noMultiLvlLbl val="0"/>
      </c:catAx>
      <c:valAx>
        <c:axId val="1070721567"/>
        <c:scaling>
          <c:orientation val="minMax"/>
          <c:min val="4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aramond" panose="02020404030301010803" pitchFamily="18" charset="0"/>
                <a:ea typeface="+mn-ea"/>
                <a:cs typeface="+mn-cs"/>
              </a:defRPr>
            </a:pPr>
            <a:endParaRPr lang="en-NG"/>
          </a:p>
        </c:txPr>
        <c:crossAx val="1070744031"/>
        <c:crosses val="autoZero"/>
        <c:crossBetween val="between"/>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Garamond" panose="02020404030301010803" pitchFamily="18" charset="0"/>
        </a:defRPr>
      </a:pPr>
      <a:endParaRPr lang="en-NG"/>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Garamond" panose="02020404030301010803" pitchFamily="18" charset="0"/>
                <a:ea typeface="+mn-ea"/>
                <a:cs typeface="+mn-cs"/>
              </a:defRPr>
            </a:pPr>
            <a:r>
              <a:rPr lang="en-GB"/>
              <a:t>Trend of Custom and Excise Duties (N'Bns): 2011-2021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rgbClr val="003300"/>
            </a:solidFill>
            <a:ln>
              <a:solidFill>
                <a:srgbClr val="003300"/>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Sheet2!$C$20:$M$20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Sheet2!$C$21:$M$21</c:f>
              <c:numCache>
                <c:formatCode>General</c:formatCode>
                <c:ptCount val="11"/>
                <c:pt idx="0">
                  <c:v>422.09</c:v>
                </c:pt>
                <c:pt idx="1">
                  <c:v>474.92</c:v>
                </c:pt>
                <c:pt idx="2">
                  <c:v>432.64</c:v>
                </c:pt>
                <c:pt idx="3">
                  <c:v>566.24</c:v>
                </c:pt>
                <c:pt idx="4">
                  <c:v>545.92999999999995</c:v>
                </c:pt>
                <c:pt idx="5">
                  <c:v>548.53</c:v>
                </c:pt>
                <c:pt idx="6">
                  <c:v>628.03</c:v>
                </c:pt>
                <c:pt idx="7">
                  <c:v>705.45</c:v>
                </c:pt>
                <c:pt idx="8">
                  <c:v>837.34</c:v>
                </c:pt>
                <c:pt idx="9">
                  <c:v>878.77</c:v>
                </c:pt>
                <c:pt idx="10" formatCode="#,##0.00">
                  <c:v>1298</c:v>
                </c:pt>
              </c:numCache>
            </c:numRef>
          </c:val>
          <c:extLst>
            <c:ext xmlns:c16="http://schemas.microsoft.com/office/drawing/2014/chart" uri="{C3380CC4-5D6E-409C-BE32-E72D297353CC}">
              <c16:uniqueId val="{00000000-61F6-4971-8F67-83D8B75F4970}"/>
            </c:ext>
          </c:extLst>
        </c:ser>
        <c:dLbls>
          <c:showLegendKey val="0"/>
          <c:showVal val="0"/>
          <c:showCatName val="0"/>
          <c:showSerName val="0"/>
          <c:showPercent val="0"/>
          <c:showBubbleSize val="0"/>
        </c:dLbls>
        <c:gapWidth val="30"/>
        <c:overlap val="-27"/>
        <c:axId val="1070674143"/>
        <c:axId val="1070688703"/>
      </c:barChart>
      <c:catAx>
        <c:axId val="107067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en-NG"/>
          </a:p>
        </c:txPr>
        <c:crossAx val="1070688703"/>
        <c:crosses val="autoZero"/>
        <c:auto val="1"/>
        <c:lblAlgn val="ctr"/>
        <c:lblOffset val="100"/>
        <c:noMultiLvlLbl val="0"/>
      </c:catAx>
      <c:valAx>
        <c:axId val="10706887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en-NG"/>
          </a:p>
        </c:txPr>
        <c:crossAx val="1070674143"/>
        <c:crosses val="autoZero"/>
        <c:crossBetween val="between"/>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Garamond" panose="02020404030301010803" pitchFamily="18" charset="0"/>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00" dirty="0"/>
              <a:t>States' FAAC Allocation (</a:t>
            </a:r>
            <a:r>
              <a:rPr lang="en-GB" sz="1400" dirty="0" err="1"/>
              <a:t>N’Bns</a:t>
            </a:r>
            <a:r>
              <a:rPr lang="en-GB" sz="1400" dirty="0"/>
              <a:t>): 2017-Q1 2022</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spPr>
            <a:solidFill>
              <a:srgbClr val="339933"/>
            </a:solidFill>
            <a:ln>
              <a:solidFill>
                <a:srgbClr val="339933"/>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Sheet24!$A$2:$A$7</c:f>
              <c:strCache>
                <c:ptCount val="6"/>
                <c:pt idx="0">
                  <c:v>2017</c:v>
                </c:pt>
                <c:pt idx="1">
                  <c:v>2018</c:v>
                </c:pt>
                <c:pt idx="2">
                  <c:v>2019</c:v>
                </c:pt>
                <c:pt idx="3">
                  <c:v>2020</c:v>
                </c:pt>
                <c:pt idx="4">
                  <c:v>2021</c:v>
                </c:pt>
                <c:pt idx="5">
                  <c:v>Q1 2022</c:v>
                </c:pt>
              </c:strCache>
            </c:strRef>
          </c:cat>
          <c:val>
            <c:numRef>
              <c:f>Sheet24!$C$2:$C$7</c:f>
              <c:numCache>
                <c:formatCode>_(* #,##0.00_);_(* \(#,##0.00\);_(* "-"??_);_(@_)</c:formatCode>
                <c:ptCount val="6"/>
                <c:pt idx="0">
                  <c:v>1794.1474888603798</c:v>
                </c:pt>
                <c:pt idx="1">
                  <c:v>2567.2690228569704</c:v>
                </c:pt>
                <c:pt idx="2">
                  <c:v>2473.2379652756385</c:v>
                </c:pt>
                <c:pt idx="3">
                  <c:v>2293.8505905123702</c:v>
                </c:pt>
                <c:pt idx="4">
                  <c:v>2499.9036725183801</c:v>
                </c:pt>
                <c:pt idx="5" formatCode="General">
                  <c:v>654.88</c:v>
                </c:pt>
              </c:numCache>
            </c:numRef>
          </c:val>
          <c:extLst>
            <c:ext xmlns:c16="http://schemas.microsoft.com/office/drawing/2014/chart" uri="{C3380CC4-5D6E-409C-BE32-E72D297353CC}">
              <c16:uniqueId val="{00000000-0ECA-4614-A94D-76CBD552C687}"/>
            </c:ext>
          </c:extLst>
        </c:ser>
        <c:dLbls>
          <c:showLegendKey val="0"/>
          <c:showVal val="0"/>
          <c:showCatName val="0"/>
          <c:showSerName val="0"/>
          <c:showPercent val="0"/>
          <c:showBubbleSize val="0"/>
        </c:dLbls>
        <c:gapWidth val="30"/>
        <c:overlap val="-27"/>
        <c:axId val="1051181215"/>
        <c:axId val="1051184127"/>
      </c:barChart>
      <c:catAx>
        <c:axId val="105118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1051184127"/>
        <c:crosses val="autoZero"/>
        <c:auto val="1"/>
        <c:lblAlgn val="ctr"/>
        <c:lblOffset val="100"/>
        <c:noMultiLvlLbl val="0"/>
      </c:catAx>
      <c:valAx>
        <c:axId val="1051184127"/>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1051181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00" dirty="0"/>
              <a:t>Trend in States IGR (</a:t>
            </a:r>
            <a:r>
              <a:rPr lang="en-GB" sz="1400" dirty="0" err="1"/>
              <a:t>N'Bns</a:t>
            </a:r>
            <a:r>
              <a:rPr lang="en-GB" sz="1400" dirty="0"/>
              <a:t>): 2010-2021</a:t>
            </a:r>
            <a:r>
              <a:rPr lang="en-GB" sz="1600" dirty="0"/>
              <a:t>*</a:t>
            </a:r>
          </a:p>
        </c:rich>
      </c:tx>
      <c:layout>
        <c:manualLayout>
          <c:xMode val="edge"/>
          <c:yMode val="edge"/>
          <c:x val="0.1489982861376761"/>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manualLayout>
          <c:layoutTarget val="inner"/>
          <c:xMode val="edge"/>
          <c:yMode val="edge"/>
          <c:x val="0.11738778211586097"/>
          <c:y val="0.28916964592296351"/>
          <c:w val="0.85183363880577345"/>
          <c:h val="0.45488216020451261"/>
        </c:manualLayout>
      </c:layout>
      <c:barChart>
        <c:barDir val="col"/>
        <c:grouping val="clustered"/>
        <c:varyColors val="0"/>
        <c:ser>
          <c:idx val="0"/>
          <c:order val="0"/>
          <c:spPr>
            <a:solidFill>
              <a:srgbClr val="339933"/>
            </a:solidFill>
            <a:ln>
              <a:solidFill>
                <a:srgbClr val="008000"/>
              </a:solid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Sheet3!$A$3:$A$14</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Sheet3!$B$3:$B$14</c:f>
              <c:numCache>
                <c:formatCode>General</c:formatCode>
                <c:ptCount val="12"/>
                <c:pt idx="0">
                  <c:v>401.43</c:v>
                </c:pt>
                <c:pt idx="1">
                  <c:v>490.38</c:v>
                </c:pt>
                <c:pt idx="2">
                  <c:v>584.4</c:v>
                </c:pt>
                <c:pt idx="3">
                  <c:v>662.05</c:v>
                </c:pt>
                <c:pt idx="4">
                  <c:v>707.86</c:v>
                </c:pt>
                <c:pt idx="5">
                  <c:v>682.67</c:v>
                </c:pt>
                <c:pt idx="6">
                  <c:v>801.95</c:v>
                </c:pt>
                <c:pt idx="7">
                  <c:v>936.47</c:v>
                </c:pt>
                <c:pt idx="8" formatCode="#,##0.00">
                  <c:v>1168.93</c:v>
                </c:pt>
                <c:pt idx="9" formatCode="#,##0.00">
                  <c:v>1334.23</c:v>
                </c:pt>
                <c:pt idx="10" formatCode="#,##0.00">
                  <c:v>1331.73</c:v>
                </c:pt>
                <c:pt idx="11" formatCode="#,##0.00">
                  <c:v>849.12</c:v>
                </c:pt>
              </c:numCache>
            </c:numRef>
          </c:val>
          <c:extLst>
            <c:ext xmlns:c16="http://schemas.microsoft.com/office/drawing/2014/chart" uri="{C3380CC4-5D6E-409C-BE32-E72D297353CC}">
              <c16:uniqueId val="{00000000-75C1-41C8-8982-BD2BB5EC52DA}"/>
            </c:ext>
          </c:extLst>
        </c:ser>
        <c:dLbls>
          <c:dLblPos val="outEnd"/>
          <c:showLegendKey val="0"/>
          <c:showVal val="1"/>
          <c:showCatName val="0"/>
          <c:showSerName val="0"/>
          <c:showPercent val="0"/>
          <c:showBubbleSize val="0"/>
        </c:dLbls>
        <c:gapWidth val="30"/>
        <c:overlap val="-27"/>
        <c:axId val="1883476159"/>
        <c:axId val="12497839"/>
      </c:barChart>
      <c:catAx>
        <c:axId val="188347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12497839"/>
        <c:crosses val="autoZero"/>
        <c:auto val="1"/>
        <c:lblAlgn val="ctr"/>
        <c:lblOffset val="100"/>
        <c:noMultiLvlLbl val="0"/>
      </c:catAx>
      <c:valAx>
        <c:axId val="124978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1883476159"/>
        <c:crosses val="autoZero"/>
        <c:crossBetween val="between"/>
      </c:valAx>
      <c:spPr>
        <a:solidFill>
          <a:schemeClr val="bg1">
            <a:lumMod val="95000"/>
          </a:schemeClr>
        </a:solidFill>
        <a:ln>
          <a:solidFill>
            <a:schemeClr val="bg1">
              <a:lumMod val="9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600" b="1" dirty="0"/>
              <a:t>Internally Generated Revenue by State (</a:t>
            </a:r>
            <a:r>
              <a:rPr lang="en-GB" sz="1600" b="1" dirty="0" err="1"/>
              <a:t>N'Bns</a:t>
            </a:r>
            <a:r>
              <a:rPr lang="en-GB" sz="1600" b="1" dirty="0"/>
              <a:t>): H1 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spPr>
            <a:solidFill>
              <a:srgbClr val="003300"/>
            </a:solidFill>
            <a:ln>
              <a:solidFill>
                <a:srgbClr val="003300"/>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Sheet5!$B$2:$B$38</c:f>
              <c:strCache>
                <c:ptCount val="37"/>
                <c:pt idx="0">
                  <c:v>Lagos</c:v>
                </c:pt>
                <c:pt idx="1">
                  <c:v>FCT</c:v>
                </c:pt>
                <c:pt idx="2">
                  <c:v>Rivers</c:v>
                </c:pt>
                <c:pt idx="3">
                  <c:v>Ogun</c:v>
                </c:pt>
                <c:pt idx="4">
                  <c:v>Delta</c:v>
                </c:pt>
                <c:pt idx="5">
                  <c:v>Kaduna</c:v>
                </c:pt>
                <c:pt idx="6">
                  <c:v>Oyo</c:v>
                </c:pt>
                <c:pt idx="7">
                  <c:v>Akwa Ibom</c:v>
                </c:pt>
                <c:pt idx="8">
                  <c:v>Ondo</c:v>
                </c:pt>
                <c:pt idx="9">
                  <c:v>Edo</c:v>
                </c:pt>
                <c:pt idx="10">
                  <c:v>Kwara</c:v>
                </c:pt>
                <c:pt idx="11">
                  <c:v>Kano</c:v>
                </c:pt>
                <c:pt idx="12">
                  <c:v>Cross River</c:v>
                </c:pt>
                <c:pt idx="13">
                  <c:v>Plateau</c:v>
                </c:pt>
                <c:pt idx="14">
                  <c:v>Enugu</c:v>
                </c:pt>
                <c:pt idx="15">
                  <c:v>Osun</c:v>
                </c:pt>
                <c:pt idx="16">
                  <c:v>Anambra</c:v>
                </c:pt>
                <c:pt idx="17">
                  <c:v>Imo</c:v>
                </c:pt>
                <c:pt idx="18">
                  <c:v>Borno</c:v>
                </c:pt>
                <c:pt idx="19">
                  <c:v>Kogi</c:v>
                </c:pt>
                <c:pt idx="20">
                  <c:v>Nasarawa</c:v>
                </c:pt>
                <c:pt idx="21">
                  <c:v>Bauchi</c:v>
                </c:pt>
                <c:pt idx="22">
                  <c:v>Jigawa</c:v>
                </c:pt>
                <c:pt idx="23">
                  <c:v>Sokoto</c:v>
                </c:pt>
                <c:pt idx="24">
                  <c:v>Zamfara</c:v>
                </c:pt>
                <c:pt idx="25">
                  <c:v>Niger</c:v>
                </c:pt>
                <c:pt idx="26">
                  <c:v>Ebonyi</c:v>
                </c:pt>
                <c:pt idx="27">
                  <c:v>Abia</c:v>
                </c:pt>
                <c:pt idx="28">
                  <c:v>Katsina</c:v>
                </c:pt>
                <c:pt idx="29">
                  <c:v>Kebbi</c:v>
                </c:pt>
                <c:pt idx="30">
                  <c:v>Benue</c:v>
                </c:pt>
                <c:pt idx="31">
                  <c:v>Ekiti</c:v>
                </c:pt>
                <c:pt idx="32">
                  <c:v>Bayelsa</c:v>
                </c:pt>
                <c:pt idx="33">
                  <c:v>Adamawa</c:v>
                </c:pt>
                <c:pt idx="34">
                  <c:v>Gombe</c:v>
                </c:pt>
                <c:pt idx="35">
                  <c:v>Taraba</c:v>
                </c:pt>
                <c:pt idx="36">
                  <c:v>Yobe</c:v>
                </c:pt>
              </c:strCache>
            </c:strRef>
          </c:cat>
          <c:val>
            <c:numRef>
              <c:f>Sheet5!$C$2:$C$38</c:f>
              <c:numCache>
                <c:formatCode>General</c:formatCode>
                <c:ptCount val="37"/>
                <c:pt idx="0">
                  <c:v>267.23</c:v>
                </c:pt>
                <c:pt idx="1">
                  <c:v>69.069999999999993</c:v>
                </c:pt>
                <c:pt idx="2">
                  <c:v>57.32</c:v>
                </c:pt>
                <c:pt idx="3">
                  <c:v>54.82</c:v>
                </c:pt>
                <c:pt idx="4">
                  <c:v>41.93</c:v>
                </c:pt>
                <c:pt idx="5">
                  <c:v>26.43</c:v>
                </c:pt>
                <c:pt idx="6">
                  <c:v>25.19</c:v>
                </c:pt>
                <c:pt idx="7">
                  <c:v>18.09</c:v>
                </c:pt>
                <c:pt idx="8">
                  <c:v>17.91</c:v>
                </c:pt>
                <c:pt idx="9">
                  <c:v>17.64</c:v>
                </c:pt>
                <c:pt idx="10">
                  <c:v>15.98</c:v>
                </c:pt>
                <c:pt idx="11">
                  <c:v>15.05</c:v>
                </c:pt>
                <c:pt idx="12">
                  <c:v>14.76</c:v>
                </c:pt>
                <c:pt idx="13">
                  <c:v>14.47</c:v>
                </c:pt>
                <c:pt idx="14">
                  <c:v>14.14</c:v>
                </c:pt>
                <c:pt idx="15">
                  <c:v>13.67</c:v>
                </c:pt>
                <c:pt idx="16">
                  <c:v>12.77</c:v>
                </c:pt>
                <c:pt idx="17">
                  <c:v>9.99</c:v>
                </c:pt>
                <c:pt idx="18">
                  <c:v>9.81</c:v>
                </c:pt>
                <c:pt idx="19">
                  <c:v>9.61</c:v>
                </c:pt>
                <c:pt idx="20">
                  <c:v>9.5</c:v>
                </c:pt>
                <c:pt idx="21">
                  <c:v>9.4700000000000006</c:v>
                </c:pt>
                <c:pt idx="22">
                  <c:v>9.33</c:v>
                </c:pt>
                <c:pt idx="23">
                  <c:v>8.4</c:v>
                </c:pt>
                <c:pt idx="24">
                  <c:v>8.41</c:v>
                </c:pt>
                <c:pt idx="25">
                  <c:v>7.93</c:v>
                </c:pt>
                <c:pt idx="26">
                  <c:v>7.75</c:v>
                </c:pt>
                <c:pt idx="27">
                  <c:v>7.55</c:v>
                </c:pt>
                <c:pt idx="28">
                  <c:v>7.49</c:v>
                </c:pt>
                <c:pt idx="29">
                  <c:v>7.33</c:v>
                </c:pt>
                <c:pt idx="30">
                  <c:v>6.71</c:v>
                </c:pt>
                <c:pt idx="31">
                  <c:v>6.59</c:v>
                </c:pt>
                <c:pt idx="32">
                  <c:v>6.42</c:v>
                </c:pt>
                <c:pt idx="33">
                  <c:v>6.09</c:v>
                </c:pt>
                <c:pt idx="34">
                  <c:v>5.44</c:v>
                </c:pt>
                <c:pt idx="35">
                  <c:v>4.7699999999999996</c:v>
                </c:pt>
                <c:pt idx="36">
                  <c:v>4.03</c:v>
                </c:pt>
              </c:numCache>
            </c:numRef>
          </c:val>
          <c:extLst>
            <c:ext xmlns:c16="http://schemas.microsoft.com/office/drawing/2014/chart" uri="{C3380CC4-5D6E-409C-BE32-E72D297353CC}">
              <c16:uniqueId val="{00000000-8140-4D48-B529-5790BDF0AADF}"/>
            </c:ext>
          </c:extLst>
        </c:ser>
        <c:dLbls>
          <c:showLegendKey val="0"/>
          <c:showVal val="0"/>
          <c:showCatName val="0"/>
          <c:showSerName val="0"/>
          <c:showPercent val="0"/>
          <c:showBubbleSize val="0"/>
        </c:dLbls>
        <c:gapWidth val="30"/>
        <c:overlap val="-27"/>
        <c:axId val="82528447"/>
        <c:axId val="82535103"/>
      </c:barChart>
      <c:catAx>
        <c:axId val="8252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G"/>
          </a:p>
        </c:txPr>
        <c:crossAx val="82535103"/>
        <c:crosses val="autoZero"/>
        <c:auto val="1"/>
        <c:lblAlgn val="ctr"/>
        <c:lblOffset val="100"/>
        <c:noMultiLvlLbl val="0"/>
      </c:catAx>
      <c:valAx>
        <c:axId val="825351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G"/>
          </a:p>
        </c:txPr>
        <c:crossAx val="82528447"/>
        <c:crosses val="autoZero"/>
        <c:crossBetween val="between"/>
      </c:valAx>
      <c:spPr>
        <a:solidFill>
          <a:schemeClr val="bg1">
            <a:lumMod val="95000"/>
          </a:schemeClr>
        </a:solidFill>
        <a:ln>
          <a:solidFill>
            <a:schemeClr val="bg1">
              <a:lumMod val="9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N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600" dirty="0"/>
              <a:t>Net FAAC Allocation by State: 2021</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spPr>
            <a:solidFill>
              <a:srgbClr val="008000"/>
            </a:solidFill>
            <a:ln>
              <a:solidFill>
                <a:srgbClr val="008000"/>
              </a:solid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Sheet17!$A$2:$A$38</c:f>
              <c:strCache>
                <c:ptCount val="37"/>
                <c:pt idx="0">
                  <c:v> Delta </c:v>
                </c:pt>
                <c:pt idx="1">
                  <c:v> Rivers </c:v>
                </c:pt>
                <c:pt idx="2">
                  <c:v> Akwa Ibom </c:v>
                </c:pt>
                <c:pt idx="3">
                  <c:v> Lagos </c:v>
                </c:pt>
                <c:pt idx="4">
                  <c:v> Bayelsa </c:v>
                </c:pt>
                <c:pt idx="5">
                  <c:v> Kano </c:v>
                </c:pt>
                <c:pt idx="6">
                  <c:v> Kaduna </c:v>
                </c:pt>
                <c:pt idx="7">
                  <c:v> Oyo </c:v>
                </c:pt>
                <c:pt idx="8">
                  <c:v> Borno </c:v>
                </c:pt>
                <c:pt idx="9">
                  <c:v> Edo </c:v>
                </c:pt>
                <c:pt idx="10">
                  <c:v> Katsina </c:v>
                </c:pt>
                <c:pt idx="11">
                  <c:v> Jigawa </c:v>
                </c:pt>
                <c:pt idx="12">
                  <c:v> Imo </c:v>
                </c:pt>
                <c:pt idx="13">
                  <c:v> Niger </c:v>
                </c:pt>
                <c:pt idx="14">
                  <c:v> Anambra </c:v>
                </c:pt>
                <c:pt idx="15">
                  <c:v> Bauchi </c:v>
                </c:pt>
                <c:pt idx="16">
                  <c:v> Kebbi </c:v>
                </c:pt>
                <c:pt idx="17">
                  <c:v> Sokoto </c:v>
                </c:pt>
                <c:pt idx="18">
                  <c:v> Enugu </c:v>
                </c:pt>
                <c:pt idx="19">
                  <c:v> Kogi </c:v>
                </c:pt>
                <c:pt idx="20">
                  <c:v> Adamawa </c:v>
                </c:pt>
                <c:pt idx="21">
                  <c:v> Yobe </c:v>
                </c:pt>
                <c:pt idx="22">
                  <c:v> Ondo </c:v>
                </c:pt>
                <c:pt idx="23">
                  <c:v> Benue </c:v>
                </c:pt>
                <c:pt idx="24">
                  <c:v> Abia </c:v>
                </c:pt>
                <c:pt idx="25">
                  <c:v> Nasarawa </c:v>
                </c:pt>
                <c:pt idx="26">
                  <c:v> Ebonyi </c:v>
                </c:pt>
                <c:pt idx="27">
                  <c:v> FCT </c:v>
                </c:pt>
                <c:pt idx="28">
                  <c:v> Zamfara </c:v>
                </c:pt>
                <c:pt idx="29">
                  <c:v> Gombe </c:v>
                </c:pt>
                <c:pt idx="30">
                  <c:v> Kwara </c:v>
                </c:pt>
                <c:pt idx="31">
                  <c:v> Ogun </c:v>
                </c:pt>
                <c:pt idx="32">
                  <c:v> Taraba </c:v>
                </c:pt>
                <c:pt idx="33">
                  <c:v> Plateau </c:v>
                </c:pt>
                <c:pt idx="34">
                  <c:v> Ekiti </c:v>
                </c:pt>
                <c:pt idx="35">
                  <c:v> Cross River </c:v>
                </c:pt>
                <c:pt idx="36">
                  <c:v> Osun </c:v>
                </c:pt>
              </c:strCache>
            </c:strRef>
          </c:cat>
          <c:val>
            <c:numRef>
              <c:f>Sheet17!$B$2:$B$38</c:f>
              <c:numCache>
                <c:formatCode>General</c:formatCode>
                <c:ptCount val="37"/>
                <c:pt idx="0">
                  <c:v>192.13</c:v>
                </c:pt>
                <c:pt idx="1">
                  <c:v>164.59</c:v>
                </c:pt>
                <c:pt idx="2">
                  <c:v>141.61000000000001</c:v>
                </c:pt>
                <c:pt idx="3">
                  <c:v>137.37</c:v>
                </c:pt>
                <c:pt idx="4">
                  <c:v>120.89</c:v>
                </c:pt>
                <c:pt idx="5">
                  <c:v>87.23</c:v>
                </c:pt>
                <c:pt idx="6">
                  <c:v>71.38</c:v>
                </c:pt>
                <c:pt idx="7">
                  <c:v>67.16</c:v>
                </c:pt>
                <c:pt idx="8">
                  <c:v>66.42</c:v>
                </c:pt>
                <c:pt idx="9">
                  <c:v>66.25</c:v>
                </c:pt>
                <c:pt idx="10">
                  <c:v>65.13</c:v>
                </c:pt>
                <c:pt idx="11">
                  <c:v>63.74</c:v>
                </c:pt>
                <c:pt idx="12">
                  <c:v>60.44</c:v>
                </c:pt>
                <c:pt idx="13">
                  <c:v>59.52</c:v>
                </c:pt>
                <c:pt idx="14">
                  <c:v>58.18</c:v>
                </c:pt>
                <c:pt idx="15">
                  <c:v>58.17</c:v>
                </c:pt>
                <c:pt idx="16">
                  <c:v>57.53</c:v>
                </c:pt>
                <c:pt idx="17">
                  <c:v>56.65</c:v>
                </c:pt>
                <c:pt idx="18">
                  <c:v>55.86</c:v>
                </c:pt>
                <c:pt idx="19">
                  <c:v>54.87</c:v>
                </c:pt>
                <c:pt idx="20">
                  <c:v>54.13</c:v>
                </c:pt>
                <c:pt idx="21">
                  <c:v>53.14</c:v>
                </c:pt>
                <c:pt idx="22">
                  <c:v>52.73</c:v>
                </c:pt>
                <c:pt idx="23">
                  <c:v>52.71</c:v>
                </c:pt>
                <c:pt idx="24">
                  <c:v>52.68</c:v>
                </c:pt>
                <c:pt idx="25">
                  <c:v>49.59</c:v>
                </c:pt>
                <c:pt idx="26">
                  <c:v>49.48</c:v>
                </c:pt>
                <c:pt idx="27">
                  <c:v>46.8</c:v>
                </c:pt>
                <c:pt idx="28">
                  <c:v>46.66</c:v>
                </c:pt>
                <c:pt idx="29">
                  <c:v>46.46</c:v>
                </c:pt>
                <c:pt idx="30">
                  <c:v>44.65</c:v>
                </c:pt>
                <c:pt idx="31">
                  <c:v>44.15</c:v>
                </c:pt>
                <c:pt idx="32">
                  <c:v>43.95</c:v>
                </c:pt>
                <c:pt idx="33">
                  <c:v>41.77</c:v>
                </c:pt>
                <c:pt idx="34">
                  <c:v>40.049999999999997</c:v>
                </c:pt>
                <c:pt idx="35">
                  <c:v>39.22</c:v>
                </c:pt>
                <c:pt idx="36">
                  <c:v>36.6</c:v>
                </c:pt>
              </c:numCache>
            </c:numRef>
          </c:val>
          <c:extLst>
            <c:ext xmlns:c16="http://schemas.microsoft.com/office/drawing/2014/chart" uri="{C3380CC4-5D6E-409C-BE32-E72D297353CC}">
              <c16:uniqueId val="{00000000-1373-4F40-B830-7A0D657ACA60}"/>
            </c:ext>
          </c:extLst>
        </c:ser>
        <c:dLbls>
          <c:dLblPos val="outEnd"/>
          <c:showLegendKey val="0"/>
          <c:showVal val="1"/>
          <c:showCatName val="0"/>
          <c:showSerName val="0"/>
          <c:showPercent val="0"/>
          <c:showBubbleSize val="0"/>
        </c:dLbls>
        <c:gapWidth val="30"/>
        <c:overlap val="-27"/>
        <c:axId val="967105599"/>
        <c:axId val="967106015"/>
      </c:barChart>
      <c:catAx>
        <c:axId val="96710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967106015"/>
        <c:crosses val="autoZero"/>
        <c:auto val="1"/>
        <c:lblAlgn val="ctr"/>
        <c:lblOffset val="100"/>
        <c:noMultiLvlLbl val="0"/>
      </c:catAx>
      <c:valAx>
        <c:axId val="9671060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967105599"/>
        <c:crosses val="autoZero"/>
        <c:crossBetween val="between"/>
      </c:valAx>
      <c:spPr>
        <a:solidFill>
          <a:schemeClr val="bg1">
            <a:lumMod val="95000"/>
          </a:schemeClr>
        </a:solidFill>
        <a:ln>
          <a:solidFill>
            <a:schemeClr val="bg1">
              <a:lumMod val="9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GB"/>
              <a:t>Trend in Nigeria's External Debt ($'Mns)</a:t>
            </a:r>
          </a:p>
        </c:rich>
      </c:tx>
      <c:overlay val="0"/>
    </c:title>
    <c:autoTitleDeleted val="0"/>
    <c:plotArea>
      <c:layout/>
      <c:barChart>
        <c:barDir val="col"/>
        <c:grouping val="clustered"/>
        <c:varyColors val="0"/>
        <c:ser>
          <c:idx val="0"/>
          <c:order val="0"/>
          <c:spPr>
            <a:solidFill>
              <a:srgbClr val="008000"/>
            </a:solidFill>
            <a:ln>
              <a:solidFill>
                <a:srgbClr val="008000"/>
              </a:solidFill>
            </a:ln>
          </c:spPr>
          <c:invertIfNegative val="0"/>
          <c:dLbls>
            <c:spPr>
              <a:noFill/>
              <a:ln>
                <a:noFill/>
              </a:ln>
              <a:effectLst/>
            </c:spPr>
            <c:txPr>
              <a:bodyPr rot="5400000"/>
              <a:lstStyle/>
              <a:p>
                <a:pPr>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Sheet2!$A$2:$A$25</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 Q1</c:v>
                </c:pt>
              </c:strCache>
            </c:strRef>
          </c:cat>
          <c:val>
            <c:numRef>
              <c:f>Sheet2!$B$2:$B$25</c:f>
              <c:numCache>
                <c:formatCode>#,##0.00</c:formatCode>
                <c:ptCount val="24"/>
                <c:pt idx="0">
                  <c:v>28039.21</c:v>
                </c:pt>
                <c:pt idx="1">
                  <c:v>28273.68</c:v>
                </c:pt>
                <c:pt idx="2">
                  <c:v>28347</c:v>
                </c:pt>
                <c:pt idx="3">
                  <c:v>30991.87</c:v>
                </c:pt>
                <c:pt idx="4">
                  <c:v>32916.81</c:v>
                </c:pt>
                <c:pt idx="5">
                  <c:v>35944.660000000003</c:v>
                </c:pt>
                <c:pt idx="6">
                  <c:v>20477.97</c:v>
                </c:pt>
                <c:pt idx="7">
                  <c:v>3544.49</c:v>
                </c:pt>
                <c:pt idx="8">
                  <c:v>3654.21</c:v>
                </c:pt>
                <c:pt idx="9">
                  <c:v>3720.36</c:v>
                </c:pt>
                <c:pt idx="10">
                  <c:v>3947.3</c:v>
                </c:pt>
                <c:pt idx="11">
                  <c:v>4578.7700000000004</c:v>
                </c:pt>
                <c:pt idx="12">
                  <c:v>5666.57</c:v>
                </c:pt>
                <c:pt idx="13">
                  <c:v>6527.07</c:v>
                </c:pt>
                <c:pt idx="14">
                  <c:v>8821.9</c:v>
                </c:pt>
                <c:pt idx="15">
                  <c:v>9711.4500000000007</c:v>
                </c:pt>
                <c:pt idx="16">
                  <c:v>10718.43</c:v>
                </c:pt>
                <c:pt idx="17">
                  <c:v>11406.28</c:v>
                </c:pt>
                <c:pt idx="18">
                  <c:v>18913.439999999999</c:v>
                </c:pt>
                <c:pt idx="19">
                  <c:v>25274.36</c:v>
                </c:pt>
                <c:pt idx="20">
                  <c:v>27676.14</c:v>
                </c:pt>
                <c:pt idx="21">
                  <c:v>33348.080000000002</c:v>
                </c:pt>
                <c:pt idx="22">
                  <c:v>38391.32</c:v>
                </c:pt>
                <c:pt idx="23">
                  <c:v>39969.19</c:v>
                </c:pt>
              </c:numCache>
            </c:numRef>
          </c:val>
          <c:extLst>
            <c:ext xmlns:c16="http://schemas.microsoft.com/office/drawing/2014/chart" uri="{C3380CC4-5D6E-409C-BE32-E72D297353CC}">
              <c16:uniqueId val="{00000000-0346-4548-AD91-9CE36F1F1C5E}"/>
            </c:ext>
          </c:extLst>
        </c:ser>
        <c:dLbls>
          <c:showLegendKey val="0"/>
          <c:showVal val="1"/>
          <c:showCatName val="0"/>
          <c:showSerName val="0"/>
          <c:showPercent val="0"/>
          <c:showBubbleSize val="0"/>
        </c:dLbls>
        <c:gapWidth val="40"/>
        <c:overlap val="-25"/>
        <c:axId val="185192448"/>
        <c:axId val="185195136"/>
      </c:barChart>
      <c:catAx>
        <c:axId val="185192448"/>
        <c:scaling>
          <c:orientation val="minMax"/>
        </c:scaling>
        <c:delete val="0"/>
        <c:axPos val="b"/>
        <c:numFmt formatCode="General" sourceLinked="1"/>
        <c:majorTickMark val="none"/>
        <c:minorTickMark val="none"/>
        <c:tickLblPos val="nextTo"/>
        <c:crossAx val="185195136"/>
        <c:crosses val="autoZero"/>
        <c:auto val="1"/>
        <c:lblAlgn val="ctr"/>
        <c:lblOffset val="100"/>
        <c:noMultiLvlLbl val="0"/>
      </c:catAx>
      <c:valAx>
        <c:axId val="185195136"/>
        <c:scaling>
          <c:orientation val="minMax"/>
        </c:scaling>
        <c:delete val="1"/>
        <c:axPos val="l"/>
        <c:numFmt formatCode="#,##0.00" sourceLinked="1"/>
        <c:majorTickMark val="out"/>
        <c:minorTickMark val="none"/>
        <c:tickLblPos val="nextTo"/>
        <c:crossAx val="18519244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title>
      <c:tx>
        <c:rich>
          <a:bodyPr/>
          <a:lstStyle/>
          <a:p>
            <a:pPr>
              <a:defRPr/>
            </a:pPr>
            <a:r>
              <a:rPr lang="en-GB"/>
              <a:t>Trend</a:t>
            </a:r>
            <a:r>
              <a:rPr lang="en-GB" baseline="0"/>
              <a:t> in Domestic Debt (N'Bns)</a:t>
            </a:r>
            <a:endParaRPr lang="en-GB"/>
          </a:p>
        </c:rich>
      </c:tx>
      <c:overlay val="0"/>
    </c:title>
    <c:autoTitleDeleted val="0"/>
    <c:plotArea>
      <c:layout/>
      <c:barChart>
        <c:barDir val="col"/>
        <c:grouping val="clustered"/>
        <c:varyColors val="0"/>
        <c:ser>
          <c:idx val="0"/>
          <c:order val="0"/>
          <c:spPr>
            <a:solidFill>
              <a:srgbClr val="008000"/>
            </a:solidFill>
            <a:ln>
              <a:solidFill>
                <a:srgbClr val="008000"/>
              </a:solidFill>
            </a:ln>
          </c:spPr>
          <c:invertIfNegative val="0"/>
          <c:dLbls>
            <c:spPr>
              <a:noFill/>
              <a:ln>
                <a:noFill/>
              </a:ln>
              <a:effectLst/>
            </c:spPr>
            <c:txPr>
              <a:bodyPr rot="5400000"/>
              <a:lstStyle/>
              <a:p>
                <a:pPr>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Sheet2!$A$2:$A$25</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 Q1</c:v>
                </c:pt>
              </c:strCache>
            </c:strRef>
          </c:cat>
          <c:val>
            <c:numRef>
              <c:f>Sheet2!$C$2:$C$25</c:f>
              <c:numCache>
                <c:formatCode>General</c:formatCode>
                <c:ptCount val="24"/>
                <c:pt idx="0">
                  <c:v>794.81</c:v>
                </c:pt>
                <c:pt idx="1">
                  <c:v>898.25</c:v>
                </c:pt>
                <c:pt idx="2" formatCode="#,##0.00">
                  <c:v>1016.98</c:v>
                </c:pt>
                <c:pt idx="3" formatCode="#,##0.00">
                  <c:v>1166</c:v>
                </c:pt>
                <c:pt idx="4" formatCode="#,##0.00">
                  <c:v>1329.68</c:v>
                </c:pt>
                <c:pt idx="5" formatCode="#,##0.00">
                  <c:v>1370.33</c:v>
                </c:pt>
                <c:pt idx="6" formatCode="#,##0.00">
                  <c:v>1525.91</c:v>
                </c:pt>
                <c:pt idx="7" formatCode="#,##0.00">
                  <c:v>1753.26</c:v>
                </c:pt>
                <c:pt idx="8" formatCode="#,##0.00">
                  <c:v>2169.63</c:v>
                </c:pt>
                <c:pt idx="9" formatCode="#,##0.00">
                  <c:v>2320.31</c:v>
                </c:pt>
                <c:pt idx="10" formatCode="#,##0.00">
                  <c:v>3228.03</c:v>
                </c:pt>
                <c:pt idx="11" formatCode="#,##0.00">
                  <c:v>4551.82</c:v>
                </c:pt>
                <c:pt idx="12" formatCode="#,##0.00">
                  <c:v>5622.84</c:v>
                </c:pt>
                <c:pt idx="13" formatCode="#,##0.00">
                  <c:v>6537.54</c:v>
                </c:pt>
                <c:pt idx="14" formatCode="#,##0.00">
                  <c:v>7118.97</c:v>
                </c:pt>
                <c:pt idx="15" formatCode="#,##0.00">
                  <c:v>7904.02</c:v>
                </c:pt>
                <c:pt idx="16" formatCode="#,##0.00">
                  <c:v>8837</c:v>
                </c:pt>
                <c:pt idx="17" formatCode="#,##0.00">
                  <c:v>11058.21</c:v>
                </c:pt>
                <c:pt idx="18" formatCode="#,##0.00">
                  <c:v>12589.49</c:v>
                </c:pt>
                <c:pt idx="19" formatCode="#,##0.00">
                  <c:v>16627.84</c:v>
                </c:pt>
                <c:pt idx="20" formatCode="#,##0.00">
                  <c:v>18378.96</c:v>
                </c:pt>
                <c:pt idx="21" formatCode="#,##0.00">
                  <c:v>20209.900000000001</c:v>
                </c:pt>
                <c:pt idx="22" formatCode="#,##0.00">
                  <c:v>23700.799999999999</c:v>
                </c:pt>
                <c:pt idx="23" formatCode="#,##0.00">
                  <c:v>24986.87</c:v>
                </c:pt>
              </c:numCache>
            </c:numRef>
          </c:val>
          <c:extLst>
            <c:ext xmlns:c16="http://schemas.microsoft.com/office/drawing/2014/chart" uri="{C3380CC4-5D6E-409C-BE32-E72D297353CC}">
              <c16:uniqueId val="{00000000-E140-464F-93A2-0E2BB09C10E1}"/>
            </c:ext>
          </c:extLst>
        </c:ser>
        <c:dLbls>
          <c:showLegendKey val="0"/>
          <c:showVal val="1"/>
          <c:showCatName val="0"/>
          <c:showSerName val="0"/>
          <c:showPercent val="0"/>
          <c:showBubbleSize val="0"/>
        </c:dLbls>
        <c:gapWidth val="40"/>
        <c:overlap val="-25"/>
        <c:axId val="185202176"/>
        <c:axId val="185217408"/>
      </c:barChart>
      <c:catAx>
        <c:axId val="185202176"/>
        <c:scaling>
          <c:orientation val="minMax"/>
        </c:scaling>
        <c:delete val="0"/>
        <c:axPos val="b"/>
        <c:numFmt formatCode="General" sourceLinked="1"/>
        <c:majorTickMark val="none"/>
        <c:minorTickMark val="none"/>
        <c:tickLblPos val="nextTo"/>
        <c:crossAx val="185217408"/>
        <c:crosses val="autoZero"/>
        <c:auto val="1"/>
        <c:lblAlgn val="ctr"/>
        <c:lblOffset val="100"/>
        <c:noMultiLvlLbl val="0"/>
      </c:catAx>
      <c:valAx>
        <c:axId val="185217408"/>
        <c:scaling>
          <c:orientation val="minMax"/>
        </c:scaling>
        <c:delete val="1"/>
        <c:axPos val="l"/>
        <c:numFmt formatCode="General" sourceLinked="1"/>
        <c:majorTickMark val="out"/>
        <c:minorTickMark val="none"/>
        <c:tickLblPos val="nextTo"/>
        <c:crossAx val="185202176"/>
        <c:crosses val="autoZero"/>
        <c:crossBetween val="between"/>
      </c:valAx>
      <c:spPr>
        <a:solidFill>
          <a:schemeClr val="bg1">
            <a:lumMod val="95000"/>
          </a:schemeClr>
        </a:solidFill>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00" dirty="0"/>
              <a:t>Trends of States and FCT Debt Stock (</a:t>
            </a:r>
            <a:r>
              <a:rPr lang="en-GB" sz="1400" dirty="0" err="1"/>
              <a:t>N'Bns</a:t>
            </a:r>
            <a:r>
              <a:rPr lang="en-GB" sz="1400" dirty="0"/>
              <a:t>): 2011-2021</a:t>
            </a:r>
          </a:p>
        </c:rich>
      </c:tx>
      <c:layout>
        <c:manualLayout>
          <c:xMode val="edge"/>
          <c:yMode val="edge"/>
          <c:x val="0.13330836872293647"/>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spPr>
            <a:solidFill>
              <a:srgbClr val="008000"/>
            </a:solidFill>
            <a:ln>
              <a:solidFill>
                <a:srgbClr val="339933"/>
              </a:solid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Sheet21!$A$4:$A$14</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Sheet21!$I$4:$I$14</c:f>
              <c:numCache>
                <c:formatCode>#,##0.00</c:formatCode>
                <c:ptCount val="11"/>
                <c:pt idx="0">
                  <c:v>1575.86</c:v>
                </c:pt>
                <c:pt idx="1">
                  <c:v>1926.73</c:v>
                </c:pt>
                <c:pt idx="2">
                  <c:v>1994.5300000000002</c:v>
                </c:pt>
                <c:pt idx="3">
                  <c:v>2261.71</c:v>
                </c:pt>
                <c:pt idx="4">
                  <c:v>2317.9700000000003</c:v>
                </c:pt>
                <c:pt idx="5">
                  <c:v>3525.68</c:v>
                </c:pt>
                <c:pt idx="6">
                  <c:v>4605.3999999999996</c:v>
                </c:pt>
                <c:pt idx="7">
                  <c:v>5152.2700000000004</c:v>
                </c:pt>
                <c:pt idx="8">
                  <c:v>5594.4600000000009</c:v>
                </c:pt>
                <c:pt idx="9">
                  <c:v>5943.4500000000007</c:v>
                </c:pt>
                <c:pt idx="10">
                  <c:v>6428.71</c:v>
                </c:pt>
              </c:numCache>
            </c:numRef>
          </c:val>
          <c:extLst>
            <c:ext xmlns:c16="http://schemas.microsoft.com/office/drawing/2014/chart" uri="{C3380CC4-5D6E-409C-BE32-E72D297353CC}">
              <c16:uniqueId val="{00000000-DE2D-49DE-B059-F63B010FDA81}"/>
            </c:ext>
          </c:extLst>
        </c:ser>
        <c:dLbls>
          <c:showLegendKey val="0"/>
          <c:showVal val="0"/>
          <c:showCatName val="0"/>
          <c:showSerName val="0"/>
          <c:showPercent val="0"/>
          <c:showBubbleSize val="0"/>
        </c:dLbls>
        <c:gapWidth val="30"/>
        <c:overlap val="-27"/>
        <c:axId val="957248639"/>
        <c:axId val="957238239"/>
      </c:barChart>
      <c:catAx>
        <c:axId val="95724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957238239"/>
        <c:crosses val="autoZero"/>
        <c:auto val="1"/>
        <c:lblAlgn val="ctr"/>
        <c:lblOffset val="100"/>
        <c:noMultiLvlLbl val="0"/>
      </c:catAx>
      <c:valAx>
        <c:axId val="957238239"/>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957248639"/>
        <c:crosses val="autoZero"/>
        <c:crossBetween val="between"/>
      </c:valAx>
      <c:spPr>
        <a:solidFill>
          <a:schemeClr val="bg1">
            <a:lumMod val="95000"/>
          </a:schemeClr>
        </a:solidFill>
        <a:ln>
          <a:solidFill>
            <a:schemeClr val="bg1">
              <a:lumMod val="9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N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600" dirty="0"/>
              <a:t>Public debt by State (</a:t>
            </a:r>
            <a:r>
              <a:rPr lang="en-GB" sz="1600" dirty="0" err="1"/>
              <a:t>N'Bns</a:t>
            </a:r>
            <a:r>
              <a:rPr lang="en-GB" sz="1600" dirty="0"/>
              <a:t>): 2021</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spPr>
            <a:solidFill>
              <a:srgbClr val="339933"/>
            </a:solidFill>
            <a:ln>
              <a:solidFill>
                <a:srgbClr val="339933"/>
              </a:solidFill>
            </a:ln>
            <a:effectLst/>
          </c:spPr>
          <c:invertIfNegative val="0"/>
          <c:dLbls>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Sheet23!$A$2:$A$38</c:f>
              <c:strCache>
                <c:ptCount val="37"/>
                <c:pt idx="0">
                  <c:v> Lagos </c:v>
                </c:pt>
                <c:pt idx="1">
                  <c:v> Kaduna </c:v>
                </c:pt>
                <c:pt idx="2">
                  <c:v> Rivers </c:v>
                </c:pt>
                <c:pt idx="3">
                  <c:v> Ogun </c:v>
                </c:pt>
                <c:pt idx="4">
                  <c:v> Cross River </c:v>
                </c:pt>
                <c:pt idx="5">
                  <c:v> Imo </c:v>
                </c:pt>
                <c:pt idx="6">
                  <c:v> Akwa Ibom </c:v>
                </c:pt>
                <c:pt idx="7">
                  <c:v> Edo </c:v>
                </c:pt>
                <c:pt idx="8">
                  <c:v> Bayelsa </c:v>
                </c:pt>
                <c:pt idx="9">
                  <c:v> Delta </c:v>
                </c:pt>
                <c:pt idx="10">
                  <c:v> Oyo </c:v>
                </c:pt>
                <c:pt idx="11">
                  <c:v> Osun </c:v>
                </c:pt>
                <c:pt idx="12">
                  <c:v> Plateau </c:v>
                </c:pt>
                <c:pt idx="13">
                  <c:v> Kano </c:v>
                </c:pt>
                <c:pt idx="14">
                  <c:v> Ekiti </c:v>
                </c:pt>
                <c:pt idx="15">
                  <c:v> Bauchi </c:v>
                </c:pt>
                <c:pt idx="16">
                  <c:v> Benue </c:v>
                </c:pt>
                <c:pt idx="17">
                  <c:v> Abia </c:v>
                </c:pt>
                <c:pt idx="18">
                  <c:v> Adamawa </c:v>
                </c:pt>
                <c:pt idx="19">
                  <c:v> Enugu </c:v>
                </c:pt>
                <c:pt idx="20">
                  <c:v> Kwara </c:v>
                </c:pt>
                <c:pt idx="21">
                  <c:v> Niger </c:v>
                </c:pt>
                <c:pt idx="22">
                  <c:v> Zamfara </c:v>
                </c:pt>
                <c:pt idx="23">
                  <c:v> Borno </c:v>
                </c:pt>
                <c:pt idx="24">
                  <c:v> Taraba </c:v>
                </c:pt>
                <c:pt idx="25">
                  <c:v> Anambra </c:v>
                </c:pt>
                <c:pt idx="26">
                  <c:v> Ondo </c:v>
                </c:pt>
                <c:pt idx="27">
                  <c:v> Kogi </c:v>
                </c:pt>
                <c:pt idx="28">
                  <c:v> Yobe </c:v>
                </c:pt>
                <c:pt idx="29">
                  <c:v> Katsina </c:v>
                </c:pt>
                <c:pt idx="30">
                  <c:v> Sokoto </c:v>
                </c:pt>
                <c:pt idx="31">
                  <c:v> Gombe </c:v>
                </c:pt>
                <c:pt idx="32">
                  <c:v> Nasarawa </c:v>
                </c:pt>
                <c:pt idx="33">
                  <c:v> Kebbi </c:v>
                </c:pt>
                <c:pt idx="34">
                  <c:v> Ebonyi </c:v>
                </c:pt>
                <c:pt idx="35">
                  <c:v> FCT </c:v>
                </c:pt>
                <c:pt idx="36">
                  <c:v> Jigawa </c:v>
                </c:pt>
              </c:strCache>
            </c:strRef>
          </c:cat>
          <c:val>
            <c:numRef>
              <c:f>Sheet23!$B$2:$B$38</c:f>
              <c:numCache>
                <c:formatCode>General</c:formatCode>
                <c:ptCount val="37"/>
                <c:pt idx="0" formatCode="#,##0.00">
                  <c:v>1209.69</c:v>
                </c:pt>
                <c:pt idx="1">
                  <c:v>307.49</c:v>
                </c:pt>
                <c:pt idx="2">
                  <c:v>286.54000000000002</c:v>
                </c:pt>
                <c:pt idx="3">
                  <c:v>282.3</c:v>
                </c:pt>
                <c:pt idx="4">
                  <c:v>275.33999999999997</c:v>
                </c:pt>
                <c:pt idx="5">
                  <c:v>239.74</c:v>
                </c:pt>
                <c:pt idx="6">
                  <c:v>233.62</c:v>
                </c:pt>
                <c:pt idx="7">
                  <c:v>193.01</c:v>
                </c:pt>
                <c:pt idx="8">
                  <c:v>180.26</c:v>
                </c:pt>
                <c:pt idx="9">
                  <c:v>179.97</c:v>
                </c:pt>
                <c:pt idx="10">
                  <c:v>177.78</c:v>
                </c:pt>
                <c:pt idx="11">
                  <c:v>175.99</c:v>
                </c:pt>
                <c:pt idx="12">
                  <c:v>165.24</c:v>
                </c:pt>
                <c:pt idx="13">
                  <c:v>159.08000000000001</c:v>
                </c:pt>
                <c:pt idx="14">
                  <c:v>156.19999999999999</c:v>
                </c:pt>
                <c:pt idx="15">
                  <c:v>153.04</c:v>
                </c:pt>
                <c:pt idx="16">
                  <c:v>141.57</c:v>
                </c:pt>
                <c:pt idx="17">
                  <c:v>136.97999999999999</c:v>
                </c:pt>
                <c:pt idx="18">
                  <c:v>132.68</c:v>
                </c:pt>
                <c:pt idx="19">
                  <c:v>122.52</c:v>
                </c:pt>
                <c:pt idx="20">
                  <c:v>113.55</c:v>
                </c:pt>
                <c:pt idx="21">
                  <c:v>113.39</c:v>
                </c:pt>
                <c:pt idx="22">
                  <c:v>112.74</c:v>
                </c:pt>
                <c:pt idx="23">
                  <c:v>103.83</c:v>
                </c:pt>
                <c:pt idx="24">
                  <c:v>102.9</c:v>
                </c:pt>
                <c:pt idx="25">
                  <c:v>101.26</c:v>
                </c:pt>
                <c:pt idx="26">
                  <c:v>100.02</c:v>
                </c:pt>
                <c:pt idx="27">
                  <c:v>93.78</c:v>
                </c:pt>
                <c:pt idx="28">
                  <c:v>92.69</c:v>
                </c:pt>
                <c:pt idx="29">
                  <c:v>91.46</c:v>
                </c:pt>
                <c:pt idx="30">
                  <c:v>87.69</c:v>
                </c:pt>
                <c:pt idx="31">
                  <c:v>83.64</c:v>
                </c:pt>
                <c:pt idx="32">
                  <c:v>77.59</c:v>
                </c:pt>
                <c:pt idx="33">
                  <c:v>71.12</c:v>
                </c:pt>
                <c:pt idx="34">
                  <c:v>68.37</c:v>
                </c:pt>
                <c:pt idx="35">
                  <c:v>62.1</c:v>
                </c:pt>
                <c:pt idx="36">
                  <c:v>43.53</c:v>
                </c:pt>
              </c:numCache>
            </c:numRef>
          </c:val>
          <c:extLst>
            <c:ext xmlns:c16="http://schemas.microsoft.com/office/drawing/2014/chart" uri="{C3380CC4-5D6E-409C-BE32-E72D297353CC}">
              <c16:uniqueId val="{00000000-E700-4E34-A021-EE35B9999EC6}"/>
            </c:ext>
          </c:extLst>
        </c:ser>
        <c:dLbls>
          <c:dLblPos val="outEnd"/>
          <c:showLegendKey val="0"/>
          <c:showVal val="1"/>
          <c:showCatName val="0"/>
          <c:showSerName val="0"/>
          <c:showPercent val="0"/>
          <c:showBubbleSize val="0"/>
        </c:dLbls>
        <c:gapWidth val="30"/>
        <c:overlap val="-27"/>
        <c:axId val="1012569919"/>
        <c:axId val="1012576575"/>
      </c:barChart>
      <c:catAx>
        <c:axId val="101256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1012576575"/>
        <c:crosses val="autoZero"/>
        <c:auto val="1"/>
        <c:lblAlgn val="ctr"/>
        <c:lblOffset val="100"/>
        <c:noMultiLvlLbl val="0"/>
      </c:catAx>
      <c:valAx>
        <c:axId val="1012576575"/>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G"/>
          </a:p>
        </c:txPr>
        <c:crossAx val="1012569919"/>
        <c:crosses val="autoZero"/>
        <c:crossBetween val="between"/>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89F0F91-6FA8-40C0-B80E-6CA1CCCB0D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34A724-518F-4838-B1BC-45C1527F26A7}">
      <dgm:prSet/>
      <dgm:spPr/>
      <dgm:t>
        <a:bodyPr/>
        <a:lstStyle/>
        <a:p>
          <a:r>
            <a:rPr lang="en-US"/>
            <a:t>Public Policy Advocacy and engagement to ensure a conducive working environment.</a:t>
          </a:r>
        </a:p>
      </dgm:t>
    </dgm:pt>
    <dgm:pt modelId="{056E9D4C-E34A-4F1B-B204-3CE9CC1EE7FB}" type="parTrans" cxnId="{2D1E9FB2-F14A-4710-A12F-53B6976676AE}">
      <dgm:prSet/>
      <dgm:spPr/>
      <dgm:t>
        <a:bodyPr/>
        <a:lstStyle/>
        <a:p>
          <a:endParaRPr lang="en-US"/>
        </a:p>
      </dgm:t>
    </dgm:pt>
    <dgm:pt modelId="{A8F50A6E-8A84-408B-BA7D-F0C403D06A9F}" type="sibTrans" cxnId="{2D1E9FB2-F14A-4710-A12F-53B6976676AE}">
      <dgm:prSet/>
      <dgm:spPr/>
      <dgm:t>
        <a:bodyPr/>
        <a:lstStyle/>
        <a:p>
          <a:endParaRPr lang="en-US"/>
        </a:p>
      </dgm:t>
    </dgm:pt>
    <dgm:pt modelId="{B6024616-4681-40BF-916C-5A925C6DEEA9}">
      <dgm:prSet/>
      <dgm:spPr/>
      <dgm:t>
        <a:bodyPr/>
        <a:lstStyle/>
        <a:p>
          <a:r>
            <a:rPr lang="en-US" dirty="0"/>
            <a:t>International Trade Relations: Facilitation of inward and outward trade missions for businesses.</a:t>
          </a:r>
        </a:p>
      </dgm:t>
    </dgm:pt>
    <dgm:pt modelId="{254CC92A-649C-4542-A900-528A7BEA97C7}" type="parTrans" cxnId="{B6603807-0B5C-48C2-BFDE-CAC8EC408AF6}">
      <dgm:prSet/>
      <dgm:spPr/>
      <dgm:t>
        <a:bodyPr/>
        <a:lstStyle/>
        <a:p>
          <a:endParaRPr lang="en-US"/>
        </a:p>
      </dgm:t>
    </dgm:pt>
    <dgm:pt modelId="{940A15EB-87F7-4AA7-9BB1-24CF33E44EE2}" type="sibTrans" cxnId="{B6603807-0B5C-48C2-BFDE-CAC8EC408AF6}">
      <dgm:prSet/>
      <dgm:spPr/>
      <dgm:t>
        <a:bodyPr/>
        <a:lstStyle/>
        <a:p>
          <a:endParaRPr lang="en-US"/>
        </a:p>
      </dgm:t>
    </dgm:pt>
    <dgm:pt modelId="{1388D37A-7D09-4A89-A12E-FAD0D5C179A3}">
      <dgm:prSet/>
      <dgm:spPr/>
      <dgm:t>
        <a:bodyPr/>
        <a:lstStyle/>
        <a:p>
          <a:r>
            <a:rPr lang="en-US" dirty="0"/>
            <a:t>Trade promotions: Trade Fairs and Exhibitions (Lagos International Trade Fair and Specialized exhibitions).</a:t>
          </a:r>
        </a:p>
      </dgm:t>
    </dgm:pt>
    <dgm:pt modelId="{EEBCA7EC-B478-4BFB-BEB3-AC2FC6FFACC5}" type="parTrans" cxnId="{4CDFD9B5-0017-4CC6-AA1A-AE4AFDB53DA6}">
      <dgm:prSet/>
      <dgm:spPr/>
      <dgm:t>
        <a:bodyPr/>
        <a:lstStyle/>
        <a:p>
          <a:endParaRPr lang="en-US"/>
        </a:p>
      </dgm:t>
    </dgm:pt>
    <dgm:pt modelId="{BAB198A2-8027-49EE-B8D3-E3316697F7E2}" type="sibTrans" cxnId="{4CDFD9B5-0017-4CC6-AA1A-AE4AFDB53DA6}">
      <dgm:prSet/>
      <dgm:spPr/>
      <dgm:t>
        <a:bodyPr/>
        <a:lstStyle/>
        <a:p>
          <a:endParaRPr lang="en-US"/>
        </a:p>
      </dgm:t>
    </dgm:pt>
    <dgm:pt modelId="{24C2591F-C5F6-4FF5-B3F8-F7DF6E755668}">
      <dgm:prSet/>
      <dgm:spPr/>
      <dgm:t>
        <a:bodyPr/>
        <a:lstStyle/>
        <a:p>
          <a:r>
            <a:rPr lang="en-US" dirty="0"/>
            <a:t>Arbitration service for commercial disputes resolution through LACIAC.</a:t>
          </a:r>
        </a:p>
      </dgm:t>
    </dgm:pt>
    <dgm:pt modelId="{989C2B18-EFE2-44C6-BFAF-EE699FB5C830}" type="parTrans" cxnId="{1CE2C62F-50FE-4F3E-8312-E30998939ED9}">
      <dgm:prSet/>
      <dgm:spPr/>
      <dgm:t>
        <a:bodyPr/>
        <a:lstStyle/>
        <a:p>
          <a:endParaRPr lang="en-US"/>
        </a:p>
      </dgm:t>
    </dgm:pt>
    <dgm:pt modelId="{5B979E1F-A6C8-4905-9AC3-1B512C302B6A}" type="sibTrans" cxnId="{1CE2C62F-50FE-4F3E-8312-E30998939ED9}">
      <dgm:prSet/>
      <dgm:spPr/>
      <dgm:t>
        <a:bodyPr/>
        <a:lstStyle/>
        <a:p>
          <a:endParaRPr lang="en-US"/>
        </a:p>
      </dgm:t>
    </dgm:pt>
    <dgm:pt modelId="{5428AE4E-948E-4DC8-9289-3A39C854D479}" type="pres">
      <dgm:prSet presAssocID="{789F0F91-6FA8-40C0-B80E-6CA1CCCB0D02}" presName="root" presStyleCnt="0">
        <dgm:presLayoutVars>
          <dgm:dir/>
          <dgm:resizeHandles val="exact"/>
        </dgm:presLayoutVars>
      </dgm:prSet>
      <dgm:spPr/>
    </dgm:pt>
    <dgm:pt modelId="{B9BD4F94-2529-48B4-BF0F-51861CAC22F3}" type="pres">
      <dgm:prSet presAssocID="{9634A724-518F-4838-B1BC-45C1527F26A7}" presName="compNode" presStyleCnt="0"/>
      <dgm:spPr/>
    </dgm:pt>
    <dgm:pt modelId="{B1D0348A-ADA9-47BF-B531-E9DF2BB18426}" type="pres">
      <dgm:prSet presAssocID="{9634A724-518F-4838-B1BC-45C1527F26A7}" presName="bgRect" presStyleLbl="bgShp" presStyleIdx="0" presStyleCnt="4"/>
      <dgm:spPr/>
    </dgm:pt>
    <dgm:pt modelId="{15999F1C-87C7-4888-9FCE-05AC973B06D4}" type="pres">
      <dgm:prSet presAssocID="{9634A724-518F-4838-B1BC-45C1527F26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C6DE3093-4A34-4777-A435-E4C5EC70CBEA}" type="pres">
      <dgm:prSet presAssocID="{9634A724-518F-4838-B1BC-45C1527F26A7}" presName="spaceRect" presStyleCnt="0"/>
      <dgm:spPr/>
    </dgm:pt>
    <dgm:pt modelId="{7D121F10-C1EF-47CE-81E2-8AA61D6DF718}" type="pres">
      <dgm:prSet presAssocID="{9634A724-518F-4838-B1BC-45C1527F26A7}" presName="parTx" presStyleLbl="revTx" presStyleIdx="0" presStyleCnt="4">
        <dgm:presLayoutVars>
          <dgm:chMax val="0"/>
          <dgm:chPref val="0"/>
        </dgm:presLayoutVars>
      </dgm:prSet>
      <dgm:spPr/>
    </dgm:pt>
    <dgm:pt modelId="{ADCB0E1A-7F5E-42EE-9F72-1091FF8A93DD}" type="pres">
      <dgm:prSet presAssocID="{A8F50A6E-8A84-408B-BA7D-F0C403D06A9F}" presName="sibTrans" presStyleCnt="0"/>
      <dgm:spPr/>
    </dgm:pt>
    <dgm:pt modelId="{FFCD6EBE-8E88-494A-8A7C-086CDF9A3762}" type="pres">
      <dgm:prSet presAssocID="{B6024616-4681-40BF-916C-5A925C6DEEA9}" presName="compNode" presStyleCnt="0"/>
      <dgm:spPr/>
    </dgm:pt>
    <dgm:pt modelId="{D46AF9AB-7EB0-4013-8CA0-7D592DD570F9}" type="pres">
      <dgm:prSet presAssocID="{B6024616-4681-40BF-916C-5A925C6DEEA9}" presName="bgRect" presStyleLbl="bgShp" presStyleIdx="1" presStyleCnt="4"/>
      <dgm:spPr/>
    </dgm:pt>
    <dgm:pt modelId="{87EE8DD8-E9C9-44B3-9425-1255B298EB66}" type="pres">
      <dgm:prSet presAssocID="{B6024616-4681-40BF-916C-5A925C6DEE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ble"/>
        </a:ext>
      </dgm:extLst>
    </dgm:pt>
    <dgm:pt modelId="{5EEEE95C-E9DE-4E3D-A8AF-0AF8927193B5}" type="pres">
      <dgm:prSet presAssocID="{B6024616-4681-40BF-916C-5A925C6DEEA9}" presName="spaceRect" presStyleCnt="0"/>
      <dgm:spPr/>
    </dgm:pt>
    <dgm:pt modelId="{4BAE6300-918D-4CAD-8E2E-0386BB353379}" type="pres">
      <dgm:prSet presAssocID="{B6024616-4681-40BF-916C-5A925C6DEEA9}" presName="parTx" presStyleLbl="revTx" presStyleIdx="1" presStyleCnt="4">
        <dgm:presLayoutVars>
          <dgm:chMax val="0"/>
          <dgm:chPref val="0"/>
        </dgm:presLayoutVars>
      </dgm:prSet>
      <dgm:spPr/>
    </dgm:pt>
    <dgm:pt modelId="{A48899D9-CEF1-435D-8647-AEFF21856416}" type="pres">
      <dgm:prSet presAssocID="{940A15EB-87F7-4AA7-9BB1-24CF33E44EE2}" presName="sibTrans" presStyleCnt="0"/>
      <dgm:spPr/>
    </dgm:pt>
    <dgm:pt modelId="{CACA29A6-049A-4F0B-91B3-AEAB9D451BBD}" type="pres">
      <dgm:prSet presAssocID="{1388D37A-7D09-4A89-A12E-FAD0D5C179A3}" presName="compNode" presStyleCnt="0"/>
      <dgm:spPr/>
    </dgm:pt>
    <dgm:pt modelId="{F3D00816-2B40-46D2-BCCD-63A7A7D16586}" type="pres">
      <dgm:prSet presAssocID="{1388D37A-7D09-4A89-A12E-FAD0D5C179A3}" presName="bgRect" presStyleLbl="bgShp" presStyleIdx="2" presStyleCnt="4"/>
      <dgm:spPr/>
    </dgm:pt>
    <dgm:pt modelId="{2F90D127-4FDA-4301-9F98-8FE89F766712}" type="pres">
      <dgm:prSet presAssocID="{1388D37A-7D09-4A89-A12E-FAD0D5C179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osk"/>
        </a:ext>
      </dgm:extLst>
    </dgm:pt>
    <dgm:pt modelId="{C2717E67-2AB2-4634-BC59-16CC06263C0F}" type="pres">
      <dgm:prSet presAssocID="{1388D37A-7D09-4A89-A12E-FAD0D5C179A3}" presName="spaceRect" presStyleCnt="0"/>
      <dgm:spPr/>
    </dgm:pt>
    <dgm:pt modelId="{C1C5BA30-384F-47DD-A958-510F10E67A32}" type="pres">
      <dgm:prSet presAssocID="{1388D37A-7D09-4A89-A12E-FAD0D5C179A3}" presName="parTx" presStyleLbl="revTx" presStyleIdx="2" presStyleCnt="4">
        <dgm:presLayoutVars>
          <dgm:chMax val="0"/>
          <dgm:chPref val="0"/>
        </dgm:presLayoutVars>
      </dgm:prSet>
      <dgm:spPr/>
    </dgm:pt>
    <dgm:pt modelId="{2609A764-15C2-46E9-9DB9-12CCF855F21B}" type="pres">
      <dgm:prSet presAssocID="{BAB198A2-8027-49EE-B8D3-E3316697F7E2}" presName="sibTrans" presStyleCnt="0"/>
      <dgm:spPr/>
    </dgm:pt>
    <dgm:pt modelId="{B69E78F2-F87D-4F4B-B3E6-232807ED5187}" type="pres">
      <dgm:prSet presAssocID="{24C2591F-C5F6-4FF5-B3F8-F7DF6E755668}" presName="compNode" presStyleCnt="0"/>
      <dgm:spPr/>
    </dgm:pt>
    <dgm:pt modelId="{7668AA92-BF31-4D26-A3F1-7654A4BF6049}" type="pres">
      <dgm:prSet presAssocID="{24C2591F-C5F6-4FF5-B3F8-F7DF6E755668}" presName="bgRect" presStyleLbl="bgShp" presStyleIdx="3" presStyleCnt="4"/>
      <dgm:spPr/>
    </dgm:pt>
    <dgm:pt modelId="{BF348403-CF89-4524-949D-BC6E8F84B870}" type="pres">
      <dgm:prSet presAssocID="{24C2591F-C5F6-4FF5-B3F8-F7DF6E7556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49243FE9-20CA-4DD3-945A-A77A4F351EB2}" type="pres">
      <dgm:prSet presAssocID="{24C2591F-C5F6-4FF5-B3F8-F7DF6E755668}" presName="spaceRect" presStyleCnt="0"/>
      <dgm:spPr/>
    </dgm:pt>
    <dgm:pt modelId="{C537B385-B87A-464B-AAE4-C905783275C9}" type="pres">
      <dgm:prSet presAssocID="{24C2591F-C5F6-4FF5-B3F8-F7DF6E755668}" presName="parTx" presStyleLbl="revTx" presStyleIdx="3" presStyleCnt="4">
        <dgm:presLayoutVars>
          <dgm:chMax val="0"/>
          <dgm:chPref val="0"/>
        </dgm:presLayoutVars>
      </dgm:prSet>
      <dgm:spPr/>
    </dgm:pt>
  </dgm:ptLst>
  <dgm:cxnLst>
    <dgm:cxn modelId="{B6603807-0B5C-48C2-BFDE-CAC8EC408AF6}" srcId="{789F0F91-6FA8-40C0-B80E-6CA1CCCB0D02}" destId="{B6024616-4681-40BF-916C-5A925C6DEEA9}" srcOrd="1" destOrd="0" parTransId="{254CC92A-649C-4542-A900-528A7BEA97C7}" sibTransId="{940A15EB-87F7-4AA7-9BB1-24CF33E44EE2}"/>
    <dgm:cxn modelId="{2DB0512E-4D4A-46E4-B7E6-2DC3C660F724}" type="presOf" srcId="{1388D37A-7D09-4A89-A12E-FAD0D5C179A3}" destId="{C1C5BA30-384F-47DD-A958-510F10E67A32}" srcOrd="0" destOrd="0" presId="urn:microsoft.com/office/officeart/2018/2/layout/IconVerticalSolidList"/>
    <dgm:cxn modelId="{1CE2C62F-50FE-4F3E-8312-E30998939ED9}" srcId="{789F0F91-6FA8-40C0-B80E-6CA1CCCB0D02}" destId="{24C2591F-C5F6-4FF5-B3F8-F7DF6E755668}" srcOrd="3" destOrd="0" parTransId="{989C2B18-EFE2-44C6-BFAF-EE699FB5C830}" sibTransId="{5B979E1F-A6C8-4905-9AC3-1B512C302B6A}"/>
    <dgm:cxn modelId="{E74FDC61-2B86-4268-900E-3C9A59C8D5ED}" type="presOf" srcId="{B6024616-4681-40BF-916C-5A925C6DEEA9}" destId="{4BAE6300-918D-4CAD-8E2E-0386BB353379}" srcOrd="0" destOrd="0" presId="urn:microsoft.com/office/officeart/2018/2/layout/IconVerticalSolidList"/>
    <dgm:cxn modelId="{0AA87072-A671-4D53-AB51-16A5C6C978B0}" type="presOf" srcId="{9634A724-518F-4838-B1BC-45C1527F26A7}" destId="{7D121F10-C1EF-47CE-81E2-8AA61D6DF718}" srcOrd="0" destOrd="0" presId="urn:microsoft.com/office/officeart/2018/2/layout/IconVerticalSolidList"/>
    <dgm:cxn modelId="{49D8A594-3EBB-4862-987C-4872AB89BD6B}" type="presOf" srcId="{789F0F91-6FA8-40C0-B80E-6CA1CCCB0D02}" destId="{5428AE4E-948E-4DC8-9289-3A39C854D479}" srcOrd="0" destOrd="0" presId="urn:microsoft.com/office/officeart/2018/2/layout/IconVerticalSolidList"/>
    <dgm:cxn modelId="{B9D1EBA1-525E-415A-B4AA-0153C08D2365}" type="presOf" srcId="{24C2591F-C5F6-4FF5-B3F8-F7DF6E755668}" destId="{C537B385-B87A-464B-AAE4-C905783275C9}" srcOrd="0" destOrd="0" presId="urn:microsoft.com/office/officeart/2018/2/layout/IconVerticalSolidList"/>
    <dgm:cxn modelId="{2D1E9FB2-F14A-4710-A12F-53B6976676AE}" srcId="{789F0F91-6FA8-40C0-B80E-6CA1CCCB0D02}" destId="{9634A724-518F-4838-B1BC-45C1527F26A7}" srcOrd="0" destOrd="0" parTransId="{056E9D4C-E34A-4F1B-B204-3CE9CC1EE7FB}" sibTransId="{A8F50A6E-8A84-408B-BA7D-F0C403D06A9F}"/>
    <dgm:cxn modelId="{4CDFD9B5-0017-4CC6-AA1A-AE4AFDB53DA6}" srcId="{789F0F91-6FA8-40C0-B80E-6CA1CCCB0D02}" destId="{1388D37A-7D09-4A89-A12E-FAD0D5C179A3}" srcOrd="2" destOrd="0" parTransId="{EEBCA7EC-B478-4BFB-BEB3-AC2FC6FFACC5}" sibTransId="{BAB198A2-8027-49EE-B8D3-E3316697F7E2}"/>
    <dgm:cxn modelId="{9BE47D42-2C35-43A4-8EB4-630BA44325F4}" type="presParOf" srcId="{5428AE4E-948E-4DC8-9289-3A39C854D479}" destId="{B9BD4F94-2529-48B4-BF0F-51861CAC22F3}" srcOrd="0" destOrd="0" presId="urn:microsoft.com/office/officeart/2018/2/layout/IconVerticalSolidList"/>
    <dgm:cxn modelId="{3C3FBD49-BFF5-4A66-910C-B3988AFC6F01}" type="presParOf" srcId="{B9BD4F94-2529-48B4-BF0F-51861CAC22F3}" destId="{B1D0348A-ADA9-47BF-B531-E9DF2BB18426}" srcOrd="0" destOrd="0" presId="urn:microsoft.com/office/officeart/2018/2/layout/IconVerticalSolidList"/>
    <dgm:cxn modelId="{CF0AAABF-24ED-4A34-8CC6-652FA6AB3FE2}" type="presParOf" srcId="{B9BD4F94-2529-48B4-BF0F-51861CAC22F3}" destId="{15999F1C-87C7-4888-9FCE-05AC973B06D4}" srcOrd="1" destOrd="0" presId="urn:microsoft.com/office/officeart/2018/2/layout/IconVerticalSolidList"/>
    <dgm:cxn modelId="{1861008B-2E8A-49A0-82AF-8E486A5C48E6}" type="presParOf" srcId="{B9BD4F94-2529-48B4-BF0F-51861CAC22F3}" destId="{C6DE3093-4A34-4777-A435-E4C5EC70CBEA}" srcOrd="2" destOrd="0" presId="urn:microsoft.com/office/officeart/2018/2/layout/IconVerticalSolidList"/>
    <dgm:cxn modelId="{14C13DFD-3241-4B35-8FD1-5A329C24E32E}" type="presParOf" srcId="{B9BD4F94-2529-48B4-BF0F-51861CAC22F3}" destId="{7D121F10-C1EF-47CE-81E2-8AA61D6DF718}" srcOrd="3" destOrd="0" presId="urn:microsoft.com/office/officeart/2018/2/layout/IconVerticalSolidList"/>
    <dgm:cxn modelId="{7D7D0094-114C-42C6-8276-A74E016489D6}" type="presParOf" srcId="{5428AE4E-948E-4DC8-9289-3A39C854D479}" destId="{ADCB0E1A-7F5E-42EE-9F72-1091FF8A93DD}" srcOrd="1" destOrd="0" presId="urn:microsoft.com/office/officeart/2018/2/layout/IconVerticalSolidList"/>
    <dgm:cxn modelId="{951F20A4-4C5D-4EAE-97C3-D573613BAE35}" type="presParOf" srcId="{5428AE4E-948E-4DC8-9289-3A39C854D479}" destId="{FFCD6EBE-8E88-494A-8A7C-086CDF9A3762}" srcOrd="2" destOrd="0" presId="urn:microsoft.com/office/officeart/2018/2/layout/IconVerticalSolidList"/>
    <dgm:cxn modelId="{CA0744A9-54A2-4470-BC16-E279C5811674}" type="presParOf" srcId="{FFCD6EBE-8E88-494A-8A7C-086CDF9A3762}" destId="{D46AF9AB-7EB0-4013-8CA0-7D592DD570F9}" srcOrd="0" destOrd="0" presId="urn:microsoft.com/office/officeart/2018/2/layout/IconVerticalSolidList"/>
    <dgm:cxn modelId="{18D22B84-6853-41DF-B386-8C7F25D6DAA8}" type="presParOf" srcId="{FFCD6EBE-8E88-494A-8A7C-086CDF9A3762}" destId="{87EE8DD8-E9C9-44B3-9425-1255B298EB66}" srcOrd="1" destOrd="0" presId="urn:microsoft.com/office/officeart/2018/2/layout/IconVerticalSolidList"/>
    <dgm:cxn modelId="{621AB183-715D-4579-8919-9D5BFC6FCD19}" type="presParOf" srcId="{FFCD6EBE-8E88-494A-8A7C-086CDF9A3762}" destId="{5EEEE95C-E9DE-4E3D-A8AF-0AF8927193B5}" srcOrd="2" destOrd="0" presId="urn:microsoft.com/office/officeart/2018/2/layout/IconVerticalSolidList"/>
    <dgm:cxn modelId="{C587C44C-84D6-4EB7-AEF6-EBD165F98E61}" type="presParOf" srcId="{FFCD6EBE-8E88-494A-8A7C-086CDF9A3762}" destId="{4BAE6300-918D-4CAD-8E2E-0386BB353379}" srcOrd="3" destOrd="0" presId="urn:microsoft.com/office/officeart/2018/2/layout/IconVerticalSolidList"/>
    <dgm:cxn modelId="{E5FF0FDB-AB96-4B1E-9039-5F388915DB8B}" type="presParOf" srcId="{5428AE4E-948E-4DC8-9289-3A39C854D479}" destId="{A48899D9-CEF1-435D-8647-AEFF21856416}" srcOrd="3" destOrd="0" presId="urn:microsoft.com/office/officeart/2018/2/layout/IconVerticalSolidList"/>
    <dgm:cxn modelId="{AE6C4D6F-7CF1-4306-9908-7EAD7E8A027F}" type="presParOf" srcId="{5428AE4E-948E-4DC8-9289-3A39C854D479}" destId="{CACA29A6-049A-4F0B-91B3-AEAB9D451BBD}" srcOrd="4" destOrd="0" presId="urn:microsoft.com/office/officeart/2018/2/layout/IconVerticalSolidList"/>
    <dgm:cxn modelId="{DFFB6AB8-B4C5-4DA5-9CB7-B8C4CA3D0762}" type="presParOf" srcId="{CACA29A6-049A-4F0B-91B3-AEAB9D451BBD}" destId="{F3D00816-2B40-46D2-BCCD-63A7A7D16586}" srcOrd="0" destOrd="0" presId="urn:microsoft.com/office/officeart/2018/2/layout/IconVerticalSolidList"/>
    <dgm:cxn modelId="{949959AA-AC28-407A-8FCD-4AA13F42528D}" type="presParOf" srcId="{CACA29A6-049A-4F0B-91B3-AEAB9D451BBD}" destId="{2F90D127-4FDA-4301-9F98-8FE89F766712}" srcOrd="1" destOrd="0" presId="urn:microsoft.com/office/officeart/2018/2/layout/IconVerticalSolidList"/>
    <dgm:cxn modelId="{C2172D55-E60E-41EB-BC52-80B81381FB4B}" type="presParOf" srcId="{CACA29A6-049A-4F0B-91B3-AEAB9D451BBD}" destId="{C2717E67-2AB2-4634-BC59-16CC06263C0F}" srcOrd="2" destOrd="0" presId="urn:microsoft.com/office/officeart/2018/2/layout/IconVerticalSolidList"/>
    <dgm:cxn modelId="{BAB3D821-958F-4973-9EE3-C1002AA1A613}" type="presParOf" srcId="{CACA29A6-049A-4F0B-91B3-AEAB9D451BBD}" destId="{C1C5BA30-384F-47DD-A958-510F10E67A32}" srcOrd="3" destOrd="0" presId="urn:microsoft.com/office/officeart/2018/2/layout/IconVerticalSolidList"/>
    <dgm:cxn modelId="{5E6F0D72-CA5A-411A-AE60-CBEBADA67519}" type="presParOf" srcId="{5428AE4E-948E-4DC8-9289-3A39C854D479}" destId="{2609A764-15C2-46E9-9DB9-12CCF855F21B}" srcOrd="5" destOrd="0" presId="urn:microsoft.com/office/officeart/2018/2/layout/IconVerticalSolidList"/>
    <dgm:cxn modelId="{11396365-B723-46DC-A1CF-01F7AD14F546}" type="presParOf" srcId="{5428AE4E-948E-4DC8-9289-3A39C854D479}" destId="{B69E78F2-F87D-4F4B-B3E6-232807ED5187}" srcOrd="6" destOrd="0" presId="urn:microsoft.com/office/officeart/2018/2/layout/IconVerticalSolidList"/>
    <dgm:cxn modelId="{A5EBFA3D-05C2-4206-A9B9-BE03F2BD0E93}" type="presParOf" srcId="{B69E78F2-F87D-4F4B-B3E6-232807ED5187}" destId="{7668AA92-BF31-4D26-A3F1-7654A4BF6049}" srcOrd="0" destOrd="0" presId="urn:microsoft.com/office/officeart/2018/2/layout/IconVerticalSolidList"/>
    <dgm:cxn modelId="{698B68F6-139C-49BD-9398-2768BA9D2547}" type="presParOf" srcId="{B69E78F2-F87D-4F4B-B3E6-232807ED5187}" destId="{BF348403-CF89-4524-949D-BC6E8F84B870}" srcOrd="1" destOrd="0" presId="urn:microsoft.com/office/officeart/2018/2/layout/IconVerticalSolidList"/>
    <dgm:cxn modelId="{E37C1939-42E6-40DE-A7E3-4AD3D87D389A}" type="presParOf" srcId="{B69E78F2-F87D-4F4B-B3E6-232807ED5187}" destId="{49243FE9-20CA-4DD3-945A-A77A4F351EB2}" srcOrd="2" destOrd="0" presId="urn:microsoft.com/office/officeart/2018/2/layout/IconVerticalSolidList"/>
    <dgm:cxn modelId="{7AF3D705-2178-4809-97EB-6550D593FC86}" type="presParOf" srcId="{B69E78F2-F87D-4F4B-B3E6-232807ED5187}" destId="{C537B385-B87A-464B-AAE4-C905783275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348A-ADA9-47BF-B531-E9DF2BB18426}">
      <dsp:nvSpPr>
        <dsp:cNvPr id="0" name=""/>
        <dsp:cNvSpPr/>
      </dsp:nvSpPr>
      <dsp:spPr>
        <a:xfrm>
          <a:off x="0" y="2447"/>
          <a:ext cx="6588691" cy="12403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99F1C-87C7-4888-9FCE-05AC973B06D4}">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121F10-C1EF-47CE-81E2-8AA61D6DF718}">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Public Policy Advocacy and engagement to ensure a conducive working environment.</a:t>
          </a:r>
        </a:p>
      </dsp:txBody>
      <dsp:txXfrm>
        <a:off x="1432649" y="2447"/>
        <a:ext cx="5156041" cy="1240389"/>
      </dsp:txXfrm>
    </dsp:sp>
    <dsp:sp modelId="{D46AF9AB-7EB0-4013-8CA0-7D592DD570F9}">
      <dsp:nvSpPr>
        <dsp:cNvPr id="0" name=""/>
        <dsp:cNvSpPr/>
      </dsp:nvSpPr>
      <dsp:spPr>
        <a:xfrm>
          <a:off x="0" y="1552933"/>
          <a:ext cx="6588691" cy="12403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E8DD8-E9C9-44B3-9425-1255B298EB66}">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AE6300-918D-4CAD-8E2E-0386BB353379}">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International Trade Relations: Facilitation of inward and outward trade missions for businesses.</a:t>
          </a:r>
        </a:p>
      </dsp:txBody>
      <dsp:txXfrm>
        <a:off x="1432649" y="1552933"/>
        <a:ext cx="5156041" cy="1240389"/>
      </dsp:txXfrm>
    </dsp:sp>
    <dsp:sp modelId="{F3D00816-2B40-46D2-BCCD-63A7A7D16586}">
      <dsp:nvSpPr>
        <dsp:cNvPr id="0" name=""/>
        <dsp:cNvSpPr/>
      </dsp:nvSpPr>
      <dsp:spPr>
        <a:xfrm>
          <a:off x="0" y="3103420"/>
          <a:ext cx="6588691" cy="12403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D127-4FDA-4301-9F98-8FE89F766712}">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5BA30-384F-47DD-A958-510F10E67A32}">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Trade promotions: Trade Fairs and Exhibitions (Lagos International Trade Fair and Specialized exhibitions).</a:t>
          </a:r>
        </a:p>
      </dsp:txBody>
      <dsp:txXfrm>
        <a:off x="1432649" y="3103420"/>
        <a:ext cx="5156041" cy="1240389"/>
      </dsp:txXfrm>
    </dsp:sp>
    <dsp:sp modelId="{7668AA92-BF31-4D26-A3F1-7654A4BF6049}">
      <dsp:nvSpPr>
        <dsp:cNvPr id="0" name=""/>
        <dsp:cNvSpPr/>
      </dsp:nvSpPr>
      <dsp:spPr>
        <a:xfrm>
          <a:off x="0" y="4653906"/>
          <a:ext cx="6588691" cy="12403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48403-CF89-4524-949D-BC6E8F84B870}">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7B385-B87A-464B-AAE4-C905783275C9}">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Arbitration service for commercial disputes resolution through LACIAC.</a:t>
          </a:r>
        </a:p>
      </dsp:txBody>
      <dsp:txXfrm>
        <a:off x="1432649" y="4653906"/>
        <a:ext cx="5156041" cy="12403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6FFB-0912-5ECF-44F3-097A1B233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33219101-C890-1D18-1274-BACFA5A26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9433D2E9-D98D-EFA9-A7C1-25C3C34EA6F7}"/>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5" name="Footer Placeholder 4">
            <a:extLst>
              <a:ext uri="{FF2B5EF4-FFF2-40B4-BE49-F238E27FC236}">
                <a16:creationId xmlns:a16="http://schemas.microsoft.com/office/drawing/2014/main" id="{55E55123-F833-EDBD-F82B-2A237B25F216}"/>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E7D1F0C-F825-D58C-4CBC-F4BF0DDD9EE3}"/>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296970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9766-BCAD-4A86-DFED-7AC9BD4451F5}"/>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828CFDAC-99BF-D005-59A2-57BA3C637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8592973-2521-C354-8D81-1BA792CA0833}"/>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5" name="Footer Placeholder 4">
            <a:extLst>
              <a:ext uri="{FF2B5EF4-FFF2-40B4-BE49-F238E27FC236}">
                <a16:creationId xmlns:a16="http://schemas.microsoft.com/office/drawing/2014/main" id="{B0637096-C780-BA9C-3E45-E89E98F207E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1404D86-1AC3-9E7E-9AF6-70F1E7A3A2D2}"/>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188944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8B3D0-DE98-2BC1-AACA-4F04B43F95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55593756-021D-9FAB-0176-4B2D479683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4770A2F1-DDF6-0C9E-A755-09D4E9414277}"/>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5" name="Footer Placeholder 4">
            <a:extLst>
              <a:ext uri="{FF2B5EF4-FFF2-40B4-BE49-F238E27FC236}">
                <a16:creationId xmlns:a16="http://schemas.microsoft.com/office/drawing/2014/main" id="{8E6B7DEA-C0AC-1883-BB3C-00B5512C5F7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C8A429C-D16F-9975-120D-72ADD12B2A35}"/>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330165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7E92-FAAC-7558-41C8-87EB2884FF7C}"/>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FDD5974D-C460-2E42-1E37-7EE0C93DD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48A7659-8ABA-5D8B-C389-D49EA179A994}"/>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5" name="Footer Placeholder 4">
            <a:extLst>
              <a:ext uri="{FF2B5EF4-FFF2-40B4-BE49-F238E27FC236}">
                <a16:creationId xmlns:a16="http://schemas.microsoft.com/office/drawing/2014/main" id="{C5F980FD-A095-73D9-3445-8CEDAF736206}"/>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D6B78C8-E5EE-9525-C920-AD1CCBC149EA}"/>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10965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12AA-B7FC-F31A-8147-FF036F9047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CECF4D53-0714-6CAF-6634-11F2DE165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AB4A28-36D1-D6C0-5112-C56FD1ABD1A0}"/>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5" name="Footer Placeholder 4">
            <a:extLst>
              <a:ext uri="{FF2B5EF4-FFF2-40B4-BE49-F238E27FC236}">
                <a16:creationId xmlns:a16="http://schemas.microsoft.com/office/drawing/2014/main" id="{9E810CEE-84B9-6418-F36C-A7EC802A697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789F77A-F1F3-39A2-05A6-5729667AFB3E}"/>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363503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52B3-0671-97FD-D932-6B6DF6ACD9BF}"/>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820088F3-7FBF-A8AC-161D-F745BB10F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0A2E8AB9-DB1B-092D-3D58-20DF1A8D08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684B8CD-E0CC-E284-821D-C13F3F9F9190}"/>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6" name="Footer Placeholder 5">
            <a:extLst>
              <a:ext uri="{FF2B5EF4-FFF2-40B4-BE49-F238E27FC236}">
                <a16:creationId xmlns:a16="http://schemas.microsoft.com/office/drawing/2014/main" id="{A6B35D3C-FC09-F864-0164-47959EE0900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AB87C18-4636-3969-62A5-A8405582D443}"/>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225387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9D85-6C68-EFAE-6CDB-1B47540D6823}"/>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56DC738D-61AA-3F08-CA5B-C8AE8EE49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4F449-B185-BA44-7071-981DC4DA9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37EDF5D-D6ED-9B10-9A4E-640D3681C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718EB-0F0A-D3AE-2F50-5F7085F77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349812A5-2672-7505-690F-DDEF20572767}"/>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8" name="Footer Placeholder 7">
            <a:extLst>
              <a:ext uri="{FF2B5EF4-FFF2-40B4-BE49-F238E27FC236}">
                <a16:creationId xmlns:a16="http://schemas.microsoft.com/office/drawing/2014/main" id="{10729D36-E807-54B0-2938-934447C7165E}"/>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6838B010-7745-90B3-5912-B7D932C7E458}"/>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309900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859B-ACA8-CF9C-1316-263877296B3E}"/>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89CBE117-D8E4-2399-0F78-E66428D1AFA0}"/>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4" name="Footer Placeholder 3">
            <a:extLst>
              <a:ext uri="{FF2B5EF4-FFF2-40B4-BE49-F238E27FC236}">
                <a16:creationId xmlns:a16="http://schemas.microsoft.com/office/drawing/2014/main" id="{374CEBA1-24C1-918D-0A8F-BA0061BD796C}"/>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1775817D-F35C-B3D7-90B5-84CF656DC1FF}"/>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199049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25597-9FE9-1B41-1D0C-98E57301B21D}"/>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3" name="Footer Placeholder 2">
            <a:extLst>
              <a:ext uri="{FF2B5EF4-FFF2-40B4-BE49-F238E27FC236}">
                <a16:creationId xmlns:a16="http://schemas.microsoft.com/office/drawing/2014/main" id="{AC340BC2-43F5-2E11-C146-C7BBE1739926}"/>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2B2FFE30-487E-DD1E-53C4-793F5313FF98}"/>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125993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5A28-084E-9118-1AA0-69DBB3183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033822E0-54DC-16E6-1399-73628477D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B5B61A9E-88F2-BF1E-E744-C54BF53BE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5EC99-175D-28DC-543E-A6CA539D3EDD}"/>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6" name="Footer Placeholder 5">
            <a:extLst>
              <a:ext uri="{FF2B5EF4-FFF2-40B4-BE49-F238E27FC236}">
                <a16:creationId xmlns:a16="http://schemas.microsoft.com/office/drawing/2014/main" id="{4321E0C4-B804-601C-FF19-6C82201081A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A8459509-E5FE-D3F6-0451-04E3DCF3096B}"/>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3826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E667-C93C-3D43-403A-EB6F4028A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6B474463-2BF7-A456-0253-100A58C47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019580D2-42C0-7A0B-6099-12A640F4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B9475-B505-19DA-8826-1D5C739D9514}"/>
              </a:ext>
            </a:extLst>
          </p:cNvPr>
          <p:cNvSpPr>
            <a:spLocks noGrp="1"/>
          </p:cNvSpPr>
          <p:nvPr>
            <p:ph type="dt" sz="half" idx="10"/>
          </p:nvPr>
        </p:nvSpPr>
        <p:spPr/>
        <p:txBody>
          <a:bodyPr/>
          <a:lstStyle/>
          <a:p>
            <a:fld id="{8B774101-5D2A-4D7F-AEF3-44FEB52914F3}" type="datetimeFigureOut">
              <a:rPr lang="en-NG" smtClean="0"/>
              <a:t>09/09/2022</a:t>
            </a:fld>
            <a:endParaRPr lang="en-NG"/>
          </a:p>
        </p:txBody>
      </p:sp>
      <p:sp>
        <p:nvSpPr>
          <p:cNvPr id="6" name="Footer Placeholder 5">
            <a:extLst>
              <a:ext uri="{FF2B5EF4-FFF2-40B4-BE49-F238E27FC236}">
                <a16:creationId xmlns:a16="http://schemas.microsoft.com/office/drawing/2014/main" id="{D00E8673-1048-F596-E5AB-E0F32AFE347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3AAE2573-3D31-3B4C-8F24-567AB5226278}"/>
              </a:ext>
            </a:extLst>
          </p:cNvPr>
          <p:cNvSpPr>
            <a:spLocks noGrp="1"/>
          </p:cNvSpPr>
          <p:nvPr>
            <p:ph type="sldNum" sz="quarter" idx="12"/>
          </p:nvPr>
        </p:nvSpPr>
        <p:spPr/>
        <p:txBody>
          <a:bodyPr/>
          <a:lstStyle/>
          <a:p>
            <a:fld id="{EB919A19-C3E0-46D8-AAC6-461DB0DF1B48}" type="slidenum">
              <a:rPr lang="en-NG" smtClean="0"/>
              <a:t>‹#›</a:t>
            </a:fld>
            <a:endParaRPr lang="en-NG"/>
          </a:p>
        </p:txBody>
      </p:sp>
    </p:spTree>
    <p:extLst>
      <p:ext uri="{BB962C8B-B14F-4D97-AF65-F5344CB8AC3E}">
        <p14:creationId xmlns:p14="http://schemas.microsoft.com/office/powerpoint/2010/main" val="235374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51B2B-9566-6809-87CA-B67DD90F4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9FCD3081-E0F5-2ED9-A10E-7875D3043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99E3D69-3CFB-E186-935A-0843E69EF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4101-5D2A-4D7F-AEF3-44FEB52914F3}" type="datetimeFigureOut">
              <a:rPr lang="en-NG" smtClean="0"/>
              <a:t>09/09/2022</a:t>
            </a:fld>
            <a:endParaRPr lang="en-NG"/>
          </a:p>
        </p:txBody>
      </p:sp>
      <p:sp>
        <p:nvSpPr>
          <p:cNvPr id="5" name="Footer Placeholder 4">
            <a:extLst>
              <a:ext uri="{FF2B5EF4-FFF2-40B4-BE49-F238E27FC236}">
                <a16:creationId xmlns:a16="http://schemas.microsoft.com/office/drawing/2014/main" id="{BAF4784F-8414-258E-C9C3-AE939AD58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9FDD2088-CA57-6B78-03A0-7EDAE376B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19A19-C3E0-46D8-AAC6-461DB0DF1B48}" type="slidenum">
              <a:rPr lang="en-NG" smtClean="0"/>
              <a:t>‹#›</a:t>
            </a:fld>
            <a:endParaRPr lang="en-NG"/>
          </a:p>
        </p:txBody>
      </p:sp>
    </p:spTree>
    <p:extLst>
      <p:ext uri="{BB962C8B-B14F-4D97-AF65-F5344CB8AC3E}">
        <p14:creationId xmlns:p14="http://schemas.microsoft.com/office/powerpoint/2010/main" val="361364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shore&#10;&#10;Description automatically generated">
            <a:extLst>
              <a:ext uri="{FF2B5EF4-FFF2-40B4-BE49-F238E27FC236}">
                <a16:creationId xmlns:a16="http://schemas.microsoft.com/office/drawing/2014/main" id="{A9477D38-472C-4B09-A206-F5E3605D3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38744"/>
          </a:xfrm>
          <a:prstGeom prst="rect">
            <a:avLst/>
          </a:prstGeom>
        </p:spPr>
      </p:pic>
      <p:sp>
        <p:nvSpPr>
          <p:cNvPr id="10" name="TextBox 9">
            <a:extLst>
              <a:ext uri="{FF2B5EF4-FFF2-40B4-BE49-F238E27FC236}">
                <a16:creationId xmlns:a16="http://schemas.microsoft.com/office/drawing/2014/main" id="{FDAE792C-FC06-4238-8D9D-086D55AF9420}"/>
              </a:ext>
            </a:extLst>
          </p:cNvPr>
          <p:cNvSpPr txBox="1"/>
          <p:nvPr/>
        </p:nvSpPr>
        <p:spPr>
          <a:xfrm>
            <a:off x="2951342" y="-73842"/>
            <a:ext cx="8877669" cy="5237844"/>
          </a:xfrm>
          <a:prstGeom prst="rect">
            <a:avLst/>
          </a:prstGeom>
          <a:noFill/>
        </p:spPr>
        <p:txBody>
          <a:bodyPr wrap="square" rtlCol="0">
            <a:spAutoFit/>
          </a:bodyPr>
          <a:lstStyle/>
          <a:p>
            <a:pPr>
              <a:spcAft>
                <a:spcPts val="0"/>
              </a:spcAft>
            </a:pPr>
            <a:r>
              <a:rPr lang="en-US" sz="4000" b="1" dirty="0">
                <a:effectLst/>
                <a:latin typeface="Tahoma" panose="020B0604030504040204" pitchFamily="34" charset="0"/>
                <a:ea typeface="Times New Roman" panose="02020603050405020304" pitchFamily="18" charset="0"/>
              </a:rPr>
              <a:t>SUBNATIONAL REVENUE GROWTH: THE PLACE OF THE ORGANIZED PRIVATE SECTOR</a:t>
            </a:r>
            <a:r>
              <a:rPr lang="en-US" sz="4000" b="1" dirty="0">
                <a:latin typeface="Tahoma" panose="020B0604030504040204" pitchFamily="34" charset="0"/>
                <a:ea typeface="Times New Roman" panose="02020603050405020304" pitchFamily="18" charset="0"/>
              </a:rPr>
              <a:t>.</a:t>
            </a:r>
            <a:endParaRPr lang="en-NG" sz="36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4000" b="1" dirty="0">
                <a:solidFill>
                  <a:srgbClr val="FF0000"/>
                </a:solidFill>
                <a:effectLst>
                  <a:outerShdw blurRad="38100" dist="38100" dir="2700000" algn="tl">
                    <a:srgbClr val="000000">
                      <a:alpha val="43137"/>
                    </a:srgbClr>
                  </a:outerShdw>
                </a:effectLst>
              </a:rPr>
              <a:t>			By</a:t>
            </a:r>
          </a:p>
          <a:p>
            <a:endParaRPr lang="en-GB" sz="2800" b="1" dirty="0">
              <a:solidFill>
                <a:srgbClr val="FF0000"/>
              </a:solidFill>
              <a:effectLst>
                <a:outerShdw blurRad="38100" dist="38100" dir="2700000" algn="tl">
                  <a:srgbClr val="000000">
                    <a:alpha val="43137"/>
                  </a:srgbClr>
                </a:outerShdw>
              </a:effectLst>
            </a:endParaRPr>
          </a:p>
          <a:p>
            <a:r>
              <a:rPr lang="en-GB" sz="2800" b="1" dirty="0">
                <a:solidFill>
                  <a:srgbClr val="FFFF00"/>
                </a:solidFill>
                <a:effectLst>
                  <a:outerShdw blurRad="38100" dist="38100" dir="2700000" algn="tl">
                    <a:srgbClr val="000000">
                      <a:alpha val="43137"/>
                    </a:srgbClr>
                  </a:outerShdw>
                </a:effectLst>
              </a:rPr>
              <a:t>Sunnie Omeiza-Michael, Ph.D.</a:t>
            </a:r>
          </a:p>
          <a:p>
            <a:r>
              <a:rPr lang="en-GB" sz="2800" b="1" dirty="0">
                <a:solidFill>
                  <a:srgbClr val="FFFF00"/>
                </a:solidFill>
                <a:effectLst>
                  <a:outerShdw blurRad="38100" dist="38100" dir="2700000" algn="tl">
                    <a:srgbClr val="000000">
                      <a:alpha val="43137"/>
                    </a:srgbClr>
                  </a:outerShdw>
                </a:effectLst>
              </a:rPr>
              <a:t>Director, Research and Advocacy, LCCI </a:t>
            </a:r>
            <a:endParaRPr lang="en-NG" sz="2800" b="1" dirty="0">
              <a:solidFill>
                <a:srgbClr val="FFFF00"/>
              </a:solidFill>
              <a:effectLst>
                <a:outerShdw blurRad="38100" dist="38100" dir="2700000" algn="tl">
                  <a:srgbClr val="000000">
                    <a:alpha val="43137"/>
                  </a:srgbClr>
                </a:outerShdw>
              </a:effectLst>
            </a:endParaRPr>
          </a:p>
          <a:p>
            <a:pPr>
              <a:lnSpc>
                <a:spcPct val="107000"/>
              </a:lnSpc>
              <a:spcAft>
                <a:spcPts val="800"/>
              </a:spcAft>
            </a:pPr>
            <a:endParaRPr lang="en-NG"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6BCBFE1-A978-4944-A472-46C8B711E698}"/>
              </a:ext>
            </a:extLst>
          </p:cNvPr>
          <p:cNvSpPr txBox="1"/>
          <p:nvPr/>
        </p:nvSpPr>
        <p:spPr>
          <a:xfrm>
            <a:off x="5351753" y="6363308"/>
            <a:ext cx="3513951" cy="369332"/>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rPr>
              <a:t>SATURDAY 10</a:t>
            </a:r>
            <a:r>
              <a:rPr lang="en-GB" b="1" baseline="30000" dirty="0">
                <a:solidFill>
                  <a:schemeClr val="bg1"/>
                </a:solidFill>
                <a:effectLst>
                  <a:outerShdw blurRad="38100" dist="38100" dir="2700000" algn="tl">
                    <a:srgbClr val="000000">
                      <a:alpha val="43137"/>
                    </a:srgbClr>
                  </a:outerShdw>
                </a:effectLst>
              </a:rPr>
              <a:t>TH</a:t>
            </a:r>
            <a:r>
              <a:rPr lang="en-GB" b="1" dirty="0">
                <a:solidFill>
                  <a:schemeClr val="bg1"/>
                </a:solidFill>
                <a:effectLst>
                  <a:outerShdw blurRad="38100" dist="38100" dir="2700000" algn="tl">
                    <a:srgbClr val="000000">
                      <a:alpha val="43137"/>
                    </a:srgbClr>
                  </a:outerShdw>
                </a:effectLst>
              </a:rPr>
              <a:t> SEPTEMBER 2022</a:t>
            </a:r>
            <a:endParaRPr lang="en-NG"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428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6C2419-14BC-8E44-B1DE-1A0EE72A888E}"/>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Ease of Doing Business and FDI Inflows by State</a:t>
            </a:r>
            <a:endParaRPr lang="en-NG" sz="2500" b="1" dirty="0">
              <a:latin typeface="Garamond" panose="02020404030301010803" pitchFamily="18" charset="0"/>
            </a:endParaRPr>
          </a:p>
        </p:txBody>
      </p:sp>
      <p:graphicFrame>
        <p:nvGraphicFramePr>
          <p:cNvPr id="11" name="Table 11">
            <a:extLst>
              <a:ext uri="{FF2B5EF4-FFF2-40B4-BE49-F238E27FC236}">
                <a16:creationId xmlns:a16="http://schemas.microsoft.com/office/drawing/2014/main" id="{0B2E3103-F60C-9AC2-A2A0-4992B48816EC}"/>
              </a:ext>
            </a:extLst>
          </p:cNvPr>
          <p:cNvGraphicFramePr>
            <a:graphicFrameLocks noGrp="1"/>
          </p:cNvGraphicFramePr>
          <p:nvPr>
            <p:ph idx="1"/>
            <p:extLst>
              <p:ext uri="{D42A27DB-BD31-4B8C-83A1-F6EECF244321}">
                <p14:modId xmlns:p14="http://schemas.microsoft.com/office/powerpoint/2010/main" val="3447382187"/>
              </p:ext>
            </p:extLst>
          </p:nvPr>
        </p:nvGraphicFramePr>
        <p:xfrm>
          <a:off x="808383" y="1251781"/>
          <a:ext cx="5287617" cy="5281320"/>
        </p:xfrm>
        <a:graphic>
          <a:graphicData uri="http://schemas.openxmlformats.org/drawingml/2006/table">
            <a:tbl>
              <a:tblPr firstRow="1" bandRow="1">
                <a:tableStyleId>{93296810-A885-4BE3-A3E7-6D5BEEA58F35}</a:tableStyleId>
              </a:tblPr>
              <a:tblGrid>
                <a:gridCol w="1438981">
                  <a:extLst>
                    <a:ext uri="{9D8B030D-6E8A-4147-A177-3AD203B41FA5}">
                      <a16:colId xmlns:a16="http://schemas.microsoft.com/office/drawing/2014/main" val="758415932"/>
                    </a:ext>
                  </a:extLst>
                </a:gridCol>
                <a:gridCol w="772055">
                  <a:extLst>
                    <a:ext uri="{9D8B030D-6E8A-4147-A177-3AD203B41FA5}">
                      <a16:colId xmlns:a16="http://schemas.microsoft.com/office/drawing/2014/main" val="1867963670"/>
                    </a:ext>
                  </a:extLst>
                </a:gridCol>
                <a:gridCol w="762993">
                  <a:extLst>
                    <a:ext uri="{9D8B030D-6E8A-4147-A177-3AD203B41FA5}">
                      <a16:colId xmlns:a16="http://schemas.microsoft.com/office/drawing/2014/main" val="3142431101"/>
                    </a:ext>
                  </a:extLst>
                </a:gridCol>
                <a:gridCol w="771195">
                  <a:extLst>
                    <a:ext uri="{9D8B030D-6E8A-4147-A177-3AD203B41FA5}">
                      <a16:colId xmlns:a16="http://schemas.microsoft.com/office/drawing/2014/main" val="2130250624"/>
                    </a:ext>
                  </a:extLst>
                </a:gridCol>
                <a:gridCol w="779400">
                  <a:extLst>
                    <a:ext uri="{9D8B030D-6E8A-4147-A177-3AD203B41FA5}">
                      <a16:colId xmlns:a16="http://schemas.microsoft.com/office/drawing/2014/main" val="4142151459"/>
                    </a:ext>
                  </a:extLst>
                </a:gridCol>
                <a:gridCol w="762993">
                  <a:extLst>
                    <a:ext uri="{9D8B030D-6E8A-4147-A177-3AD203B41FA5}">
                      <a16:colId xmlns:a16="http://schemas.microsoft.com/office/drawing/2014/main" val="3258791600"/>
                    </a:ext>
                  </a:extLst>
                </a:gridCol>
              </a:tblGrid>
              <a:tr h="956315">
                <a:tc>
                  <a:txBody>
                    <a:bodyPr/>
                    <a:lstStyle/>
                    <a:p>
                      <a:pPr algn="l" fontAlgn="ctr"/>
                      <a:endParaRPr lang="en-GB" sz="1600" u="none" strike="noStrike" dirty="0">
                        <a:effectLst/>
                      </a:endParaRPr>
                    </a:p>
                    <a:p>
                      <a:pPr algn="l" fontAlgn="ctr"/>
                      <a:r>
                        <a:rPr lang="en-NG" sz="1600" u="none" strike="noStrike" dirty="0">
                          <a:effectLst/>
                        </a:rPr>
                        <a:t>LOCATION OF INVESTMENT</a:t>
                      </a:r>
                      <a:endParaRPr lang="en-GB" sz="1600" u="none" strike="noStrike" dirty="0">
                        <a:effectLst/>
                      </a:endParaRPr>
                    </a:p>
                    <a:p>
                      <a:pPr algn="l" fontAlgn="ct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2019</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2020</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2021</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Q12022</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Q22022</a:t>
                      </a:r>
                      <a:endParaRPr lang="en-NG" sz="16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772103162"/>
                  </a:ext>
                </a:extLst>
              </a:tr>
              <a:tr h="420163">
                <a:tc>
                  <a:txBody>
                    <a:bodyPr/>
                    <a:lstStyle/>
                    <a:p>
                      <a:pPr algn="l" fontAlgn="ctr"/>
                      <a:r>
                        <a:rPr lang="en-NG" sz="1400" u="none" strike="noStrike" dirty="0">
                          <a:effectLst/>
                        </a:rPr>
                        <a:t>ABIA</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56.07</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390972756"/>
                  </a:ext>
                </a:extLst>
              </a:tr>
              <a:tr h="211660">
                <a:tc>
                  <a:txBody>
                    <a:bodyPr/>
                    <a:lstStyle/>
                    <a:p>
                      <a:pPr algn="l" fontAlgn="ctr"/>
                      <a:r>
                        <a:rPr lang="en-NG" sz="1400" u="none" strike="noStrike">
                          <a:effectLst/>
                        </a:rPr>
                        <a:t>ABUJA (FCT)</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6,208.81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1,270.17</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833.4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446.81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453.95</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996421706"/>
                  </a:ext>
                </a:extLst>
              </a:tr>
              <a:tr h="420163">
                <a:tc>
                  <a:txBody>
                    <a:bodyPr/>
                    <a:lstStyle/>
                    <a:p>
                      <a:pPr algn="l" fontAlgn="ctr"/>
                      <a:r>
                        <a:rPr lang="en-NG" sz="1400" u="none" strike="noStrike">
                          <a:effectLst/>
                        </a:rPr>
                        <a:t>ADAMAWA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0.02</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606937562"/>
                  </a:ext>
                </a:extLst>
              </a:tr>
              <a:tr h="420163">
                <a:tc>
                  <a:txBody>
                    <a:bodyPr/>
                    <a:lstStyle/>
                    <a:p>
                      <a:pPr algn="l" fontAlgn="ctr"/>
                      <a:r>
                        <a:rPr lang="en-NG" sz="1400" u="none" strike="noStrike">
                          <a:effectLst/>
                        </a:rPr>
                        <a:t>AKWA IBOM</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0.06</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1.05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0.74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99792087"/>
                  </a:ext>
                </a:extLst>
              </a:tr>
              <a:tr h="211660">
                <a:tc>
                  <a:txBody>
                    <a:bodyPr/>
                    <a:lstStyle/>
                    <a:p>
                      <a:pPr algn="l" fontAlgn="ctr"/>
                      <a:r>
                        <a:rPr lang="en-NG" sz="1400" u="none" strike="noStrike">
                          <a:effectLst/>
                        </a:rPr>
                        <a:t>ANAMBRA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0.16</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10.02</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4.74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4.15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24.71</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779042252"/>
                  </a:ext>
                </a:extLst>
              </a:tr>
              <a:tr h="420163">
                <a:tc>
                  <a:txBody>
                    <a:bodyPr/>
                    <a:lstStyle/>
                    <a:p>
                      <a:pPr algn="l" fontAlgn="ctr"/>
                      <a:r>
                        <a:rPr lang="en-NG" sz="1400" u="none" strike="noStrike">
                          <a:effectLst/>
                        </a:rPr>
                        <a:t>BAUCHI</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0.1</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053082411"/>
                  </a:ext>
                </a:extLst>
              </a:tr>
              <a:tr h="420163">
                <a:tc>
                  <a:txBody>
                    <a:bodyPr/>
                    <a:lstStyle/>
                    <a:p>
                      <a:pPr algn="l" fontAlgn="ctr"/>
                      <a:r>
                        <a:rPr lang="en-NG" sz="1400" u="none" strike="noStrike">
                          <a:effectLst/>
                        </a:rPr>
                        <a:t>BAYELSA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1930576828"/>
                  </a:ext>
                </a:extLst>
              </a:tr>
              <a:tr h="420163">
                <a:tc>
                  <a:txBody>
                    <a:bodyPr/>
                    <a:lstStyle/>
                    <a:p>
                      <a:pPr algn="l" fontAlgn="ctr"/>
                      <a:r>
                        <a:rPr lang="en-NG" sz="1400" u="none" strike="noStrike">
                          <a:effectLst/>
                        </a:rPr>
                        <a:t>BENUE</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25.03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442284679"/>
                  </a:ext>
                </a:extLst>
              </a:tr>
              <a:tr h="420163">
                <a:tc>
                  <a:txBody>
                    <a:bodyPr/>
                    <a:lstStyle/>
                    <a:p>
                      <a:pPr algn="l" fontAlgn="ctr"/>
                      <a:r>
                        <a:rPr lang="en-NG" sz="1400" u="none" strike="noStrike">
                          <a:effectLst/>
                        </a:rPr>
                        <a:t>BORNO</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470206016"/>
                  </a:ext>
                </a:extLst>
              </a:tr>
              <a:tr h="420163">
                <a:tc>
                  <a:txBody>
                    <a:bodyPr/>
                    <a:lstStyle/>
                    <a:p>
                      <a:pPr algn="l" fontAlgn="ctr"/>
                      <a:r>
                        <a:rPr lang="en-NG" sz="1400" u="none" strike="noStrike">
                          <a:effectLst/>
                        </a:rPr>
                        <a:t>CROSS RIVER</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25.85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4159746901"/>
                  </a:ext>
                </a:extLst>
              </a:tr>
              <a:tr h="420163">
                <a:tc>
                  <a:txBody>
                    <a:bodyPr/>
                    <a:lstStyle/>
                    <a:p>
                      <a:pPr algn="l" fontAlgn="ctr"/>
                      <a:r>
                        <a:rPr lang="en-NG" sz="1400" u="none" strike="noStrike">
                          <a:effectLst/>
                        </a:rPr>
                        <a:t>DELTA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557847408"/>
                  </a:ext>
                </a:extLst>
              </a:tr>
            </a:tbl>
          </a:graphicData>
        </a:graphic>
      </p:graphicFrame>
      <p:graphicFrame>
        <p:nvGraphicFramePr>
          <p:cNvPr id="12" name="Table 11">
            <a:extLst>
              <a:ext uri="{FF2B5EF4-FFF2-40B4-BE49-F238E27FC236}">
                <a16:creationId xmlns:a16="http://schemas.microsoft.com/office/drawing/2014/main" id="{D7D0B45A-AC6E-B4F7-F671-9AA0D7C45B9C}"/>
              </a:ext>
            </a:extLst>
          </p:cNvPr>
          <p:cNvGraphicFramePr>
            <a:graphicFrameLocks/>
          </p:cNvGraphicFramePr>
          <p:nvPr>
            <p:extLst>
              <p:ext uri="{D42A27DB-BD31-4B8C-83A1-F6EECF244321}">
                <p14:modId xmlns:p14="http://schemas.microsoft.com/office/powerpoint/2010/main" val="351386667"/>
              </p:ext>
            </p:extLst>
          </p:nvPr>
        </p:nvGraphicFramePr>
        <p:xfrm>
          <a:off x="6162262" y="1251781"/>
          <a:ext cx="5778549" cy="5278090"/>
        </p:xfrm>
        <a:graphic>
          <a:graphicData uri="http://schemas.openxmlformats.org/drawingml/2006/table">
            <a:tbl>
              <a:tblPr firstRow="1" bandRow="1">
                <a:tableStyleId>{93296810-A885-4BE3-A3E7-6D5BEEA58F35}</a:tableStyleId>
              </a:tblPr>
              <a:tblGrid>
                <a:gridCol w="1572584">
                  <a:extLst>
                    <a:ext uri="{9D8B030D-6E8A-4147-A177-3AD203B41FA5}">
                      <a16:colId xmlns:a16="http://schemas.microsoft.com/office/drawing/2014/main" val="758415932"/>
                    </a:ext>
                  </a:extLst>
                </a:gridCol>
                <a:gridCol w="843737">
                  <a:extLst>
                    <a:ext uri="{9D8B030D-6E8A-4147-A177-3AD203B41FA5}">
                      <a16:colId xmlns:a16="http://schemas.microsoft.com/office/drawing/2014/main" val="1867963670"/>
                    </a:ext>
                  </a:extLst>
                </a:gridCol>
                <a:gridCol w="833833">
                  <a:extLst>
                    <a:ext uri="{9D8B030D-6E8A-4147-A177-3AD203B41FA5}">
                      <a16:colId xmlns:a16="http://schemas.microsoft.com/office/drawing/2014/main" val="3142431101"/>
                    </a:ext>
                  </a:extLst>
                </a:gridCol>
                <a:gridCol w="842798">
                  <a:extLst>
                    <a:ext uri="{9D8B030D-6E8A-4147-A177-3AD203B41FA5}">
                      <a16:colId xmlns:a16="http://schemas.microsoft.com/office/drawing/2014/main" val="2130250624"/>
                    </a:ext>
                  </a:extLst>
                </a:gridCol>
                <a:gridCol w="851764">
                  <a:extLst>
                    <a:ext uri="{9D8B030D-6E8A-4147-A177-3AD203B41FA5}">
                      <a16:colId xmlns:a16="http://schemas.microsoft.com/office/drawing/2014/main" val="4142151459"/>
                    </a:ext>
                  </a:extLst>
                </a:gridCol>
                <a:gridCol w="833833">
                  <a:extLst>
                    <a:ext uri="{9D8B030D-6E8A-4147-A177-3AD203B41FA5}">
                      <a16:colId xmlns:a16="http://schemas.microsoft.com/office/drawing/2014/main" val="3258791600"/>
                    </a:ext>
                  </a:extLst>
                </a:gridCol>
              </a:tblGrid>
              <a:tr h="956315">
                <a:tc>
                  <a:txBody>
                    <a:bodyPr/>
                    <a:lstStyle/>
                    <a:p>
                      <a:pPr algn="l" fontAlgn="ctr"/>
                      <a:endParaRPr lang="en-GB" sz="1600" u="none" strike="noStrike" dirty="0">
                        <a:effectLst/>
                      </a:endParaRPr>
                    </a:p>
                    <a:p>
                      <a:pPr algn="l" fontAlgn="ctr"/>
                      <a:r>
                        <a:rPr lang="en-NG" sz="1600" u="none" strike="noStrike" dirty="0">
                          <a:effectLst/>
                        </a:rPr>
                        <a:t>LOCATION OF INVESTMENT</a:t>
                      </a:r>
                      <a:endParaRPr lang="en-GB" sz="1600" u="none" strike="noStrike" dirty="0">
                        <a:effectLst/>
                      </a:endParaRPr>
                    </a:p>
                    <a:p>
                      <a:pPr algn="l" fontAlgn="ct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2019</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2020</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2021</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Q12022</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Q22022</a:t>
                      </a:r>
                      <a:endParaRPr lang="en-NG" sz="16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772103162"/>
                  </a:ext>
                </a:extLst>
              </a:tr>
              <a:tr h="420163">
                <a:tc>
                  <a:txBody>
                    <a:bodyPr/>
                    <a:lstStyle/>
                    <a:p>
                      <a:pPr algn="l" fontAlgn="ctr"/>
                      <a:r>
                        <a:rPr lang="en-NG" sz="1400" u="none" strike="noStrike">
                          <a:effectLst/>
                        </a:rPr>
                        <a:t>EBONYI</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920504922"/>
                  </a:ext>
                </a:extLst>
              </a:tr>
              <a:tr h="420163">
                <a:tc>
                  <a:txBody>
                    <a:bodyPr/>
                    <a:lstStyle/>
                    <a:p>
                      <a:pPr algn="l" fontAlgn="ctr"/>
                      <a:r>
                        <a:rPr lang="en-NG" sz="1400" u="none" strike="noStrike" dirty="0">
                          <a:effectLst/>
                        </a:rPr>
                        <a:t>EDO</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1.87</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629689316"/>
                  </a:ext>
                </a:extLst>
              </a:tr>
              <a:tr h="420163">
                <a:tc>
                  <a:txBody>
                    <a:bodyPr/>
                    <a:lstStyle/>
                    <a:p>
                      <a:pPr algn="l" fontAlgn="ctr"/>
                      <a:r>
                        <a:rPr lang="en-NG" sz="1400" u="none" strike="noStrike" dirty="0">
                          <a:effectLst/>
                        </a:rPr>
                        <a:t>EKITI</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0.5</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440681598"/>
                  </a:ext>
                </a:extLst>
              </a:tr>
              <a:tr h="420163">
                <a:tc>
                  <a:txBody>
                    <a:bodyPr/>
                    <a:lstStyle/>
                    <a:p>
                      <a:pPr algn="l" fontAlgn="ctr"/>
                      <a:r>
                        <a:rPr lang="en-NG" sz="1400" u="none" strike="noStrike">
                          <a:effectLst/>
                        </a:rPr>
                        <a:t>ENUGU</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0.05</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413052992"/>
                  </a:ext>
                </a:extLst>
              </a:tr>
              <a:tr h="420163">
                <a:tc>
                  <a:txBody>
                    <a:bodyPr/>
                    <a:lstStyle/>
                    <a:p>
                      <a:pPr algn="l" fontAlgn="ctr"/>
                      <a:r>
                        <a:rPr lang="en-NG" sz="1400" u="none" strike="noStrike" dirty="0">
                          <a:effectLst/>
                        </a:rPr>
                        <a:t>GOMBE</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1620550197"/>
                  </a:ext>
                </a:extLst>
              </a:tr>
              <a:tr h="420163">
                <a:tc>
                  <a:txBody>
                    <a:bodyPr/>
                    <a:lstStyle/>
                    <a:p>
                      <a:pPr algn="l" fontAlgn="ctr"/>
                      <a:r>
                        <a:rPr lang="en-NG" sz="1400" u="none" strike="noStrike" dirty="0">
                          <a:effectLst/>
                        </a:rPr>
                        <a:t>IMO</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320036234"/>
                  </a:ext>
                </a:extLst>
              </a:tr>
              <a:tr h="420163">
                <a:tc>
                  <a:txBody>
                    <a:bodyPr/>
                    <a:lstStyle/>
                    <a:p>
                      <a:pPr algn="l" fontAlgn="ctr"/>
                      <a:r>
                        <a:rPr lang="en-NG" sz="1400" u="none" strike="noStrike" dirty="0">
                          <a:effectLst/>
                        </a:rPr>
                        <a:t>JIGAWA</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1851811654"/>
                  </a:ext>
                </a:extLst>
              </a:tr>
              <a:tr h="420163">
                <a:tc>
                  <a:txBody>
                    <a:bodyPr/>
                    <a:lstStyle/>
                    <a:p>
                      <a:pPr algn="l" fontAlgn="ctr"/>
                      <a:r>
                        <a:rPr lang="en-NG" sz="1400" u="none" strike="noStrike" dirty="0">
                          <a:effectLst/>
                        </a:rPr>
                        <a:t>KADUNA</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4.63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4.03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542478352"/>
                  </a:ext>
                </a:extLst>
              </a:tr>
              <a:tr h="420163">
                <a:tc>
                  <a:txBody>
                    <a:bodyPr/>
                    <a:lstStyle/>
                    <a:p>
                      <a:pPr algn="l" fontAlgn="ctr"/>
                      <a:r>
                        <a:rPr lang="en-NG" sz="1400" u="none" strike="noStrike" dirty="0">
                          <a:effectLst/>
                        </a:rPr>
                        <a:t>KANO</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1.81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2.38</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2.55</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226001888"/>
                  </a:ext>
                </a:extLst>
              </a:tr>
              <a:tr h="420163">
                <a:tc>
                  <a:txBody>
                    <a:bodyPr/>
                    <a:lstStyle/>
                    <a:p>
                      <a:pPr algn="l" fontAlgn="ctr"/>
                      <a:r>
                        <a:rPr lang="en-NG" sz="1400" u="none" strike="noStrike">
                          <a:effectLst/>
                        </a:rPr>
                        <a:t>KATSINA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0.58</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0.7</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691771531"/>
                  </a:ext>
                </a:extLst>
              </a:tr>
            </a:tbl>
          </a:graphicData>
        </a:graphic>
      </p:graphicFrame>
    </p:spTree>
    <p:extLst>
      <p:ext uri="{BB962C8B-B14F-4D97-AF65-F5344CB8AC3E}">
        <p14:creationId xmlns:p14="http://schemas.microsoft.com/office/powerpoint/2010/main" val="297820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6C2419-14BC-8E44-B1DE-1A0EE72A888E}"/>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Ease of Doing Business and FDI Inflows by State</a:t>
            </a:r>
            <a:endParaRPr lang="en-NG" sz="2500" b="1" dirty="0">
              <a:latin typeface="Garamond" panose="02020404030301010803" pitchFamily="18" charset="0"/>
            </a:endParaRPr>
          </a:p>
        </p:txBody>
      </p:sp>
      <p:graphicFrame>
        <p:nvGraphicFramePr>
          <p:cNvPr id="11" name="Table 11">
            <a:extLst>
              <a:ext uri="{FF2B5EF4-FFF2-40B4-BE49-F238E27FC236}">
                <a16:creationId xmlns:a16="http://schemas.microsoft.com/office/drawing/2014/main" id="{0B2E3103-F60C-9AC2-A2A0-4992B48816EC}"/>
              </a:ext>
            </a:extLst>
          </p:cNvPr>
          <p:cNvGraphicFramePr>
            <a:graphicFrameLocks noGrp="1"/>
          </p:cNvGraphicFramePr>
          <p:nvPr>
            <p:ph idx="1"/>
            <p:extLst>
              <p:ext uri="{D42A27DB-BD31-4B8C-83A1-F6EECF244321}">
                <p14:modId xmlns:p14="http://schemas.microsoft.com/office/powerpoint/2010/main" val="2977826230"/>
              </p:ext>
            </p:extLst>
          </p:nvPr>
        </p:nvGraphicFramePr>
        <p:xfrm>
          <a:off x="808383" y="1251781"/>
          <a:ext cx="5287617" cy="5268303"/>
        </p:xfrm>
        <a:graphic>
          <a:graphicData uri="http://schemas.openxmlformats.org/drawingml/2006/table">
            <a:tbl>
              <a:tblPr firstRow="1" bandRow="1">
                <a:tableStyleId>{93296810-A885-4BE3-A3E7-6D5BEEA58F35}</a:tableStyleId>
              </a:tblPr>
              <a:tblGrid>
                <a:gridCol w="1438981">
                  <a:extLst>
                    <a:ext uri="{9D8B030D-6E8A-4147-A177-3AD203B41FA5}">
                      <a16:colId xmlns:a16="http://schemas.microsoft.com/office/drawing/2014/main" val="758415932"/>
                    </a:ext>
                  </a:extLst>
                </a:gridCol>
                <a:gridCol w="772055">
                  <a:extLst>
                    <a:ext uri="{9D8B030D-6E8A-4147-A177-3AD203B41FA5}">
                      <a16:colId xmlns:a16="http://schemas.microsoft.com/office/drawing/2014/main" val="1867963670"/>
                    </a:ext>
                  </a:extLst>
                </a:gridCol>
                <a:gridCol w="762993">
                  <a:extLst>
                    <a:ext uri="{9D8B030D-6E8A-4147-A177-3AD203B41FA5}">
                      <a16:colId xmlns:a16="http://schemas.microsoft.com/office/drawing/2014/main" val="3142431101"/>
                    </a:ext>
                  </a:extLst>
                </a:gridCol>
                <a:gridCol w="771195">
                  <a:extLst>
                    <a:ext uri="{9D8B030D-6E8A-4147-A177-3AD203B41FA5}">
                      <a16:colId xmlns:a16="http://schemas.microsoft.com/office/drawing/2014/main" val="2130250624"/>
                    </a:ext>
                  </a:extLst>
                </a:gridCol>
                <a:gridCol w="779400">
                  <a:extLst>
                    <a:ext uri="{9D8B030D-6E8A-4147-A177-3AD203B41FA5}">
                      <a16:colId xmlns:a16="http://schemas.microsoft.com/office/drawing/2014/main" val="4142151459"/>
                    </a:ext>
                  </a:extLst>
                </a:gridCol>
                <a:gridCol w="762993">
                  <a:extLst>
                    <a:ext uri="{9D8B030D-6E8A-4147-A177-3AD203B41FA5}">
                      <a16:colId xmlns:a16="http://schemas.microsoft.com/office/drawing/2014/main" val="3258791600"/>
                    </a:ext>
                  </a:extLst>
                </a:gridCol>
              </a:tblGrid>
              <a:tr h="956315">
                <a:tc>
                  <a:txBody>
                    <a:bodyPr/>
                    <a:lstStyle/>
                    <a:p>
                      <a:pPr algn="l" fontAlgn="ctr"/>
                      <a:endParaRPr lang="en-GB" sz="1600" u="none" strike="noStrike" dirty="0">
                        <a:effectLst/>
                      </a:endParaRPr>
                    </a:p>
                    <a:p>
                      <a:pPr algn="l" fontAlgn="ctr"/>
                      <a:r>
                        <a:rPr lang="en-NG" sz="1600" u="none" strike="noStrike" dirty="0">
                          <a:effectLst/>
                        </a:rPr>
                        <a:t>LOCATION OF INVESTMENT</a:t>
                      </a:r>
                      <a:endParaRPr lang="en-GB" sz="1600" u="none" strike="noStrike" dirty="0">
                        <a:effectLst/>
                      </a:endParaRPr>
                    </a:p>
                    <a:p>
                      <a:pPr algn="l" fontAlgn="ct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2019</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2020</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2021</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Q12022</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Q22022</a:t>
                      </a:r>
                      <a:endParaRPr lang="en-NG" sz="16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772103162"/>
                  </a:ext>
                </a:extLst>
              </a:tr>
              <a:tr h="420163">
                <a:tc>
                  <a:txBody>
                    <a:bodyPr/>
                    <a:lstStyle/>
                    <a:p>
                      <a:pPr algn="l" fontAlgn="ctr"/>
                      <a:r>
                        <a:rPr lang="en-NG" sz="1400" u="none" strike="noStrike" dirty="0">
                          <a:effectLst/>
                        </a:rPr>
                        <a:t>KEBBI</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390972756"/>
                  </a:ext>
                </a:extLst>
              </a:tr>
              <a:tr h="211660">
                <a:tc>
                  <a:txBody>
                    <a:bodyPr/>
                    <a:lstStyle/>
                    <a:p>
                      <a:pPr algn="l" fontAlgn="ctr"/>
                      <a:r>
                        <a:rPr lang="en-NG" sz="1400" u="none" strike="noStrike" dirty="0">
                          <a:effectLst/>
                        </a:rPr>
                        <a:t>KOGI</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996421706"/>
                  </a:ext>
                </a:extLst>
              </a:tr>
              <a:tr h="420163">
                <a:tc>
                  <a:txBody>
                    <a:bodyPr/>
                    <a:lstStyle/>
                    <a:p>
                      <a:pPr algn="l" fontAlgn="ctr"/>
                      <a:r>
                        <a:rPr lang="en-NG" sz="1400" u="none" strike="noStrike">
                          <a:effectLst/>
                        </a:rPr>
                        <a:t>KWARA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0.2</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0.23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606937562"/>
                  </a:ext>
                </a:extLst>
              </a:tr>
              <a:tr h="420163">
                <a:tc>
                  <a:txBody>
                    <a:bodyPr/>
                    <a:lstStyle/>
                    <a:p>
                      <a:pPr algn="l" fontAlgn="ctr"/>
                      <a:r>
                        <a:rPr lang="en-NG" sz="1400" u="none" strike="noStrike">
                          <a:effectLst/>
                        </a:rPr>
                        <a:t>LAGOS</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17,672.33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8,280.15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5,823.36</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1,119.44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1,054.18</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99792087"/>
                  </a:ext>
                </a:extLst>
              </a:tr>
              <a:tr h="211660">
                <a:tc>
                  <a:txBody>
                    <a:bodyPr/>
                    <a:lstStyle/>
                    <a:p>
                      <a:pPr algn="l" fontAlgn="ctr"/>
                      <a:r>
                        <a:rPr lang="en-NG" sz="1400" u="none" strike="noStrike">
                          <a:effectLst/>
                        </a:rPr>
                        <a:t>NASARAWA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779042252"/>
                  </a:ext>
                </a:extLst>
              </a:tr>
              <a:tr h="420163">
                <a:tc>
                  <a:txBody>
                    <a:bodyPr/>
                    <a:lstStyle/>
                    <a:p>
                      <a:pPr algn="l" fontAlgn="ctr"/>
                      <a:r>
                        <a:rPr lang="en-NG" sz="1400" u="none" strike="noStrike">
                          <a:effectLst/>
                        </a:rPr>
                        <a:t>NIGER</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0.07</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16.36</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053082411"/>
                  </a:ext>
                </a:extLst>
              </a:tr>
              <a:tr h="420163">
                <a:tc>
                  <a:txBody>
                    <a:bodyPr/>
                    <a:lstStyle/>
                    <a:p>
                      <a:pPr algn="l" fontAlgn="ctr"/>
                      <a:r>
                        <a:rPr lang="en-NG" sz="1400" u="none" strike="noStrike">
                          <a:effectLst/>
                        </a:rPr>
                        <a:t>OGUN</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16.01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13.39</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1.06</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1930576828"/>
                  </a:ext>
                </a:extLst>
              </a:tr>
              <a:tr h="420163">
                <a:tc>
                  <a:txBody>
                    <a:bodyPr/>
                    <a:lstStyle/>
                    <a:p>
                      <a:pPr algn="l" fontAlgn="ctr"/>
                      <a:r>
                        <a:rPr lang="en-NG" sz="1400" u="none" strike="noStrike">
                          <a:effectLst/>
                        </a:rPr>
                        <a:t>ONDO</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442284679"/>
                  </a:ext>
                </a:extLst>
              </a:tr>
              <a:tr h="420163">
                <a:tc>
                  <a:txBody>
                    <a:bodyPr/>
                    <a:lstStyle/>
                    <a:p>
                      <a:pPr algn="l" fontAlgn="ctr"/>
                      <a:r>
                        <a:rPr lang="en-NG" sz="1400" u="none" strike="noStrike">
                          <a:effectLst/>
                        </a:rPr>
                        <a:t>OSUN</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0.02</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29.92</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470206016"/>
                  </a:ext>
                </a:extLst>
              </a:tr>
              <a:tr h="420163">
                <a:tc>
                  <a:txBody>
                    <a:bodyPr/>
                    <a:lstStyle/>
                    <a:p>
                      <a:pPr algn="l" fontAlgn="ctr"/>
                      <a:r>
                        <a:rPr lang="en-NG" sz="1400" u="none" strike="noStrike">
                          <a:effectLst/>
                        </a:rPr>
                        <a:t>OYO</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3.74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4159746901"/>
                  </a:ext>
                </a:extLst>
              </a:tr>
            </a:tbl>
          </a:graphicData>
        </a:graphic>
      </p:graphicFrame>
      <p:graphicFrame>
        <p:nvGraphicFramePr>
          <p:cNvPr id="12" name="Table 11">
            <a:extLst>
              <a:ext uri="{FF2B5EF4-FFF2-40B4-BE49-F238E27FC236}">
                <a16:creationId xmlns:a16="http://schemas.microsoft.com/office/drawing/2014/main" id="{D7D0B45A-AC6E-B4F7-F671-9AA0D7C45B9C}"/>
              </a:ext>
            </a:extLst>
          </p:cNvPr>
          <p:cNvGraphicFramePr>
            <a:graphicFrameLocks/>
          </p:cNvGraphicFramePr>
          <p:nvPr>
            <p:extLst>
              <p:ext uri="{D42A27DB-BD31-4B8C-83A1-F6EECF244321}">
                <p14:modId xmlns:p14="http://schemas.microsoft.com/office/powerpoint/2010/main" val="2374286467"/>
              </p:ext>
            </p:extLst>
          </p:nvPr>
        </p:nvGraphicFramePr>
        <p:xfrm>
          <a:off x="6162262" y="1251781"/>
          <a:ext cx="5778549" cy="3978453"/>
        </p:xfrm>
        <a:graphic>
          <a:graphicData uri="http://schemas.openxmlformats.org/drawingml/2006/table">
            <a:tbl>
              <a:tblPr firstRow="1" bandRow="1">
                <a:tableStyleId>{93296810-A885-4BE3-A3E7-6D5BEEA58F35}</a:tableStyleId>
              </a:tblPr>
              <a:tblGrid>
                <a:gridCol w="1572584">
                  <a:extLst>
                    <a:ext uri="{9D8B030D-6E8A-4147-A177-3AD203B41FA5}">
                      <a16:colId xmlns:a16="http://schemas.microsoft.com/office/drawing/2014/main" val="758415932"/>
                    </a:ext>
                  </a:extLst>
                </a:gridCol>
                <a:gridCol w="843737">
                  <a:extLst>
                    <a:ext uri="{9D8B030D-6E8A-4147-A177-3AD203B41FA5}">
                      <a16:colId xmlns:a16="http://schemas.microsoft.com/office/drawing/2014/main" val="1867963670"/>
                    </a:ext>
                  </a:extLst>
                </a:gridCol>
                <a:gridCol w="833833">
                  <a:extLst>
                    <a:ext uri="{9D8B030D-6E8A-4147-A177-3AD203B41FA5}">
                      <a16:colId xmlns:a16="http://schemas.microsoft.com/office/drawing/2014/main" val="3142431101"/>
                    </a:ext>
                  </a:extLst>
                </a:gridCol>
                <a:gridCol w="842798">
                  <a:extLst>
                    <a:ext uri="{9D8B030D-6E8A-4147-A177-3AD203B41FA5}">
                      <a16:colId xmlns:a16="http://schemas.microsoft.com/office/drawing/2014/main" val="2130250624"/>
                    </a:ext>
                  </a:extLst>
                </a:gridCol>
                <a:gridCol w="851764">
                  <a:extLst>
                    <a:ext uri="{9D8B030D-6E8A-4147-A177-3AD203B41FA5}">
                      <a16:colId xmlns:a16="http://schemas.microsoft.com/office/drawing/2014/main" val="4142151459"/>
                    </a:ext>
                  </a:extLst>
                </a:gridCol>
                <a:gridCol w="833833">
                  <a:extLst>
                    <a:ext uri="{9D8B030D-6E8A-4147-A177-3AD203B41FA5}">
                      <a16:colId xmlns:a16="http://schemas.microsoft.com/office/drawing/2014/main" val="3258791600"/>
                    </a:ext>
                  </a:extLst>
                </a:gridCol>
              </a:tblGrid>
              <a:tr h="956315">
                <a:tc>
                  <a:txBody>
                    <a:bodyPr/>
                    <a:lstStyle/>
                    <a:p>
                      <a:pPr algn="l" fontAlgn="ctr"/>
                      <a:endParaRPr lang="en-GB" sz="1600" u="none" strike="noStrike" dirty="0">
                        <a:effectLst/>
                      </a:endParaRPr>
                    </a:p>
                    <a:p>
                      <a:pPr algn="l" fontAlgn="ctr"/>
                      <a:r>
                        <a:rPr lang="en-NG" sz="1600" u="none" strike="noStrike" dirty="0">
                          <a:effectLst/>
                        </a:rPr>
                        <a:t>LOCATION OF INVESTMENT</a:t>
                      </a:r>
                      <a:endParaRPr lang="en-GB" sz="1600" u="none" strike="noStrike" dirty="0">
                        <a:effectLst/>
                      </a:endParaRPr>
                    </a:p>
                    <a:p>
                      <a:pPr algn="l" fontAlgn="ct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2019</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2020</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2021</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Q12022</a:t>
                      </a:r>
                      <a:endParaRPr lang="en-NG" sz="16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600" u="none" strike="noStrike" dirty="0">
                          <a:effectLst/>
                        </a:rPr>
                        <a:t>Q22022</a:t>
                      </a:r>
                      <a:endParaRPr lang="en-NG" sz="16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772103162"/>
                  </a:ext>
                </a:extLst>
              </a:tr>
              <a:tr h="420163">
                <a:tc>
                  <a:txBody>
                    <a:bodyPr/>
                    <a:lstStyle/>
                    <a:p>
                      <a:pPr algn="l" fontAlgn="ctr"/>
                      <a:r>
                        <a:rPr lang="en-NG" sz="1400" u="none" strike="noStrike" dirty="0">
                          <a:effectLst/>
                        </a:rPr>
                        <a:t>PLATEAU</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920504922"/>
                  </a:ext>
                </a:extLst>
              </a:tr>
              <a:tr h="420163">
                <a:tc>
                  <a:txBody>
                    <a:bodyPr/>
                    <a:lstStyle/>
                    <a:p>
                      <a:pPr algn="l" fontAlgn="ctr"/>
                      <a:r>
                        <a:rPr lang="en-NG" sz="1400" u="none" strike="noStrike">
                          <a:effectLst/>
                        </a:rPr>
                        <a:t>RIVERS</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0.07</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629689316"/>
                  </a:ext>
                </a:extLst>
              </a:tr>
              <a:tr h="420163">
                <a:tc>
                  <a:txBody>
                    <a:bodyPr/>
                    <a:lstStyle/>
                    <a:p>
                      <a:pPr algn="l" fontAlgn="ctr"/>
                      <a:r>
                        <a:rPr lang="en-NG" sz="1400" u="none" strike="noStrike">
                          <a:effectLst/>
                        </a:rPr>
                        <a:t>SOKOTO</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2440681598"/>
                  </a:ext>
                </a:extLst>
              </a:tr>
              <a:tr h="420163">
                <a:tc>
                  <a:txBody>
                    <a:bodyPr/>
                    <a:lstStyle/>
                    <a:p>
                      <a:pPr algn="l" fontAlgn="ctr"/>
                      <a:r>
                        <a:rPr lang="en-NG" sz="1400" u="none" strike="noStrike">
                          <a:effectLst/>
                        </a:rPr>
                        <a:t>TARABA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413052992"/>
                  </a:ext>
                </a:extLst>
              </a:tr>
              <a:tr h="420163">
                <a:tc>
                  <a:txBody>
                    <a:bodyPr/>
                    <a:lstStyle/>
                    <a:p>
                      <a:pPr algn="l" fontAlgn="ctr"/>
                      <a:r>
                        <a:rPr lang="en-NG" sz="1400" u="none" strike="noStrike">
                          <a:effectLst/>
                        </a:rPr>
                        <a:t>YOBE</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1620550197"/>
                  </a:ext>
                </a:extLst>
              </a:tr>
              <a:tr h="420163">
                <a:tc>
                  <a:txBody>
                    <a:bodyPr/>
                    <a:lstStyle/>
                    <a:p>
                      <a:pPr algn="l" fontAlgn="ctr"/>
                      <a:r>
                        <a:rPr lang="en-NG" sz="1400" u="none" strike="noStrike">
                          <a:effectLst/>
                        </a:rPr>
                        <a:t>ZAMFARA</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                                              -  </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                          -  </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3320036234"/>
                  </a:ext>
                </a:extLst>
              </a:tr>
              <a:tr h="420163">
                <a:tc>
                  <a:txBody>
                    <a:bodyPr/>
                    <a:lstStyle/>
                    <a:p>
                      <a:pPr algn="l" fontAlgn="ctr"/>
                      <a:r>
                        <a:rPr lang="en-NG" sz="1400" u="none" strike="noStrike">
                          <a:effectLst/>
                        </a:rPr>
                        <a:t>TOTAL</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23,990.05</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9,656.13</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6,700.51</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a:effectLst/>
                        </a:rPr>
                        <a:t>1,573.14</a:t>
                      </a:r>
                      <a:endParaRPr lang="en-NG" sz="1400" b="0" i="0" u="none" strike="noStrike">
                        <a:solidFill>
                          <a:srgbClr val="000000"/>
                        </a:solidFill>
                        <a:effectLst/>
                        <a:latin typeface="Garamond" panose="02020404030301010803" pitchFamily="18" charset="0"/>
                      </a:endParaRPr>
                    </a:p>
                  </a:txBody>
                  <a:tcPr marL="3230" marR="3230" marT="3230" marB="0" anchor="ctr"/>
                </a:tc>
                <a:tc>
                  <a:txBody>
                    <a:bodyPr/>
                    <a:lstStyle/>
                    <a:p>
                      <a:pPr algn="ctr" fontAlgn="ctr"/>
                      <a:r>
                        <a:rPr lang="en-NG" sz="1400" u="none" strike="noStrike" dirty="0">
                          <a:effectLst/>
                        </a:rPr>
                        <a:t>1,535.35</a:t>
                      </a:r>
                      <a:endParaRPr lang="en-NG" sz="1400" b="0" i="0" u="none" strike="noStrike" dirty="0">
                        <a:solidFill>
                          <a:srgbClr val="000000"/>
                        </a:solidFill>
                        <a:effectLst/>
                        <a:latin typeface="Garamond" panose="02020404030301010803" pitchFamily="18" charset="0"/>
                      </a:endParaRPr>
                    </a:p>
                  </a:txBody>
                  <a:tcPr marL="3230" marR="3230" marT="3230" marB="0" anchor="ctr"/>
                </a:tc>
                <a:extLst>
                  <a:ext uri="{0D108BD9-81ED-4DB2-BD59-A6C34878D82A}">
                    <a16:rowId xmlns:a16="http://schemas.microsoft.com/office/drawing/2014/main" val="1851811654"/>
                  </a:ext>
                </a:extLst>
              </a:tr>
            </a:tbl>
          </a:graphicData>
        </a:graphic>
      </p:graphicFrame>
    </p:spTree>
    <p:extLst>
      <p:ext uri="{BB962C8B-B14F-4D97-AF65-F5344CB8AC3E}">
        <p14:creationId xmlns:p14="http://schemas.microsoft.com/office/powerpoint/2010/main" val="368087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5371-6FFA-4724-831E-DF722FB6FC38}"/>
              </a:ext>
            </a:extLst>
          </p:cNvPr>
          <p:cNvSpPr>
            <a:spLocks noGrp="1"/>
          </p:cNvSpPr>
          <p:nvPr>
            <p:ph type="title"/>
          </p:nvPr>
        </p:nvSpPr>
        <p:spPr>
          <a:xfrm>
            <a:off x="413690" y="1672207"/>
            <a:ext cx="3052293" cy="3531403"/>
          </a:xfrm>
        </p:spPr>
        <p:txBody>
          <a:bodyPr vert="horz" lIns="91440" tIns="45720" rIns="91440" bIns="45720" rtlCol="0" anchor="t">
            <a:normAutofit/>
          </a:bodyPr>
          <a:lstStyle/>
          <a:p>
            <a:pPr algn="r"/>
            <a:r>
              <a:rPr lang="en-US" sz="3400" dirty="0">
                <a:solidFill>
                  <a:srgbClr val="FFFFFF"/>
                </a:solidFill>
              </a:rPr>
              <a:t>BACKGROUND AND CONTEXT</a:t>
            </a:r>
          </a:p>
        </p:txBody>
      </p:sp>
      <p:sp>
        <p:nvSpPr>
          <p:cNvPr id="4" name="TextBox 3">
            <a:extLst>
              <a:ext uri="{FF2B5EF4-FFF2-40B4-BE49-F238E27FC236}">
                <a16:creationId xmlns:a16="http://schemas.microsoft.com/office/drawing/2014/main" id="{BCC2AF80-AF7F-475C-B2F0-D29F42620404}"/>
              </a:ext>
            </a:extLst>
          </p:cNvPr>
          <p:cNvSpPr txBox="1"/>
          <p:nvPr/>
        </p:nvSpPr>
        <p:spPr>
          <a:xfrm>
            <a:off x="6974237" y="15652"/>
            <a:ext cx="5197562" cy="7009611"/>
          </a:xfrm>
          <a:prstGeom prst="rect">
            <a:avLst/>
          </a:prstGeom>
          <a:noFill/>
        </p:spPr>
        <p:txBody>
          <a:bodyPr wrap="square" rtlCol="0">
            <a:spAutoFit/>
          </a:bodyPr>
          <a:lstStyle/>
          <a:p>
            <a:pPr marL="285750" indent="-285750">
              <a:buFont typeface="Wingdings" panose="05000000000000000000" pitchFamily="2" charset="2"/>
              <a:buChar char="§"/>
            </a:pPr>
            <a:r>
              <a:rPr lang="en-US" sz="2800" b="1" dirty="0">
                <a:solidFill>
                  <a:srgbClr val="FF0000"/>
                </a:solidFill>
                <a:latin typeface="Cooper Black" panose="0208090404030B020404" pitchFamily="18" charset="0"/>
                <a:ea typeface="Calibri" panose="020F0502020204030204" pitchFamily="34" charset="0"/>
                <a:cs typeface="Times New Roman" panose="02020603050405020304" pitchFamily="18" charset="0"/>
              </a:rPr>
              <a:t>Creating the Environment</a:t>
            </a:r>
          </a:p>
          <a:p>
            <a:pPr marL="285750" indent="-285750">
              <a:buFont typeface="Wingdings" panose="05000000000000000000" pitchFamily="2" charset="2"/>
              <a:buChar char="§"/>
            </a:pPr>
            <a:r>
              <a:rPr lang="en-US" sz="2000" b="1" dirty="0">
                <a:latin typeface="Arial" panose="020B0604020202020204" pitchFamily="34" charset="0"/>
                <a:ea typeface="Calibri" panose="020F0502020204030204" pitchFamily="34" charset="0"/>
                <a:cs typeface="Times New Roman" panose="02020603050405020304" pitchFamily="18" charset="0"/>
              </a:rPr>
              <a:t>Regulatory Environment</a:t>
            </a:r>
          </a:p>
          <a:p>
            <a:pPr marL="285750" indent="-285750">
              <a:buFont typeface="Wingdings" panose="05000000000000000000" pitchFamily="2" charset="2"/>
              <a:buChar char="§"/>
            </a:pP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Taxes, levies, charges </a:t>
            </a:r>
            <a:r>
              <a:rPr lang="en-US" sz="1600" b="1" dirty="0">
                <a:solidFill>
                  <a:schemeClr val="accent6"/>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(multiplication).</a:t>
            </a:r>
          </a:p>
          <a:p>
            <a:pPr marL="285750" indent="-285750">
              <a:buFont typeface="Wingdings" panose="05000000000000000000" pitchFamily="2" charset="2"/>
              <a:buChar char="§"/>
            </a:pPr>
            <a:r>
              <a:rPr lang="en-US" sz="1600" b="1"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Duplication of agencies </a:t>
            </a:r>
            <a:r>
              <a:rPr lang="en-US" sz="1600" b="1" dirty="0">
                <a:solidFill>
                  <a:schemeClr val="accent6"/>
                </a:solidFill>
                <a:highlight>
                  <a:srgbClr val="FFFF00"/>
                </a:highlight>
                <a:latin typeface="Arial" panose="020B0604020202020204" pitchFamily="34" charset="0"/>
                <a:ea typeface="Calibri" panose="020F0502020204030204" pitchFamily="34" charset="0"/>
                <a:cs typeface="Times New Roman" panose="02020603050405020304" pitchFamily="18" charset="0"/>
              </a:rPr>
              <a:t>(Bureaucracy)</a:t>
            </a:r>
          </a:p>
          <a:p>
            <a:pPr marL="285750" indent="-285750">
              <a:buFont typeface="Wingdings" panose="05000000000000000000" pitchFamily="2" charset="2"/>
              <a:buChar char="§"/>
            </a:pP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Enforcement</a:t>
            </a:r>
            <a:r>
              <a:rPr lang="en-US" sz="1600" b="1" dirty="0">
                <a:solidFill>
                  <a:schemeClr val="accent6"/>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(Best practice)</a:t>
            </a:r>
          </a:p>
          <a:p>
            <a:pPr marL="285750" indent="-285750">
              <a:buFont typeface="Wingdings" panose="05000000000000000000" pitchFamily="2" charset="2"/>
              <a:buChar char="§"/>
            </a:pP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000" b="1" dirty="0">
                <a:effectLst/>
                <a:latin typeface="Arial" panose="020B0604020202020204" pitchFamily="34" charset="0"/>
                <a:ea typeface="Calibri" panose="020F0502020204030204" pitchFamily="34" charset="0"/>
                <a:cs typeface="Times New Roman" panose="02020603050405020304" pitchFamily="18" charset="0"/>
              </a:rPr>
              <a:t>Policy Environment</a:t>
            </a:r>
          </a:p>
          <a:p>
            <a:pPr marL="285750" indent="-285750">
              <a:buFont typeface="Wingdings" panose="05000000000000000000" pitchFamily="2" charset="2"/>
              <a:buChar char="§"/>
            </a:pP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Fiscal &amp; monetary polices </a:t>
            </a:r>
            <a:r>
              <a:rPr lang="en-US" sz="1600" b="1" dirty="0">
                <a:solidFill>
                  <a:schemeClr val="accent6"/>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(certainty, stability, coordination) – </a:t>
            </a: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Inflation, debt crises, FOREX liquidity</a:t>
            </a:r>
          </a:p>
          <a:p>
            <a:pPr marL="285750" indent="-285750">
              <a:buFont typeface="Wingdings" panose="05000000000000000000" pitchFamily="2" charset="2"/>
              <a:buChar char="§"/>
            </a:pPr>
            <a:endParaRPr lang="en-US" sz="105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000" b="1" dirty="0">
                <a:latin typeface="Arial" panose="020B0604020202020204" pitchFamily="34" charset="0"/>
                <a:ea typeface="Calibri" panose="020F0502020204030204" pitchFamily="34" charset="0"/>
                <a:cs typeface="Times New Roman" panose="02020603050405020304" pitchFamily="18" charset="0"/>
              </a:rPr>
              <a:t>Digital Infrastructure</a:t>
            </a:r>
          </a:p>
          <a:p>
            <a:pPr marL="285750" indent="-285750">
              <a:buFont typeface="Wingdings" panose="05000000000000000000" pitchFamily="2" charset="2"/>
              <a:buChar char="§"/>
            </a:pP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Regulation of Digital Economy </a:t>
            </a:r>
            <a:r>
              <a:rPr lang="en-US" sz="1600" b="1" dirty="0">
                <a:solidFill>
                  <a:schemeClr val="accent6"/>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(Best Practices), automation of processes</a:t>
            </a:r>
          </a:p>
          <a:p>
            <a:pPr marL="285750" indent="-285750">
              <a:buFont typeface="Wingdings" panose="05000000000000000000" pitchFamily="2" charset="2"/>
              <a:buChar char="§"/>
            </a:pPr>
            <a:endParaRPr lang="en-US" sz="105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000" b="1" dirty="0">
                <a:effectLst/>
                <a:latin typeface="Arial" panose="020B0604020202020204" pitchFamily="34" charset="0"/>
                <a:ea typeface="Calibri" panose="020F0502020204030204" pitchFamily="34" charset="0"/>
                <a:cs typeface="Times New Roman" panose="02020603050405020304" pitchFamily="18" charset="0"/>
              </a:rPr>
              <a:t>Political Stability</a:t>
            </a:r>
          </a:p>
          <a:p>
            <a:pPr marL="285750" indent="-285750">
              <a:buFont typeface="Wingdings" panose="05000000000000000000" pitchFamily="2" charset="2"/>
              <a:buChar char="§"/>
            </a:pP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Sound governance, rule of law, Security, job creation, Political will for reforms, etc.</a:t>
            </a:r>
          </a:p>
          <a:p>
            <a:pPr marL="285750" indent="-285750">
              <a:buFont typeface="Wingdings" panose="05000000000000000000" pitchFamily="2" charset="2"/>
              <a:buChar char="§"/>
            </a:pPr>
            <a:endParaRPr lang="en-US" sz="12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000" b="1" dirty="0">
                <a:latin typeface="Arial" panose="020B0604020202020204" pitchFamily="34" charset="0"/>
                <a:ea typeface="Calibri" panose="020F0502020204030204" pitchFamily="34" charset="0"/>
                <a:cs typeface="Times New Roman" panose="02020603050405020304" pitchFamily="18" charset="0"/>
              </a:rPr>
              <a:t>Infrastructure</a:t>
            </a:r>
          </a:p>
          <a:p>
            <a:pPr marL="285750" indent="-285750">
              <a:buFont typeface="Wingdings" panose="05000000000000000000" pitchFamily="2" charset="2"/>
              <a:buChar char="§"/>
            </a:pP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Port infrastructure </a:t>
            </a:r>
            <a:r>
              <a:rPr lang="en-US" sz="1600" b="1" dirty="0">
                <a:solidFill>
                  <a:srgbClr val="00B05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(to ease export)</a:t>
            </a: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 road transport </a:t>
            </a:r>
            <a:r>
              <a:rPr lang="en-US" sz="1600" b="1" dirty="0">
                <a:solidFill>
                  <a:srgbClr val="00B05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(movement of goods and persons),</a:t>
            </a: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electricity </a:t>
            </a:r>
            <a:r>
              <a:rPr lang="en-US" sz="1600" b="1" dirty="0">
                <a:solidFill>
                  <a:srgbClr val="00B05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(to power operations, factories, manufacturing)</a:t>
            </a:r>
            <a:r>
              <a:rPr lang="en-US" sz="16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1600" b="1" i="1" u="sng" dirty="0">
                <a:solidFill>
                  <a:srgbClr val="FF0000"/>
                </a:solidFill>
                <a:effectLst/>
                <a:highlight>
                  <a:srgbClr val="FFFF00"/>
                </a:highlight>
                <a:latin typeface="Congenial Black" panose="02000503040000020004" pitchFamily="2" charset="0"/>
                <a:ea typeface="Calibri" panose="020F0502020204030204" pitchFamily="34" charset="0"/>
                <a:cs typeface="Times New Roman" panose="02020603050405020304" pitchFamily="18" charset="0"/>
              </a:rPr>
              <a:t> Absence of infrastructure leads to higher cost of doing business.</a:t>
            </a:r>
            <a:endParaRPr lang="en-US" sz="1200" b="1" i="1" u="sng" dirty="0">
              <a:solidFill>
                <a:srgbClr val="FF0000"/>
              </a:solidFill>
              <a:effectLst/>
              <a:highlight>
                <a:srgbClr val="FFFF00"/>
              </a:highlight>
              <a:latin typeface="Congenial Black" panose="02000503040000020004"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US" sz="1050"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A high angle view of a busy street&#10;&#10;Description automatically generated with medium confidence">
            <a:extLst>
              <a:ext uri="{FF2B5EF4-FFF2-40B4-BE49-F238E27FC236}">
                <a16:creationId xmlns:a16="http://schemas.microsoft.com/office/drawing/2014/main" id="{98AF7710-31AB-4F37-B137-F4DC8C05D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1" y="61992"/>
            <a:ext cx="6954036" cy="6842348"/>
          </a:xfrm>
          <a:prstGeom prst="rect">
            <a:avLst/>
          </a:prstGeom>
        </p:spPr>
      </p:pic>
    </p:spTree>
    <p:extLst>
      <p:ext uri="{BB962C8B-B14F-4D97-AF65-F5344CB8AC3E}">
        <p14:creationId xmlns:p14="http://schemas.microsoft.com/office/powerpoint/2010/main" val="259059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F244122-954B-48C7-AF08-4C63DBE1D69C}"/>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C724B671-4511-4F21-9C0E-0C1974F64371}"/>
              </a:ext>
            </a:extLst>
          </p:cNvPr>
          <p:cNvSpPr txBox="1"/>
          <p:nvPr/>
        </p:nvSpPr>
        <p:spPr>
          <a:xfrm>
            <a:off x="840659" y="6008005"/>
            <a:ext cx="3274142" cy="707886"/>
          </a:xfrm>
          <a:prstGeom prst="rect">
            <a:avLst/>
          </a:prstGeom>
          <a:noFill/>
        </p:spPr>
        <p:txBody>
          <a:bodyPr wrap="square">
            <a:spAutoFit/>
          </a:bodyPr>
          <a:lstStyle/>
          <a:p>
            <a:r>
              <a:rPr lang="en-US" sz="4000" b="1" dirty="0">
                <a:effectLst>
                  <a:outerShdw blurRad="38100" dist="38100" dir="2700000" algn="tl">
                    <a:srgbClr val="000000">
                      <a:alpha val="43137"/>
                    </a:srgbClr>
                  </a:outerShdw>
                </a:effectLst>
                <a:latin typeface="+mj-lt"/>
                <a:ea typeface="+mj-ea"/>
                <a:cs typeface="+mj-cs"/>
              </a:rPr>
              <a:t>KEY ACTIVITIES</a:t>
            </a:r>
            <a:endParaRPr lang="en-NG" sz="4000" dirty="0"/>
          </a:p>
        </p:txBody>
      </p:sp>
      <p:pic>
        <p:nvPicPr>
          <p:cNvPr id="2" name="Picture 1" descr="A logo with a graphic design&#10;&#10;Description automatically generated with low confidence">
            <a:extLst>
              <a:ext uri="{FF2B5EF4-FFF2-40B4-BE49-F238E27FC236}">
                <a16:creationId xmlns:a16="http://schemas.microsoft.com/office/drawing/2014/main" id="{2530D364-CB3C-2B4E-9645-65CFC64238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14399"/>
            <a:ext cx="5128902" cy="4409769"/>
          </a:xfrm>
          <a:prstGeom prst="rect">
            <a:avLst/>
          </a:prstGeom>
        </p:spPr>
      </p:pic>
    </p:spTree>
    <p:extLst>
      <p:ext uri="{BB962C8B-B14F-4D97-AF65-F5344CB8AC3E}">
        <p14:creationId xmlns:p14="http://schemas.microsoft.com/office/powerpoint/2010/main" val="165801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F7524F-3B68-4A0B-B04F-4165FAF37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576" y="457200"/>
            <a:ext cx="8400848" cy="5943600"/>
          </a:xfrm>
          <a:prstGeom prst="rect">
            <a:avLst/>
          </a:prstGeom>
        </p:spPr>
      </p:pic>
    </p:spTree>
    <p:extLst>
      <p:ext uri="{BB962C8B-B14F-4D97-AF65-F5344CB8AC3E}">
        <p14:creationId xmlns:p14="http://schemas.microsoft.com/office/powerpoint/2010/main" val="164632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089C1BF3-124E-A29F-A189-3E0DE0CA2F54}"/>
              </a:ext>
            </a:extLst>
          </p:cNvPr>
          <p:cNvSpPr txBox="1">
            <a:spLocks noChangeArrowheads="1"/>
          </p:cNvSpPr>
          <p:nvPr/>
        </p:nvSpPr>
        <p:spPr bwMode="auto">
          <a:xfrm>
            <a:off x="861391" y="1431236"/>
            <a:ext cx="6135758" cy="5355312"/>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effectLst/>
                <a:latin typeface="Garamond" panose="02020404030301010803" pitchFamily="18" charset="0"/>
                <a:ea typeface="Calibri" panose="020F0502020204030204" pitchFamily="34" charset="0"/>
              </a:rPr>
              <a:t>Government revenue </a:t>
            </a:r>
            <a:r>
              <a:rPr lang="en-GB" dirty="0">
                <a:latin typeface="Garamond" panose="02020404030301010803" pitchFamily="18" charset="0"/>
                <a:ea typeface="Calibri" panose="020F0502020204030204" pitchFamily="34" charset="0"/>
              </a:rPr>
              <a:t>since covid-19 pandemic have been</a:t>
            </a:r>
            <a:r>
              <a:rPr lang="en-GB" dirty="0">
                <a:effectLst/>
                <a:latin typeface="Garamond" panose="02020404030301010803" pitchFamily="18" charset="0"/>
                <a:ea typeface="Calibri" panose="020F0502020204030204" pitchFamily="34" charset="0"/>
              </a:rPr>
              <a:t> stagnant. As a result, </a:t>
            </a:r>
            <a:r>
              <a:rPr lang="en-GB" dirty="0">
                <a:latin typeface="Garamond" panose="02020404030301010803" pitchFamily="18" charset="0"/>
                <a:ea typeface="Calibri" panose="020F0502020204030204" pitchFamily="34" charset="0"/>
              </a:rPr>
              <a:t>FAAC allocation to State Governments increased marginally from N2.29 trillion in 2020 to N2.50 trillion in 2021 and remained stagnant at N654.88 billion in Q1 2022.</a:t>
            </a:r>
          </a:p>
          <a:p>
            <a:pPr marL="285750" indent="-285750" algn="just" eaLnBrk="1" hangingPunct="1">
              <a:buFont typeface="Wingdings" pitchFamily="2" charset="2"/>
              <a:buChar char="q"/>
              <a:defRPr/>
            </a:pPr>
            <a:r>
              <a:rPr lang="en-GB" dirty="0">
                <a:effectLst/>
                <a:latin typeface="Garamond" panose="02020404030301010803" pitchFamily="18" charset="0"/>
                <a:ea typeface="Calibri" panose="020F0502020204030204" pitchFamily="34" charset="0"/>
              </a:rPr>
              <a:t>Also, State Governments IGR </a:t>
            </a:r>
            <a:r>
              <a:rPr lang="en-GB" dirty="0">
                <a:latin typeface="Garamond" panose="02020404030301010803" pitchFamily="18" charset="0"/>
                <a:ea typeface="Calibri" panose="020F0502020204030204" pitchFamily="34" charset="0"/>
              </a:rPr>
              <a:t>have remained flat since 2019 while government expenditure have significantly increased over the same years.</a:t>
            </a:r>
          </a:p>
          <a:p>
            <a:pPr marL="285750" indent="-285750" algn="just" eaLnBrk="1" hangingPunct="1">
              <a:buFont typeface="Wingdings" pitchFamily="2" charset="2"/>
              <a:buChar char="q"/>
              <a:defRPr/>
            </a:pPr>
            <a:r>
              <a:rPr lang="en-GB" dirty="0">
                <a:effectLst/>
                <a:latin typeface="Garamond" panose="02020404030301010803" pitchFamily="18" charset="0"/>
                <a:ea typeface="Calibri" panose="020F0502020204030204" pitchFamily="34" charset="0"/>
              </a:rPr>
              <a:t>Available data from CBN showed that State</a:t>
            </a:r>
            <a:r>
              <a:rPr lang="en-GB" dirty="0">
                <a:latin typeface="Garamond" panose="02020404030301010803" pitchFamily="18" charset="0"/>
                <a:ea typeface="Calibri" panose="020F0502020204030204" pitchFamily="34" charset="0"/>
              </a:rPr>
              <a:t> Governments total expenditure increased from N4.76 trillion in 2019 to N5.68 trillion in 2021, representing almost N1 trillion increased during the period.</a:t>
            </a:r>
          </a:p>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overall fiscal balance of State Governments’ have resulted in deficits financed largely by domestic and external borrowings.</a:t>
            </a:r>
          </a:p>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situation is further worsened by the Federal Government severe revenue challenges, high cost of debt services and subsidies. </a:t>
            </a:r>
          </a:p>
          <a:p>
            <a:pPr marL="285750" indent="-285750" algn="just" eaLnBrk="1" hangingPunct="1">
              <a:buFont typeface="Wingdings" pitchFamily="2" charset="2"/>
              <a:buChar char="q"/>
              <a:defRPr/>
            </a:pPr>
            <a:endParaRPr lang="en-GB" dirty="0">
              <a:effectLst/>
              <a:latin typeface="Garamond" panose="02020404030301010803" pitchFamily="18" charset="0"/>
              <a:ea typeface="Calibri" panose="020F0502020204030204" pitchFamily="34" charset="0"/>
            </a:endParaRPr>
          </a:p>
        </p:txBody>
      </p:sp>
      <p:grpSp>
        <p:nvGrpSpPr>
          <p:cNvPr id="9" name="Group 8">
            <a:extLst>
              <a:ext uri="{FF2B5EF4-FFF2-40B4-BE49-F238E27FC236}">
                <a16:creationId xmlns:a16="http://schemas.microsoft.com/office/drawing/2014/main" id="{71FCD5F0-76BA-0033-0579-84C8D40EEBD8}"/>
              </a:ext>
            </a:extLst>
          </p:cNvPr>
          <p:cNvGrpSpPr/>
          <p:nvPr/>
        </p:nvGrpSpPr>
        <p:grpSpPr>
          <a:xfrm>
            <a:off x="7076662" y="426029"/>
            <a:ext cx="4538872" cy="6296134"/>
            <a:chOff x="7076662" y="426029"/>
            <a:chExt cx="4538872" cy="6296134"/>
          </a:xfrm>
        </p:grpSpPr>
        <p:graphicFrame>
          <p:nvGraphicFramePr>
            <p:cNvPr id="5" name="Chart 4">
              <a:extLst>
                <a:ext uri="{FF2B5EF4-FFF2-40B4-BE49-F238E27FC236}">
                  <a16:creationId xmlns:a16="http://schemas.microsoft.com/office/drawing/2014/main" id="{63736861-23C5-356A-CE6B-E694D7760342}"/>
                </a:ext>
              </a:extLst>
            </p:cNvPr>
            <p:cNvGraphicFramePr>
              <a:graphicFrameLocks/>
            </p:cNvGraphicFramePr>
            <p:nvPr>
              <p:extLst>
                <p:ext uri="{D42A27DB-BD31-4B8C-83A1-F6EECF244321}">
                  <p14:modId xmlns:p14="http://schemas.microsoft.com/office/powerpoint/2010/main" val="818843786"/>
                </p:ext>
              </p:extLst>
            </p:nvPr>
          </p:nvGraphicFramePr>
          <p:xfrm>
            <a:off x="7076663" y="4625009"/>
            <a:ext cx="4538871" cy="2097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D39E664-22FF-C837-7806-822F7142F56C}"/>
                </a:ext>
              </a:extLst>
            </p:cNvPr>
            <p:cNvGraphicFramePr>
              <a:graphicFrameLocks/>
            </p:cNvGraphicFramePr>
            <p:nvPr>
              <p:extLst>
                <p:ext uri="{D42A27DB-BD31-4B8C-83A1-F6EECF244321}">
                  <p14:modId xmlns:p14="http://schemas.microsoft.com/office/powerpoint/2010/main" val="3992742454"/>
                </p:ext>
              </p:extLst>
            </p:nvPr>
          </p:nvGraphicFramePr>
          <p:xfrm>
            <a:off x="7076663" y="2574331"/>
            <a:ext cx="4538870" cy="2050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956C46F-E52D-4526-A055-3C2905BFAA12}"/>
                </a:ext>
              </a:extLst>
            </p:cNvPr>
            <p:cNvGraphicFramePr>
              <a:graphicFrameLocks/>
            </p:cNvGraphicFramePr>
            <p:nvPr>
              <p:extLst>
                <p:ext uri="{D42A27DB-BD31-4B8C-83A1-F6EECF244321}">
                  <p14:modId xmlns:p14="http://schemas.microsoft.com/office/powerpoint/2010/main" val="3677879192"/>
                </p:ext>
              </p:extLst>
            </p:nvPr>
          </p:nvGraphicFramePr>
          <p:xfrm>
            <a:off x="7076662" y="426029"/>
            <a:ext cx="4538871" cy="227741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D9DC57B-F492-40F7-1158-7D9BA442E440}"/>
                </a:ext>
              </a:extLst>
            </p:cNvPr>
            <p:cNvSpPr txBox="1"/>
            <p:nvPr/>
          </p:nvSpPr>
          <p:spPr>
            <a:xfrm>
              <a:off x="10760764" y="2561078"/>
              <a:ext cx="854769" cy="215444"/>
            </a:xfrm>
            <a:prstGeom prst="rect">
              <a:avLst/>
            </a:prstGeom>
            <a:noFill/>
          </p:spPr>
          <p:txBody>
            <a:bodyPr wrap="square" rtlCol="0">
              <a:spAutoFit/>
            </a:bodyPr>
            <a:lstStyle/>
            <a:p>
              <a:r>
                <a:rPr lang="en-GB" sz="800" dirty="0"/>
                <a:t>2021*/H1 2021</a:t>
              </a:r>
              <a:endParaRPr lang="en-NG" sz="800" dirty="0"/>
            </a:p>
          </p:txBody>
        </p:sp>
      </p:grpSp>
      <p:sp>
        <p:nvSpPr>
          <p:cNvPr id="10" name="Title 1">
            <a:extLst>
              <a:ext uri="{FF2B5EF4-FFF2-40B4-BE49-F238E27FC236}">
                <a16:creationId xmlns:a16="http://schemas.microsoft.com/office/drawing/2014/main" id="{A8A20A92-0768-2CF9-DE67-C81DB90EDC22}"/>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Background</a:t>
            </a:r>
            <a:endParaRPr lang="en-NG" sz="2500" b="1" dirty="0">
              <a:latin typeface="Garamond" panose="02020404030301010803" pitchFamily="18" charset="0"/>
            </a:endParaRPr>
          </a:p>
        </p:txBody>
      </p:sp>
    </p:spTree>
    <p:extLst>
      <p:ext uri="{BB962C8B-B14F-4D97-AF65-F5344CB8AC3E}">
        <p14:creationId xmlns:p14="http://schemas.microsoft.com/office/powerpoint/2010/main" val="91286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C8C2E01-44CF-3B58-0E9A-4E924BD4D249}"/>
              </a:ext>
            </a:extLst>
          </p:cNvPr>
          <p:cNvGraphicFramePr>
            <a:graphicFrameLocks noGrp="1"/>
          </p:cNvGraphicFramePr>
          <p:nvPr>
            <p:ph idx="1"/>
            <p:extLst>
              <p:ext uri="{D42A27DB-BD31-4B8C-83A1-F6EECF244321}">
                <p14:modId xmlns:p14="http://schemas.microsoft.com/office/powerpoint/2010/main" val="450998381"/>
              </p:ext>
            </p:extLst>
          </p:nvPr>
        </p:nvGraphicFramePr>
        <p:xfrm>
          <a:off x="838199" y="2464905"/>
          <a:ext cx="10691191" cy="408312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1BAF0313-D306-216F-EA36-44B4960B2BEE}"/>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Analysis of IGR by State (</a:t>
            </a:r>
            <a:r>
              <a:rPr lang="en-GB" sz="2500" b="1" dirty="0" err="1">
                <a:latin typeface="Garamond" panose="02020404030301010803" pitchFamily="18" charset="0"/>
              </a:rPr>
              <a:t>N’Bns</a:t>
            </a:r>
            <a:r>
              <a:rPr lang="en-GB" sz="2500" b="1" dirty="0">
                <a:latin typeface="Garamond" panose="02020404030301010803" pitchFamily="18" charset="0"/>
              </a:rPr>
              <a:t>)</a:t>
            </a:r>
            <a:endParaRPr lang="en-NG" sz="2500" b="1" dirty="0">
              <a:latin typeface="Garamond" panose="02020404030301010803" pitchFamily="18" charset="0"/>
            </a:endParaRPr>
          </a:p>
        </p:txBody>
      </p:sp>
      <p:sp>
        <p:nvSpPr>
          <p:cNvPr id="8" name="TextBox 5">
            <a:extLst>
              <a:ext uri="{FF2B5EF4-FFF2-40B4-BE49-F238E27FC236}">
                <a16:creationId xmlns:a16="http://schemas.microsoft.com/office/drawing/2014/main" id="{E603AE08-EEA6-33D2-1F91-4502DC2B2137}"/>
              </a:ext>
            </a:extLst>
          </p:cNvPr>
          <p:cNvSpPr txBox="1">
            <a:spLocks noChangeArrowheads="1"/>
          </p:cNvSpPr>
          <p:nvPr/>
        </p:nvSpPr>
        <p:spPr bwMode="auto">
          <a:xfrm>
            <a:off x="861390" y="1431236"/>
            <a:ext cx="10667999" cy="1200329"/>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chart below indicates that Lagos State has the highest IGR figure of N267.23 billion which represents 31.5% of the total IGR, followed by FCT (N69.07 billion), Rivers State (N57.32 billion) and Ogun State (N54.82 billion).</a:t>
            </a:r>
          </a:p>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States with the least IGR are Yobe which generated N4.03 billion, Taraba (N4.77 billion) and Gombe (N5.44 billion)</a:t>
            </a:r>
          </a:p>
        </p:txBody>
      </p:sp>
    </p:spTree>
    <p:extLst>
      <p:ext uri="{BB962C8B-B14F-4D97-AF65-F5344CB8AC3E}">
        <p14:creationId xmlns:p14="http://schemas.microsoft.com/office/powerpoint/2010/main" val="57865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93691D-6A2B-152C-EC5D-939DECDB90AA}"/>
              </a:ext>
            </a:extLst>
          </p:cNvPr>
          <p:cNvGraphicFramePr>
            <a:graphicFrameLocks noGrp="1"/>
          </p:cNvGraphicFramePr>
          <p:nvPr>
            <p:ph idx="1"/>
            <p:extLst>
              <p:ext uri="{D42A27DB-BD31-4B8C-83A1-F6EECF244321}">
                <p14:modId xmlns:p14="http://schemas.microsoft.com/office/powerpoint/2010/main" val="3888545099"/>
              </p:ext>
            </p:extLst>
          </p:nvPr>
        </p:nvGraphicFramePr>
        <p:xfrm>
          <a:off x="838200" y="2358885"/>
          <a:ext cx="10515600" cy="39771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5">
            <a:extLst>
              <a:ext uri="{FF2B5EF4-FFF2-40B4-BE49-F238E27FC236}">
                <a16:creationId xmlns:a16="http://schemas.microsoft.com/office/drawing/2014/main" id="{FE30B2D0-DC99-A052-3187-006D8F33B82D}"/>
              </a:ext>
            </a:extLst>
          </p:cNvPr>
          <p:cNvSpPr txBox="1">
            <a:spLocks noChangeArrowheads="1"/>
          </p:cNvSpPr>
          <p:nvPr/>
        </p:nvSpPr>
        <p:spPr bwMode="auto">
          <a:xfrm>
            <a:off x="861390" y="1325220"/>
            <a:ext cx="10667999" cy="1200329"/>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In terms of the allocation of FAAC by State, In 2021, Delta received the largest share of N192.13 billion, followed by Rivers and </a:t>
            </a:r>
            <a:r>
              <a:rPr lang="en-GB" dirty="0" err="1">
                <a:latin typeface="Garamond" panose="02020404030301010803" pitchFamily="18" charset="0"/>
                <a:ea typeface="Calibri" panose="020F0502020204030204" pitchFamily="34" charset="0"/>
              </a:rPr>
              <a:t>Akwa</a:t>
            </a:r>
            <a:r>
              <a:rPr lang="en-GB" dirty="0">
                <a:latin typeface="Garamond" panose="02020404030301010803" pitchFamily="18" charset="0"/>
                <a:ea typeface="Calibri" panose="020F0502020204030204" pitchFamily="34" charset="0"/>
              </a:rPr>
              <a:t>-Ibom States with allocations of N164.59 billion and N141.61 billion respectively. Lagos State received N137.37 billion as the fourth largest while Osun and Cross River States received the least allocation of N36.6 billion and N39.22 billion respectively.</a:t>
            </a:r>
          </a:p>
        </p:txBody>
      </p:sp>
      <p:sp>
        <p:nvSpPr>
          <p:cNvPr id="7" name="Title 1">
            <a:extLst>
              <a:ext uri="{FF2B5EF4-FFF2-40B4-BE49-F238E27FC236}">
                <a16:creationId xmlns:a16="http://schemas.microsoft.com/office/drawing/2014/main" id="{3CB11691-E60E-921E-FD5B-BCE67C92689A}"/>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Analysis of FAAC Allocation by State (</a:t>
            </a:r>
            <a:r>
              <a:rPr lang="en-GB" sz="2500" b="1" dirty="0" err="1">
                <a:latin typeface="Garamond" panose="02020404030301010803" pitchFamily="18" charset="0"/>
              </a:rPr>
              <a:t>N’Bns</a:t>
            </a:r>
            <a:r>
              <a:rPr lang="en-GB" sz="2500" b="1" dirty="0">
                <a:latin typeface="Garamond" panose="02020404030301010803" pitchFamily="18" charset="0"/>
              </a:rPr>
              <a:t>)</a:t>
            </a:r>
            <a:endParaRPr lang="en-NG" sz="2500" b="1" dirty="0">
              <a:latin typeface="Garamond" panose="02020404030301010803" pitchFamily="18" charset="0"/>
            </a:endParaRPr>
          </a:p>
        </p:txBody>
      </p:sp>
    </p:spTree>
    <p:extLst>
      <p:ext uri="{BB962C8B-B14F-4D97-AF65-F5344CB8AC3E}">
        <p14:creationId xmlns:p14="http://schemas.microsoft.com/office/powerpoint/2010/main" val="287146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C042FA-295A-7894-A9FA-93E43BD36742}"/>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Nigeria’s Debt Situation</a:t>
            </a:r>
            <a:endParaRPr lang="en-NG" sz="2500" b="1" dirty="0">
              <a:latin typeface="Garamond" panose="02020404030301010803" pitchFamily="18" charset="0"/>
            </a:endParaRPr>
          </a:p>
        </p:txBody>
      </p:sp>
      <p:graphicFrame>
        <p:nvGraphicFramePr>
          <p:cNvPr id="6" name="Chart 5">
            <a:extLst>
              <a:ext uri="{FF2B5EF4-FFF2-40B4-BE49-F238E27FC236}">
                <a16:creationId xmlns:a16="http://schemas.microsoft.com/office/drawing/2014/main" id="{9687D991-517A-81E4-A165-476DDFB76F2D}"/>
              </a:ext>
            </a:extLst>
          </p:cNvPr>
          <p:cNvGraphicFramePr>
            <a:graphicFrameLocks/>
          </p:cNvGraphicFramePr>
          <p:nvPr>
            <p:extLst>
              <p:ext uri="{D42A27DB-BD31-4B8C-83A1-F6EECF244321}">
                <p14:modId xmlns:p14="http://schemas.microsoft.com/office/powerpoint/2010/main" val="2006778454"/>
              </p:ext>
            </p:extLst>
          </p:nvPr>
        </p:nvGraphicFramePr>
        <p:xfrm>
          <a:off x="6691745" y="1255518"/>
          <a:ext cx="5196978" cy="26303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9ACA5CF-AFC0-157C-AEC4-1EED38EEBA67}"/>
              </a:ext>
            </a:extLst>
          </p:cNvPr>
          <p:cNvGraphicFramePr>
            <a:graphicFrameLocks/>
          </p:cNvGraphicFramePr>
          <p:nvPr>
            <p:extLst>
              <p:ext uri="{D42A27DB-BD31-4B8C-83A1-F6EECF244321}">
                <p14:modId xmlns:p14="http://schemas.microsoft.com/office/powerpoint/2010/main" val="1920272489"/>
              </p:ext>
            </p:extLst>
          </p:nvPr>
        </p:nvGraphicFramePr>
        <p:xfrm>
          <a:off x="6691745" y="4002063"/>
          <a:ext cx="5196978" cy="2635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
            <a:extLst>
              <a:ext uri="{FF2B5EF4-FFF2-40B4-BE49-F238E27FC236}">
                <a16:creationId xmlns:a16="http://schemas.microsoft.com/office/drawing/2014/main" id="{1EE99BA1-D363-8210-3B6C-D13474EBBD90}"/>
              </a:ext>
            </a:extLst>
          </p:cNvPr>
          <p:cNvSpPr txBox="1">
            <a:spLocks noChangeArrowheads="1"/>
          </p:cNvSpPr>
          <p:nvPr/>
        </p:nvSpPr>
        <p:spPr bwMode="auto">
          <a:xfrm>
            <a:off x="858981" y="1188933"/>
            <a:ext cx="5658677" cy="2862322"/>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Nigeria’s total debt stood at $100.07 billion (N41.60 trillion) as at March 31, 2022. This include external debt of $38.97 billion (N16.62 trillion) and domestic debt of N24.99 trillion ($60.10 billion). The total debt of the States and FCT was N6.43 trillion in 2021.</a:t>
            </a:r>
          </a:p>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implication of the country’s debt situation is high cost of debt service which is currently 90% of the budgeted revenue. Also, this has resulted in reduced government spending in priority sectors of the economy and loss of investors’ confidence.</a:t>
            </a:r>
          </a:p>
        </p:txBody>
      </p:sp>
      <p:graphicFrame>
        <p:nvGraphicFramePr>
          <p:cNvPr id="11" name="Content Placeholder 6">
            <a:extLst>
              <a:ext uri="{FF2B5EF4-FFF2-40B4-BE49-F238E27FC236}">
                <a16:creationId xmlns:a16="http://schemas.microsoft.com/office/drawing/2014/main" id="{2FE7237B-23FD-567A-C97D-A6FABF18ADB4}"/>
              </a:ext>
            </a:extLst>
          </p:cNvPr>
          <p:cNvGraphicFramePr>
            <a:graphicFrameLocks noGrp="1"/>
          </p:cNvGraphicFramePr>
          <p:nvPr>
            <p:ph idx="1"/>
            <p:extLst>
              <p:ext uri="{D42A27DB-BD31-4B8C-83A1-F6EECF244321}">
                <p14:modId xmlns:p14="http://schemas.microsoft.com/office/powerpoint/2010/main" val="3981210639"/>
              </p:ext>
            </p:extLst>
          </p:nvPr>
        </p:nvGraphicFramePr>
        <p:xfrm>
          <a:off x="858981" y="4002063"/>
          <a:ext cx="5658677" cy="2635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798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A4A1CDD-B436-2C9B-429C-8ADD5C6EBE91}"/>
              </a:ext>
            </a:extLst>
          </p:cNvPr>
          <p:cNvGraphicFramePr>
            <a:graphicFrameLocks noGrp="1"/>
          </p:cNvGraphicFramePr>
          <p:nvPr>
            <p:ph idx="1"/>
            <p:extLst>
              <p:ext uri="{D42A27DB-BD31-4B8C-83A1-F6EECF244321}">
                <p14:modId xmlns:p14="http://schemas.microsoft.com/office/powerpoint/2010/main" val="1049525543"/>
              </p:ext>
            </p:extLst>
          </p:nvPr>
        </p:nvGraphicFramePr>
        <p:xfrm>
          <a:off x="838200" y="2887839"/>
          <a:ext cx="10515600" cy="359393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B167A98E-9F13-61DC-3328-2BE417F194DC}"/>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Debt Profile by State</a:t>
            </a:r>
            <a:endParaRPr lang="en-NG" sz="2500" b="1" dirty="0">
              <a:latin typeface="Garamond" panose="02020404030301010803" pitchFamily="18" charset="0"/>
            </a:endParaRPr>
          </a:p>
        </p:txBody>
      </p:sp>
      <p:sp>
        <p:nvSpPr>
          <p:cNvPr id="5" name="TextBox 4">
            <a:extLst>
              <a:ext uri="{FF2B5EF4-FFF2-40B4-BE49-F238E27FC236}">
                <a16:creationId xmlns:a16="http://schemas.microsoft.com/office/drawing/2014/main" id="{7E36FE5E-519D-BAFE-99EE-FAF149A8E8FB}"/>
              </a:ext>
            </a:extLst>
          </p:cNvPr>
          <p:cNvSpPr txBox="1"/>
          <p:nvPr/>
        </p:nvSpPr>
        <p:spPr>
          <a:xfrm>
            <a:off x="817418" y="6262255"/>
            <a:ext cx="3338946" cy="276999"/>
          </a:xfrm>
          <a:prstGeom prst="rect">
            <a:avLst/>
          </a:prstGeom>
          <a:noFill/>
        </p:spPr>
        <p:txBody>
          <a:bodyPr wrap="square" rtlCol="0">
            <a:spAutoFit/>
          </a:bodyPr>
          <a:lstStyle/>
          <a:p>
            <a:r>
              <a:rPr lang="en-GB" sz="1200" dirty="0"/>
              <a:t>Source: DMO</a:t>
            </a:r>
            <a:endParaRPr lang="en-NG" sz="1200" dirty="0"/>
          </a:p>
        </p:txBody>
      </p:sp>
      <p:sp>
        <p:nvSpPr>
          <p:cNvPr id="6" name="TextBox 5">
            <a:extLst>
              <a:ext uri="{FF2B5EF4-FFF2-40B4-BE49-F238E27FC236}">
                <a16:creationId xmlns:a16="http://schemas.microsoft.com/office/drawing/2014/main" id="{793BEF96-7B4E-D533-F81A-8881E059BB0B}"/>
              </a:ext>
            </a:extLst>
          </p:cNvPr>
          <p:cNvSpPr txBox="1">
            <a:spLocks noChangeArrowheads="1"/>
          </p:cNvSpPr>
          <p:nvPr/>
        </p:nvSpPr>
        <p:spPr bwMode="auto">
          <a:xfrm>
            <a:off x="858981" y="1133513"/>
            <a:ext cx="10494819" cy="1754326"/>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Nigeria’s total debt stood at $100.07 billion (N41.60 trillion) as at March 31, 2022. This include external debt of $38.97 billion (N16.62 trillion) and domestic debt of N24.99 trillion ($60.10 billion). The total debt of the States and FCT was N6.43 trillion in 2021.</a:t>
            </a:r>
          </a:p>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implication of the country’s debt situation is high cost of debt service which is currently 90% of the budgeted revenue. Also, this has resulted in reduced government spending in priority sectors of the economy and loss of investors’ confidence.</a:t>
            </a:r>
          </a:p>
        </p:txBody>
      </p:sp>
    </p:spTree>
    <p:extLst>
      <p:ext uri="{BB962C8B-B14F-4D97-AF65-F5344CB8AC3E}">
        <p14:creationId xmlns:p14="http://schemas.microsoft.com/office/powerpoint/2010/main" val="235945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B407DCF-1C19-8033-D26F-53BFF69EE03E}"/>
              </a:ext>
            </a:extLst>
          </p:cNvPr>
          <p:cNvGraphicFramePr>
            <a:graphicFrameLocks noGrp="1"/>
          </p:cNvGraphicFramePr>
          <p:nvPr>
            <p:ph idx="1"/>
            <p:extLst>
              <p:ext uri="{D42A27DB-BD31-4B8C-83A1-F6EECF244321}">
                <p14:modId xmlns:p14="http://schemas.microsoft.com/office/powerpoint/2010/main" val="3214168248"/>
              </p:ext>
            </p:extLst>
          </p:nvPr>
        </p:nvGraphicFramePr>
        <p:xfrm>
          <a:off x="817419" y="1792566"/>
          <a:ext cx="10681853" cy="4552814"/>
        </p:xfrm>
        <a:graphic>
          <a:graphicData uri="http://schemas.openxmlformats.org/drawingml/2006/table">
            <a:tbl>
              <a:tblPr firstRow="1" bandRow="1">
                <a:tableStyleId>{93296810-A885-4BE3-A3E7-6D5BEEA58F35}</a:tableStyleId>
              </a:tblPr>
              <a:tblGrid>
                <a:gridCol w="1191490">
                  <a:extLst>
                    <a:ext uri="{9D8B030D-6E8A-4147-A177-3AD203B41FA5}">
                      <a16:colId xmlns:a16="http://schemas.microsoft.com/office/drawing/2014/main" val="2126974997"/>
                    </a:ext>
                  </a:extLst>
                </a:gridCol>
                <a:gridCol w="1745673">
                  <a:extLst>
                    <a:ext uri="{9D8B030D-6E8A-4147-A177-3AD203B41FA5}">
                      <a16:colId xmlns:a16="http://schemas.microsoft.com/office/drawing/2014/main" val="614881669"/>
                    </a:ext>
                  </a:extLst>
                </a:gridCol>
                <a:gridCol w="1884219">
                  <a:extLst>
                    <a:ext uri="{9D8B030D-6E8A-4147-A177-3AD203B41FA5}">
                      <a16:colId xmlns:a16="http://schemas.microsoft.com/office/drawing/2014/main" val="1337295256"/>
                    </a:ext>
                  </a:extLst>
                </a:gridCol>
                <a:gridCol w="1510145">
                  <a:extLst>
                    <a:ext uri="{9D8B030D-6E8A-4147-A177-3AD203B41FA5}">
                      <a16:colId xmlns:a16="http://schemas.microsoft.com/office/drawing/2014/main" val="3699292644"/>
                    </a:ext>
                  </a:extLst>
                </a:gridCol>
                <a:gridCol w="1468582">
                  <a:extLst>
                    <a:ext uri="{9D8B030D-6E8A-4147-A177-3AD203B41FA5}">
                      <a16:colId xmlns:a16="http://schemas.microsoft.com/office/drawing/2014/main" val="2288348578"/>
                    </a:ext>
                  </a:extLst>
                </a:gridCol>
                <a:gridCol w="1440873">
                  <a:extLst>
                    <a:ext uri="{9D8B030D-6E8A-4147-A177-3AD203B41FA5}">
                      <a16:colId xmlns:a16="http://schemas.microsoft.com/office/drawing/2014/main" val="1375884596"/>
                    </a:ext>
                  </a:extLst>
                </a:gridCol>
                <a:gridCol w="1440871">
                  <a:extLst>
                    <a:ext uri="{9D8B030D-6E8A-4147-A177-3AD203B41FA5}">
                      <a16:colId xmlns:a16="http://schemas.microsoft.com/office/drawing/2014/main" val="743454117"/>
                    </a:ext>
                  </a:extLst>
                </a:gridCol>
              </a:tblGrid>
              <a:tr h="504689">
                <a:tc>
                  <a:txBody>
                    <a:bodyPr/>
                    <a:lstStyle/>
                    <a:p>
                      <a:pPr algn="ctr" fontAlgn="b"/>
                      <a:r>
                        <a:rPr lang="en-GB" sz="1600" b="1" u="none" strike="noStrike" dirty="0">
                          <a:effectLst/>
                        </a:rPr>
                        <a:t>Year</a:t>
                      </a:r>
                      <a:endParaRPr lang="en-GB"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GB" sz="1600" b="1" u="none" strike="noStrike" dirty="0">
                          <a:effectLst/>
                        </a:rPr>
                        <a:t>Budget Expenditure (</a:t>
                      </a:r>
                      <a:r>
                        <a:rPr lang="en-GB" sz="1600" b="1" u="none" strike="noStrike" dirty="0" err="1">
                          <a:effectLst/>
                        </a:rPr>
                        <a:t>N’Bns</a:t>
                      </a:r>
                      <a:r>
                        <a:rPr lang="en-GB" sz="1600" b="1" u="none" strike="noStrike" dirty="0">
                          <a:effectLst/>
                        </a:rPr>
                        <a:t>)</a:t>
                      </a:r>
                      <a:endParaRPr lang="en-GB"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GB" sz="1600" b="1" u="none" strike="noStrike" dirty="0">
                          <a:effectLst/>
                        </a:rPr>
                        <a:t>Actual Expenditure (</a:t>
                      </a:r>
                      <a:r>
                        <a:rPr lang="en-GB" sz="1600" b="1" u="none" strike="noStrike" dirty="0" err="1">
                          <a:effectLst/>
                        </a:rPr>
                        <a:t>N’Bns</a:t>
                      </a:r>
                      <a:r>
                        <a:rPr lang="en-GB" sz="1600" b="1" u="none" strike="noStrike" dirty="0">
                          <a:effectLst/>
                        </a:rPr>
                        <a:t>)</a:t>
                      </a:r>
                      <a:endParaRPr lang="en-GB"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GB" sz="1600" b="1" u="none" strike="noStrike" dirty="0">
                          <a:effectLst/>
                        </a:rPr>
                        <a:t>Performance</a:t>
                      </a:r>
                    </a:p>
                    <a:p>
                      <a:pPr algn="ctr" fontAlgn="b"/>
                      <a:r>
                        <a:rPr lang="en-GB" sz="1600" b="1" u="none" strike="noStrike" dirty="0">
                          <a:effectLst/>
                        </a:rPr>
                        <a:t>(%)</a:t>
                      </a:r>
                      <a:endParaRPr lang="en-GB"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GB" sz="1600" b="1" u="none" strike="noStrike" dirty="0">
                          <a:effectLst/>
                        </a:rPr>
                        <a:t>Budget Revenue (</a:t>
                      </a:r>
                      <a:r>
                        <a:rPr lang="en-GB" sz="1600" b="1" u="none" strike="noStrike" dirty="0" err="1">
                          <a:effectLst/>
                        </a:rPr>
                        <a:t>N’Bns</a:t>
                      </a:r>
                      <a:r>
                        <a:rPr lang="en-GB" sz="1600" b="1" u="none" strike="noStrike" dirty="0">
                          <a:effectLst/>
                        </a:rPr>
                        <a:t>)</a:t>
                      </a:r>
                      <a:endParaRPr lang="en-GB"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GB" sz="1600" b="1" u="none" strike="noStrike" dirty="0">
                          <a:effectLst/>
                        </a:rPr>
                        <a:t>Actual Revenue (</a:t>
                      </a:r>
                      <a:r>
                        <a:rPr lang="en-GB" sz="1600" b="1" u="none" strike="noStrike" dirty="0" err="1">
                          <a:effectLst/>
                        </a:rPr>
                        <a:t>N’Bns</a:t>
                      </a:r>
                      <a:r>
                        <a:rPr lang="en-GB" sz="1600" b="1" u="none" strike="noStrike" dirty="0">
                          <a:effectLst/>
                        </a:rPr>
                        <a:t>)</a:t>
                      </a:r>
                      <a:endParaRPr lang="en-GB"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GB" sz="1600" b="1" u="none" strike="noStrike" dirty="0">
                          <a:effectLst/>
                        </a:rPr>
                        <a:t>Performance </a:t>
                      </a:r>
                    </a:p>
                    <a:p>
                      <a:pPr algn="ctr" fontAlgn="b"/>
                      <a:r>
                        <a:rPr lang="en-GB" sz="1600" b="1" u="none" strike="noStrike" dirty="0">
                          <a:effectLst/>
                        </a:rPr>
                        <a:t>(%)</a:t>
                      </a:r>
                      <a:endParaRPr lang="en-GB" sz="16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337532455"/>
                  </a:ext>
                </a:extLst>
              </a:tr>
              <a:tr h="204760">
                <a:tc>
                  <a:txBody>
                    <a:bodyPr/>
                    <a:lstStyle/>
                    <a:p>
                      <a:pPr algn="ctr" fontAlgn="b"/>
                      <a:r>
                        <a:rPr lang="en-NG" sz="1500" b="1" u="none" strike="noStrike" dirty="0">
                          <a:effectLst/>
                        </a:rPr>
                        <a:t>2010</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5,159.66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4,046.98</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78.44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3,179.87</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2,958.73</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93.05</a:t>
                      </a:r>
                      <a:endParaRPr lang="en-NG" sz="15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325650913"/>
                  </a:ext>
                </a:extLst>
              </a:tr>
              <a:tr h="204760">
                <a:tc>
                  <a:txBody>
                    <a:bodyPr/>
                    <a:lstStyle/>
                    <a:p>
                      <a:pPr algn="ctr" fontAlgn="b"/>
                      <a:r>
                        <a:rPr lang="en-NG" sz="1500" b="1" u="none" strike="noStrike" dirty="0">
                          <a:effectLst/>
                        </a:rPr>
                        <a:t>2011</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4,484.74</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4,302.09</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95.93</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3,348.11</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2,566.67</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76.66</a:t>
                      </a:r>
                      <a:endParaRPr lang="en-NG" sz="15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77300398"/>
                  </a:ext>
                </a:extLst>
              </a:tr>
              <a:tr h="204760">
                <a:tc>
                  <a:txBody>
                    <a:bodyPr/>
                    <a:lstStyle/>
                    <a:p>
                      <a:pPr algn="ctr" fontAlgn="b"/>
                      <a:r>
                        <a:rPr lang="en-NG" sz="1500" b="1" u="none" strike="noStrike">
                          <a:effectLst/>
                        </a:rPr>
                        <a:t>2012</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4,697.21</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4,131.23</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87.95</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3,561.02</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3,131.09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87.93</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194005421"/>
                  </a:ext>
                </a:extLst>
              </a:tr>
              <a:tr h="204760">
                <a:tc>
                  <a:txBody>
                    <a:bodyPr/>
                    <a:lstStyle/>
                    <a:p>
                      <a:pPr algn="ctr" fontAlgn="b"/>
                      <a:r>
                        <a:rPr lang="en-NG" sz="1500" b="1" u="none" strike="noStrike">
                          <a:effectLst/>
                        </a:rPr>
                        <a:t>2013</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4,987.24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4,560.81</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91.45</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4,100.18</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3,500.47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85.37</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662691342"/>
                  </a:ext>
                </a:extLst>
              </a:tr>
              <a:tr h="204760">
                <a:tc>
                  <a:txBody>
                    <a:bodyPr/>
                    <a:lstStyle/>
                    <a:p>
                      <a:pPr algn="ctr" fontAlgn="b"/>
                      <a:r>
                        <a:rPr lang="en-NG" sz="1500" b="1" u="none" strike="noStrike">
                          <a:effectLst/>
                        </a:rPr>
                        <a:t>2014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4,695.19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4,123.42</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87.82</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3,731.01</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3,242.30</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86.90</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854822114"/>
                  </a:ext>
                </a:extLst>
              </a:tr>
              <a:tr h="204760">
                <a:tc>
                  <a:txBody>
                    <a:bodyPr/>
                    <a:lstStyle/>
                    <a:p>
                      <a:pPr algn="ctr" fontAlgn="b"/>
                      <a:r>
                        <a:rPr lang="en-NG" sz="1500" b="1" u="none" strike="noStrike">
                          <a:effectLst/>
                        </a:rPr>
                        <a:t>2015</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5,067.90</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4,767.38</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94.07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3,452.36</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3,240.24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93.86</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96661994"/>
                  </a:ext>
                </a:extLst>
              </a:tr>
              <a:tr h="204760">
                <a:tc>
                  <a:txBody>
                    <a:bodyPr/>
                    <a:lstStyle/>
                    <a:p>
                      <a:pPr algn="ctr" fontAlgn="b"/>
                      <a:r>
                        <a:rPr lang="en-NG" sz="1500" b="1" u="none" strike="noStrike">
                          <a:effectLst/>
                        </a:rPr>
                        <a:t>2016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6,060.48</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5,141.94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84.84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3,855.73</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2,947.49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76.44</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726240300"/>
                  </a:ext>
                </a:extLst>
              </a:tr>
              <a:tr h="204760">
                <a:tc>
                  <a:txBody>
                    <a:bodyPr/>
                    <a:lstStyle/>
                    <a:p>
                      <a:pPr algn="ctr" fontAlgn="b"/>
                      <a:r>
                        <a:rPr lang="en-NG" sz="1500" b="1" u="none" strike="noStrike">
                          <a:effectLst/>
                        </a:rPr>
                        <a:t>2017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    7,144.18 </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6,463.61</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90.47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5,084.40</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     2,657.67 </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52.27</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480510272"/>
                  </a:ext>
                </a:extLst>
              </a:tr>
              <a:tr h="204760">
                <a:tc>
                  <a:txBody>
                    <a:bodyPr/>
                    <a:lstStyle/>
                    <a:p>
                      <a:pPr algn="ctr" fontAlgn="b"/>
                      <a:r>
                        <a:rPr lang="en-NG" sz="1500" b="1" u="none" strike="noStrike">
                          <a:effectLst/>
                        </a:rPr>
                        <a:t>2018</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    9,120.34 </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7,511.19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82.36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7,165.87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3,866.49</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53.96</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357307501"/>
                  </a:ext>
                </a:extLst>
              </a:tr>
              <a:tr h="204760">
                <a:tc>
                  <a:txBody>
                    <a:bodyPr/>
                    <a:lstStyle/>
                    <a:p>
                      <a:pPr algn="ctr" fontAlgn="b"/>
                      <a:r>
                        <a:rPr lang="en-NG" sz="1500" b="1" u="none" strike="noStrike">
                          <a:effectLst/>
                        </a:rPr>
                        <a:t>2019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8,916.96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8,298.82</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93.07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6,998.49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4,120.09</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58.87</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698969912"/>
                  </a:ext>
                </a:extLst>
              </a:tr>
              <a:tr h="204760">
                <a:tc>
                  <a:txBody>
                    <a:bodyPr/>
                    <a:lstStyle/>
                    <a:p>
                      <a:pPr algn="ctr" fontAlgn="b"/>
                      <a:r>
                        <a:rPr lang="en-NG" sz="1500" b="1" u="none" strike="noStrike">
                          <a:effectLst/>
                        </a:rPr>
                        <a:t>2020</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10,810.81</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10,017.26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92.66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5,365.67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3,418.30</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63.71</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192625511"/>
                  </a:ext>
                </a:extLst>
              </a:tr>
              <a:tr h="204760">
                <a:tc>
                  <a:txBody>
                    <a:bodyPr/>
                    <a:lstStyle/>
                    <a:p>
                      <a:pPr algn="ctr" fontAlgn="b"/>
                      <a:r>
                        <a:rPr lang="en-NG" sz="1500" b="1" u="none" strike="noStrike" dirty="0">
                          <a:effectLst/>
                        </a:rPr>
                        <a:t>2021</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14,570.76</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13,035.37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89.46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8,121.41</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6,098.73</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75.09</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4293195390"/>
                  </a:ext>
                </a:extLst>
              </a:tr>
              <a:tr h="204760">
                <a:tc>
                  <a:txBody>
                    <a:bodyPr/>
                    <a:lstStyle/>
                    <a:p>
                      <a:pPr algn="ctr" fontAlgn="b"/>
                      <a:r>
                        <a:rPr lang="en-NG" sz="1500" b="1" u="none" strike="noStrike" dirty="0">
                          <a:effectLst/>
                        </a:rPr>
                        <a:t>2022*</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17,319.70</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4,717.74</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27.24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9,969.17</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1,630.60</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16.36</a:t>
                      </a:r>
                      <a:endParaRPr lang="en-NG" sz="1500" b="1"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256920527"/>
                  </a:ext>
                </a:extLst>
              </a:tr>
              <a:tr h="204760">
                <a:tc>
                  <a:txBody>
                    <a:bodyPr/>
                    <a:lstStyle/>
                    <a:p>
                      <a:pPr algn="ctr" fontAlgn="b"/>
                      <a:r>
                        <a:rPr lang="en-NG" sz="1500" b="1" u="none" strike="noStrike" dirty="0">
                          <a:effectLst/>
                        </a:rPr>
                        <a:t>2023*</a:t>
                      </a:r>
                      <a:r>
                        <a:rPr lang="en-GB" sz="1500" b="1" u="none" strike="noStrike" dirty="0">
                          <a:effectLst/>
                        </a:rPr>
                        <a:t>*</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18,754.06</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6,340.13</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556389084"/>
                  </a:ext>
                </a:extLst>
              </a:tr>
              <a:tr h="204760">
                <a:tc>
                  <a:txBody>
                    <a:bodyPr/>
                    <a:lstStyle/>
                    <a:p>
                      <a:pPr algn="ctr" fontAlgn="b"/>
                      <a:r>
                        <a:rPr lang="en-NG" sz="1500" b="1" u="none" strike="noStrike" dirty="0">
                          <a:effectLst/>
                        </a:rPr>
                        <a:t>2023*</a:t>
                      </a:r>
                      <a:r>
                        <a:rPr lang="en-GB" sz="1500" b="1" u="none" strike="noStrike" dirty="0">
                          <a:effectLst/>
                        </a:rPr>
                        <a:t>**</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19,760.92</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8,460.44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919339800"/>
                  </a:ext>
                </a:extLst>
              </a:tr>
              <a:tr h="204760">
                <a:tc>
                  <a:txBody>
                    <a:bodyPr/>
                    <a:lstStyle/>
                    <a:p>
                      <a:pPr algn="ctr" fontAlgn="b"/>
                      <a:r>
                        <a:rPr lang="en-NG" sz="1500" b="1" u="none" strike="noStrike">
                          <a:effectLst/>
                        </a:rPr>
                        <a:t>2024</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20,780.43</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10,871.73</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750551333"/>
                  </a:ext>
                </a:extLst>
              </a:tr>
              <a:tr h="204760">
                <a:tc>
                  <a:txBody>
                    <a:bodyPr/>
                    <a:lstStyle/>
                    <a:p>
                      <a:pPr algn="ctr" fontAlgn="b"/>
                      <a:r>
                        <a:rPr lang="en-NG" sz="1500" b="1" u="none" strike="noStrike">
                          <a:effectLst/>
                        </a:rPr>
                        <a:t>2025</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23,052.95</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a:effectLst/>
                        </a:rPr>
                        <a:t>12,110.62</a:t>
                      </a:r>
                      <a:endParaRPr lang="en-NG" sz="15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NG" sz="1500" b="1" u="none" strike="noStrike" dirty="0">
                          <a:effectLst/>
                        </a:rPr>
                        <a:t> </a:t>
                      </a:r>
                      <a:r>
                        <a:rPr lang="en-GB" sz="1500" b="1" u="none" strike="noStrike" dirty="0">
                          <a:effectLst/>
                        </a:rPr>
                        <a:t>NA</a:t>
                      </a:r>
                      <a:endParaRPr lang="en-NG" sz="15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575037708"/>
                  </a:ext>
                </a:extLst>
              </a:tr>
            </a:tbl>
          </a:graphicData>
        </a:graphic>
      </p:graphicFrame>
      <p:sp>
        <p:nvSpPr>
          <p:cNvPr id="4" name="Title 1">
            <a:extLst>
              <a:ext uri="{FF2B5EF4-FFF2-40B4-BE49-F238E27FC236}">
                <a16:creationId xmlns:a16="http://schemas.microsoft.com/office/drawing/2014/main" id="{A0CB8F80-8B02-BA81-D55D-986637CE621A}"/>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Nigeria’s Fiscal Situation</a:t>
            </a:r>
            <a:endParaRPr lang="en-NG" sz="2500" b="1" dirty="0">
              <a:latin typeface="Garamond" panose="02020404030301010803" pitchFamily="18" charset="0"/>
            </a:endParaRPr>
          </a:p>
        </p:txBody>
      </p:sp>
      <p:grpSp>
        <p:nvGrpSpPr>
          <p:cNvPr id="2" name="Group 1">
            <a:extLst>
              <a:ext uri="{FF2B5EF4-FFF2-40B4-BE49-F238E27FC236}">
                <a16:creationId xmlns:a16="http://schemas.microsoft.com/office/drawing/2014/main" id="{0300EFA1-F23F-6626-9155-73A9322AD459}"/>
              </a:ext>
            </a:extLst>
          </p:cNvPr>
          <p:cNvGrpSpPr/>
          <p:nvPr/>
        </p:nvGrpSpPr>
        <p:grpSpPr>
          <a:xfrm>
            <a:off x="817419" y="6345380"/>
            <a:ext cx="10681855" cy="512620"/>
            <a:chOff x="817418" y="5971300"/>
            <a:chExt cx="10681855" cy="567859"/>
          </a:xfrm>
        </p:grpSpPr>
        <p:sp>
          <p:nvSpPr>
            <p:cNvPr id="6" name="TextBox 5">
              <a:extLst>
                <a:ext uri="{FF2B5EF4-FFF2-40B4-BE49-F238E27FC236}">
                  <a16:creationId xmlns:a16="http://schemas.microsoft.com/office/drawing/2014/main" id="{BF643C8E-B53C-CDDF-05F4-4EEDD9EFF6C5}"/>
                </a:ext>
              </a:extLst>
            </p:cNvPr>
            <p:cNvSpPr txBox="1"/>
            <p:nvPr/>
          </p:nvSpPr>
          <p:spPr>
            <a:xfrm>
              <a:off x="9490364" y="5985161"/>
              <a:ext cx="2008909" cy="553998"/>
            </a:xfrm>
            <a:prstGeom prst="rect">
              <a:avLst/>
            </a:prstGeom>
            <a:noFill/>
          </p:spPr>
          <p:txBody>
            <a:bodyPr wrap="square" rtlCol="0">
              <a:spAutoFit/>
            </a:bodyPr>
            <a:lstStyle/>
            <a:p>
              <a:r>
                <a:rPr lang="en-GB" sz="1000" dirty="0"/>
                <a:t>*/as at the end of April 2022</a:t>
              </a:r>
            </a:p>
            <a:p>
              <a:r>
                <a:rPr lang="en-GB" sz="1000" dirty="0"/>
                <a:t>**/scenario1-Business as usual</a:t>
              </a:r>
            </a:p>
            <a:p>
              <a:r>
                <a:rPr lang="en-GB" sz="1000" dirty="0"/>
                <a:t>***/subsidy reform</a:t>
              </a:r>
              <a:endParaRPr lang="en-NG" sz="1000" dirty="0"/>
            </a:p>
          </p:txBody>
        </p:sp>
        <p:sp>
          <p:nvSpPr>
            <p:cNvPr id="7" name="TextBox 6">
              <a:extLst>
                <a:ext uri="{FF2B5EF4-FFF2-40B4-BE49-F238E27FC236}">
                  <a16:creationId xmlns:a16="http://schemas.microsoft.com/office/drawing/2014/main" id="{6385072C-EBBB-DE14-9E97-5EEC1FA5A65E}"/>
                </a:ext>
              </a:extLst>
            </p:cNvPr>
            <p:cNvSpPr txBox="1"/>
            <p:nvPr/>
          </p:nvSpPr>
          <p:spPr>
            <a:xfrm>
              <a:off x="817418" y="5971300"/>
              <a:ext cx="3338946" cy="276999"/>
            </a:xfrm>
            <a:prstGeom prst="rect">
              <a:avLst/>
            </a:prstGeom>
            <a:noFill/>
          </p:spPr>
          <p:txBody>
            <a:bodyPr wrap="square" rtlCol="0">
              <a:spAutoFit/>
            </a:bodyPr>
            <a:lstStyle/>
            <a:p>
              <a:r>
                <a:rPr lang="en-GB" sz="1200" dirty="0"/>
                <a:t>Source: Budget office of the Federation</a:t>
              </a:r>
              <a:endParaRPr lang="en-NG" sz="1200" dirty="0"/>
            </a:p>
          </p:txBody>
        </p:sp>
      </p:grpSp>
      <p:sp>
        <p:nvSpPr>
          <p:cNvPr id="8" name="TextBox 5">
            <a:extLst>
              <a:ext uri="{FF2B5EF4-FFF2-40B4-BE49-F238E27FC236}">
                <a16:creationId xmlns:a16="http://schemas.microsoft.com/office/drawing/2014/main" id="{388241CD-EE64-BF6A-06B1-C376CF6D4C92}"/>
              </a:ext>
            </a:extLst>
          </p:cNvPr>
          <p:cNvSpPr txBox="1">
            <a:spLocks noChangeArrowheads="1"/>
          </p:cNvSpPr>
          <p:nvPr/>
        </p:nvSpPr>
        <p:spPr bwMode="auto">
          <a:xfrm>
            <a:off x="831273" y="1057162"/>
            <a:ext cx="10667999" cy="646331"/>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ea typeface="Calibri" panose="020F0502020204030204" pitchFamily="34" charset="0"/>
              </a:rPr>
              <a:t>The table shows Nigeria’s worsening fiscal performance. Budget spending is constrained by worsening revenue performance. Therefore, the major question is how will the country resolve its revenue problem? </a:t>
            </a:r>
          </a:p>
        </p:txBody>
      </p:sp>
    </p:spTree>
    <p:extLst>
      <p:ext uri="{BB962C8B-B14F-4D97-AF65-F5344CB8AC3E}">
        <p14:creationId xmlns:p14="http://schemas.microsoft.com/office/powerpoint/2010/main" val="104598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D7FDAB-B86D-FC89-DA9A-F0AC0B492C0C}"/>
              </a:ext>
            </a:extLst>
          </p:cNvPr>
          <p:cNvGrpSpPr/>
          <p:nvPr/>
        </p:nvGrpSpPr>
        <p:grpSpPr>
          <a:xfrm>
            <a:off x="1039091" y="768926"/>
            <a:ext cx="10709563" cy="5590310"/>
            <a:chOff x="1039091" y="768926"/>
            <a:chExt cx="10709563" cy="5590310"/>
          </a:xfrm>
        </p:grpSpPr>
        <p:graphicFrame>
          <p:nvGraphicFramePr>
            <p:cNvPr id="4" name="Chart 3">
              <a:extLst>
                <a:ext uri="{FF2B5EF4-FFF2-40B4-BE49-F238E27FC236}">
                  <a16:creationId xmlns:a16="http://schemas.microsoft.com/office/drawing/2014/main" id="{487F86E0-343B-9963-729B-F146AE358CAF}"/>
                </a:ext>
              </a:extLst>
            </p:cNvPr>
            <p:cNvGraphicFramePr>
              <a:graphicFrameLocks/>
            </p:cNvGraphicFramePr>
            <p:nvPr>
              <p:extLst>
                <p:ext uri="{D42A27DB-BD31-4B8C-83A1-F6EECF244321}">
                  <p14:modId xmlns:p14="http://schemas.microsoft.com/office/powerpoint/2010/main" val="1894137238"/>
                </p:ext>
              </p:extLst>
            </p:nvPr>
          </p:nvGraphicFramePr>
          <p:xfrm>
            <a:off x="6580909" y="768926"/>
            <a:ext cx="5167745" cy="2660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8E8DBF2-E9EB-9309-1C13-A7043968AFE4}"/>
                </a:ext>
              </a:extLst>
            </p:cNvPr>
            <p:cNvGraphicFramePr>
              <a:graphicFrameLocks/>
            </p:cNvGraphicFramePr>
            <p:nvPr>
              <p:extLst>
                <p:ext uri="{D42A27DB-BD31-4B8C-83A1-F6EECF244321}">
                  <p14:modId xmlns:p14="http://schemas.microsoft.com/office/powerpoint/2010/main" val="308903873"/>
                </p:ext>
              </p:extLst>
            </p:nvPr>
          </p:nvGraphicFramePr>
          <p:xfrm>
            <a:off x="6580909" y="3497257"/>
            <a:ext cx="5167745" cy="2861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8516000-68CF-FCFF-F8DF-12B628279DBE}"/>
                </a:ext>
              </a:extLst>
            </p:cNvPr>
            <p:cNvGraphicFramePr>
              <a:graphicFrameLocks/>
            </p:cNvGraphicFramePr>
            <p:nvPr>
              <p:extLst>
                <p:ext uri="{D42A27DB-BD31-4B8C-83A1-F6EECF244321}">
                  <p14:modId xmlns:p14="http://schemas.microsoft.com/office/powerpoint/2010/main" val="2851857052"/>
                </p:ext>
              </p:extLst>
            </p:nvPr>
          </p:nvGraphicFramePr>
          <p:xfrm>
            <a:off x="1039091" y="3429000"/>
            <a:ext cx="5389417" cy="2930236"/>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TextBox 5">
            <a:extLst>
              <a:ext uri="{FF2B5EF4-FFF2-40B4-BE49-F238E27FC236}">
                <a16:creationId xmlns:a16="http://schemas.microsoft.com/office/drawing/2014/main" id="{0A7D8D42-1A6F-B1DA-8474-ABD8BCC51892}"/>
              </a:ext>
            </a:extLst>
          </p:cNvPr>
          <p:cNvSpPr txBox="1">
            <a:spLocks noChangeArrowheads="1"/>
          </p:cNvSpPr>
          <p:nvPr/>
        </p:nvSpPr>
        <p:spPr bwMode="auto">
          <a:xfrm>
            <a:off x="858981" y="1188933"/>
            <a:ext cx="5658677" cy="2308324"/>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ea typeface="Gadugi" panose="020B0502040204020203" pitchFamily="34" charset="0"/>
              </a:rPr>
              <a:t>The private sector contribution to government revenue through custom &amp; excise duties (CED) and value added tax (VAT) have consistently increased to N1.30 trillion and 2.04 trillion respectively in 2021.</a:t>
            </a:r>
          </a:p>
          <a:p>
            <a:pPr marL="285750" indent="-285750" algn="just" eaLnBrk="1" hangingPunct="1">
              <a:buFont typeface="Wingdings" pitchFamily="2" charset="2"/>
              <a:buChar char="q"/>
              <a:defRPr/>
            </a:pPr>
            <a:r>
              <a:rPr lang="en-GB" dirty="0">
                <a:latin typeface="Garamond" panose="02020404030301010803" pitchFamily="18" charset="0"/>
                <a:ea typeface="Gadugi" panose="020B0502040204020203" pitchFamily="34" charset="0"/>
              </a:rPr>
              <a:t>Company income tax (CIT), though declined in 2020 due to the effect of coronavirus pandemic, it however, recovered and increased to N1.61 trillion in 2021 from N1.48 trillion in 2020. </a:t>
            </a:r>
          </a:p>
        </p:txBody>
      </p:sp>
      <p:sp>
        <p:nvSpPr>
          <p:cNvPr id="9" name="Title 1">
            <a:extLst>
              <a:ext uri="{FF2B5EF4-FFF2-40B4-BE49-F238E27FC236}">
                <a16:creationId xmlns:a16="http://schemas.microsoft.com/office/drawing/2014/main" id="{F368AAEA-BBAD-BFFB-E6B7-AAF686935C9F}"/>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Private Sector Revenue Contribution</a:t>
            </a:r>
            <a:endParaRPr lang="en-NG" sz="2500" b="1" dirty="0">
              <a:latin typeface="Garamond" panose="02020404030301010803" pitchFamily="18" charset="0"/>
            </a:endParaRPr>
          </a:p>
        </p:txBody>
      </p:sp>
    </p:spTree>
    <p:extLst>
      <p:ext uri="{BB962C8B-B14F-4D97-AF65-F5344CB8AC3E}">
        <p14:creationId xmlns:p14="http://schemas.microsoft.com/office/powerpoint/2010/main" val="93928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3A8B1312-62A8-29E0-8611-0694E38258DB}"/>
              </a:ext>
            </a:extLst>
          </p:cNvPr>
          <p:cNvSpPr txBox="1">
            <a:spLocks noChangeArrowheads="1"/>
          </p:cNvSpPr>
          <p:nvPr/>
        </p:nvSpPr>
        <p:spPr bwMode="auto">
          <a:xfrm>
            <a:off x="789710" y="1454726"/>
            <a:ext cx="10587280" cy="5078313"/>
          </a:xfrm>
          <a:prstGeom prst="rect">
            <a:avLst/>
          </a:prstGeom>
          <a:noFill/>
          <a:ln>
            <a:noFill/>
          </a:ln>
        </p:spPr>
        <p:txBody>
          <a:bodyPr wrap="square">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buFont typeface="Wingdings" pitchFamily="2" charset="2"/>
              <a:buChar char="q"/>
              <a:defRPr/>
            </a:pPr>
            <a:r>
              <a:rPr lang="en-GB" dirty="0">
                <a:latin typeface="Garamond" panose="02020404030301010803" pitchFamily="18" charset="0"/>
              </a:rPr>
              <a:t>Encouraging private sector investment is essential for boosting government revenue, promoting growth and job creation across all States in the country. State Governments need to continuously carryout reforms that will ease business set up in order to attract both domestic and foreign investment.</a:t>
            </a:r>
          </a:p>
          <a:p>
            <a:pPr marL="285750" indent="-285750" algn="just" eaLnBrk="1" hangingPunct="1">
              <a:buFont typeface="Wingdings" pitchFamily="2" charset="2"/>
              <a:buChar char="q"/>
              <a:defRPr/>
            </a:pPr>
            <a:r>
              <a:rPr lang="en-GB" dirty="0">
                <a:latin typeface="Garamond" panose="02020404030301010803" pitchFamily="18" charset="0"/>
              </a:rPr>
              <a:t>The obstacles to investment, such as policy gaps, over-regulation and high cost of doing business should be removed.</a:t>
            </a:r>
          </a:p>
          <a:p>
            <a:pPr marL="285750" indent="-285750" algn="just" eaLnBrk="1" hangingPunct="1">
              <a:buFont typeface="Wingdings" pitchFamily="2" charset="2"/>
              <a:buChar char="q"/>
              <a:defRPr/>
            </a:pPr>
            <a:r>
              <a:rPr lang="en-GB" dirty="0">
                <a:latin typeface="Garamond" panose="02020404030301010803" pitchFamily="18" charset="0"/>
              </a:rPr>
              <a:t>Legal, regulatory and political stability, an efficient and ambitious trade agenda are major issues that could stimulate more investment</a:t>
            </a:r>
          </a:p>
          <a:p>
            <a:pPr marL="285750" indent="-285750" algn="just" eaLnBrk="1" hangingPunct="1">
              <a:buFont typeface="Wingdings" pitchFamily="2" charset="2"/>
              <a:buChar char="q"/>
              <a:defRPr/>
            </a:pPr>
            <a:r>
              <a:rPr lang="en-GB" dirty="0">
                <a:latin typeface="Garamond" panose="02020404030301010803" pitchFamily="18" charset="0"/>
              </a:rPr>
              <a:t>Efficient use of funds for infrastructure improvement and access to market through trade agreements.</a:t>
            </a:r>
          </a:p>
          <a:p>
            <a:pPr marL="285750" indent="-285750" algn="just" eaLnBrk="1" hangingPunct="1">
              <a:buFont typeface="Wingdings" pitchFamily="2" charset="2"/>
              <a:buChar char="q"/>
              <a:defRPr/>
            </a:pPr>
            <a:r>
              <a:rPr lang="en-GB" dirty="0">
                <a:latin typeface="Garamond" panose="02020404030301010803" pitchFamily="18" charset="0"/>
              </a:rPr>
              <a:t>Address the issues of skills gap by developing the country’s education systems. Re-training programmes and life long learning schemes have crucial role to play in providing a smooth transition to the labour market of the future. Lack of skilled workers artificially raises wages and hampers the competitiveness of companies operating the country.</a:t>
            </a:r>
          </a:p>
          <a:p>
            <a:pPr marL="285750" indent="-285750" algn="just" eaLnBrk="1" hangingPunct="1">
              <a:buFont typeface="Wingdings" pitchFamily="2" charset="2"/>
              <a:buChar char="q"/>
              <a:defRPr/>
            </a:pPr>
            <a:r>
              <a:rPr lang="en-GB" dirty="0">
                <a:latin typeface="Garamond" panose="02020404030301010803" pitchFamily="18" charset="0"/>
              </a:rPr>
              <a:t>Private sector activity in Nigeria continues to rely heavily on government funded projects and consumption that are ultimately supported by government revenue</a:t>
            </a:r>
          </a:p>
          <a:p>
            <a:pPr marL="285750" indent="-285750" algn="just" eaLnBrk="1" hangingPunct="1">
              <a:buFont typeface="Wingdings" pitchFamily="2" charset="2"/>
              <a:buChar char="q"/>
              <a:defRPr/>
            </a:pPr>
            <a:r>
              <a:rPr lang="en-GB" dirty="0">
                <a:latin typeface="Garamond" panose="02020404030301010803" pitchFamily="18" charset="0"/>
              </a:rPr>
              <a:t>Administrative reforms to bridge compliance gaps need to be enforced. The ease of collecting resource revenues renders alternative sources secondary.</a:t>
            </a:r>
          </a:p>
          <a:p>
            <a:pPr marL="285750" indent="-285750" algn="just" eaLnBrk="1" hangingPunct="1">
              <a:buFont typeface="Wingdings" pitchFamily="2" charset="2"/>
              <a:buChar char="q"/>
              <a:defRPr/>
            </a:pPr>
            <a:r>
              <a:rPr lang="en-GB" dirty="0">
                <a:latin typeface="Garamond" panose="02020404030301010803" pitchFamily="18" charset="0"/>
              </a:rPr>
              <a:t>Government revenue from agriculture appear to be under threat due to insecurity while revenue from manufacturing sector may be hampered by exchange rate crisis and declining purchasing power </a:t>
            </a:r>
          </a:p>
        </p:txBody>
      </p:sp>
      <p:sp>
        <p:nvSpPr>
          <p:cNvPr id="5" name="Title 1">
            <a:extLst>
              <a:ext uri="{FF2B5EF4-FFF2-40B4-BE49-F238E27FC236}">
                <a16:creationId xmlns:a16="http://schemas.microsoft.com/office/drawing/2014/main" id="{709ADC3B-0358-4DE6-8E4F-0B7507E774F6}"/>
              </a:ext>
            </a:extLst>
          </p:cNvPr>
          <p:cNvSpPr>
            <a:spLocks noGrp="1"/>
          </p:cNvSpPr>
          <p:nvPr>
            <p:ph type="title"/>
          </p:nvPr>
        </p:nvSpPr>
        <p:spPr>
          <a:xfrm>
            <a:off x="808384" y="291549"/>
            <a:ext cx="6188766" cy="1005534"/>
          </a:xfrm>
        </p:spPr>
        <p:txBody>
          <a:bodyPr>
            <a:normAutofit/>
          </a:bodyPr>
          <a:lstStyle/>
          <a:p>
            <a:r>
              <a:rPr lang="en-GB" sz="2500" b="1" dirty="0">
                <a:latin typeface="Garamond" panose="02020404030301010803" pitchFamily="18" charset="0"/>
              </a:rPr>
              <a:t>Government Initiatives to Support Private Sector Boost their Revenue</a:t>
            </a:r>
            <a:endParaRPr lang="en-NG" sz="2500" b="1" dirty="0">
              <a:latin typeface="Garamond" panose="02020404030301010803" pitchFamily="18" charset="0"/>
            </a:endParaRPr>
          </a:p>
        </p:txBody>
      </p:sp>
    </p:spTree>
    <p:extLst>
      <p:ext uri="{BB962C8B-B14F-4D97-AF65-F5344CB8AC3E}">
        <p14:creationId xmlns:p14="http://schemas.microsoft.com/office/powerpoint/2010/main" val="4133180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Tiger_Followthru_full">
    <a:majorFont>
      <a:latin typeface="Arial"/>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Tiger_Followthru_full">
    <a:majorFont>
      <a:latin typeface="Arial"/>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2048</TotalTime>
  <Words>1757</Words>
  <Application>Microsoft Office PowerPoint</Application>
  <PresentationFormat>Widescreen</PresentationFormat>
  <Paragraphs>465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Congenial Black</vt:lpstr>
      <vt:lpstr>Cooper Black</vt:lpstr>
      <vt:lpstr>Garamond</vt:lpstr>
      <vt:lpstr>Tahoma</vt:lpstr>
      <vt:lpstr>Times New Roman</vt:lpstr>
      <vt:lpstr>Wingdings</vt:lpstr>
      <vt:lpstr>Office Theme</vt:lpstr>
      <vt:lpstr>PowerPoint Presentation</vt:lpstr>
      <vt:lpstr>Background</vt:lpstr>
      <vt:lpstr>Analysis of IGR by State (N’Bns)</vt:lpstr>
      <vt:lpstr>Analysis of FAAC Allocation by State (N’Bns)</vt:lpstr>
      <vt:lpstr>Nigeria’s Debt Situation</vt:lpstr>
      <vt:lpstr>Debt Profile by State</vt:lpstr>
      <vt:lpstr>Nigeria’s Fiscal Situation</vt:lpstr>
      <vt:lpstr>Private Sector Revenue Contribution</vt:lpstr>
      <vt:lpstr>Government Initiatives to Support Private Sector Boost their Revenue</vt:lpstr>
      <vt:lpstr>Ease of Doing Business and FDI Inflows by State</vt:lpstr>
      <vt:lpstr>Ease of Doing Business and FDI Inflows by State</vt:lpstr>
      <vt:lpstr>BACKGROUND AND CONTEXT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Kehinde Ayanbadejo</dc:creator>
  <cp:lastModifiedBy>Sunnie Omeiza-Michael</cp:lastModifiedBy>
  <cp:revision>13</cp:revision>
  <cp:lastPrinted>2022-09-09T15:34:45Z</cp:lastPrinted>
  <dcterms:created xsi:type="dcterms:W3CDTF">2022-09-08T03:59:31Z</dcterms:created>
  <dcterms:modified xsi:type="dcterms:W3CDTF">2022-09-09T21:32:45Z</dcterms:modified>
</cp:coreProperties>
</file>