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12"/>
  </p:notesMasterIdLst>
  <p:sldIdLst>
    <p:sldId id="256" r:id="rId2"/>
    <p:sldId id="257" r:id="rId3"/>
    <p:sldId id="262" r:id="rId4"/>
    <p:sldId id="266" r:id="rId5"/>
    <p:sldId id="263" r:id="rId6"/>
    <p:sldId id="264" r:id="rId7"/>
    <p:sldId id="265" r:id="rId8"/>
    <p:sldId id="267" r:id="rId9"/>
    <p:sldId id="261" r:id="rId10"/>
    <p:sldId id="25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SMAIL ADELEYE" initials="IA" lastIdx="1" clrIdx="0">
    <p:extLst>
      <p:ext uri="{19B8F6BF-5375-455C-9EA6-DF929625EA0E}">
        <p15:presenceInfo xmlns:p15="http://schemas.microsoft.com/office/powerpoint/2012/main" userId="ISMAIL ADELEY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1464"/>
    <a:srgbClr val="E1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80" d="100"/>
          <a:sy n="80" d="100"/>
        </p:scale>
        <p:origin x="58" y="1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t>7/31/2022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NG"/>
              <a:t>Saturday 30th July 2022</a:t>
            </a:r>
            <a:endParaRPr lang="en-US"/>
          </a:p>
        </p:txBody>
      </p:sp>
      <p:sp>
        <p:nvSpPr>
          <p:cNvPr id="5" name="Footer Placeholder 4"/>
          <p:cNvSpPr>
            <a:spLocks noGrp="1"/>
          </p:cNvSpPr>
          <p:nvPr>
            <p:ph type="ftr" sz="quarter" idx="11"/>
          </p:nvPr>
        </p:nvSpPr>
        <p:spPr/>
        <p:txBody>
          <a:bodyPr/>
          <a:lstStyle/>
          <a:p>
            <a:r>
              <a:rPr lang="en-US"/>
              <a:t>Revenue audit for IGR Expansion | Ismail Adeleye FCNA, FCTI, MBA,MNIM,CISA</a:t>
            </a:r>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NG"/>
              <a:t>Saturday 30th July 2022</a:t>
            </a:r>
            <a:endParaRPr lang="en-US"/>
          </a:p>
        </p:txBody>
      </p:sp>
      <p:sp>
        <p:nvSpPr>
          <p:cNvPr id="5" name="Footer Placeholder 4"/>
          <p:cNvSpPr>
            <a:spLocks noGrp="1"/>
          </p:cNvSpPr>
          <p:nvPr>
            <p:ph type="ftr" sz="quarter" idx="11"/>
          </p:nvPr>
        </p:nvSpPr>
        <p:spPr/>
        <p:txBody>
          <a:bodyPr/>
          <a:lstStyle/>
          <a:p>
            <a:r>
              <a:rPr lang="en-US"/>
              <a:t>Revenue audit for IGR Expansion | Ismail Adeleye FCNA, FCTI, MBA,MNIM,CISA</a:t>
            </a:r>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NG"/>
              <a:t>Saturday 30th July 2022</a:t>
            </a:r>
            <a:endParaRPr lang="en-US"/>
          </a:p>
        </p:txBody>
      </p:sp>
      <p:sp>
        <p:nvSpPr>
          <p:cNvPr id="5" name="Footer Placeholder 4"/>
          <p:cNvSpPr>
            <a:spLocks noGrp="1"/>
          </p:cNvSpPr>
          <p:nvPr>
            <p:ph type="ftr" sz="quarter" idx="11"/>
          </p:nvPr>
        </p:nvSpPr>
        <p:spPr/>
        <p:txBody>
          <a:bodyPr/>
          <a:lstStyle/>
          <a:p>
            <a:r>
              <a:rPr lang="en-US"/>
              <a:t>Revenue audit for IGR Expansion | Ismail Adeleye FCNA, FCTI, MBA,MNIM,CISA</a:t>
            </a:r>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NG"/>
              <a:t>Saturday 30th July 2022</a:t>
            </a:r>
            <a:endParaRPr lang="en-US"/>
          </a:p>
        </p:txBody>
      </p:sp>
      <p:sp>
        <p:nvSpPr>
          <p:cNvPr id="5" name="Footer Placeholder 4"/>
          <p:cNvSpPr>
            <a:spLocks noGrp="1"/>
          </p:cNvSpPr>
          <p:nvPr>
            <p:ph type="ftr" sz="quarter" idx="11"/>
          </p:nvPr>
        </p:nvSpPr>
        <p:spPr/>
        <p:txBody>
          <a:bodyPr/>
          <a:lstStyle/>
          <a:p>
            <a:r>
              <a:rPr lang="en-US"/>
              <a:t>Revenue audit for IGR Expansion | Ismail Adeleye FCNA, FCTI, MBA,MNIM,CISA</a:t>
            </a:r>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NG"/>
              <a:t>Saturday 30th July 2022</a:t>
            </a:r>
            <a:endParaRPr lang="en-US"/>
          </a:p>
        </p:txBody>
      </p:sp>
      <p:sp>
        <p:nvSpPr>
          <p:cNvPr id="5" name="Footer Placeholder 4"/>
          <p:cNvSpPr>
            <a:spLocks noGrp="1"/>
          </p:cNvSpPr>
          <p:nvPr>
            <p:ph type="ftr" sz="quarter" idx="11"/>
          </p:nvPr>
        </p:nvSpPr>
        <p:spPr/>
        <p:txBody>
          <a:bodyPr/>
          <a:lstStyle/>
          <a:p>
            <a:r>
              <a:rPr lang="en-US"/>
              <a:t>Revenue audit for IGR Expansion | Ismail Adeleye FCNA, FCTI, MBA,MNIM,CISA</a:t>
            </a:r>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NG"/>
              <a:t>Saturday 30th July 2022</a:t>
            </a:r>
            <a:endParaRPr lang="en-US"/>
          </a:p>
        </p:txBody>
      </p:sp>
      <p:sp>
        <p:nvSpPr>
          <p:cNvPr id="6" name="Footer Placeholder 5"/>
          <p:cNvSpPr>
            <a:spLocks noGrp="1"/>
          </p:cNvSpPr>
          <p:nvPr>
            <p:ph type="ftr" sz="quarter" idx="11"/>
          </p:nvPr>
        </p:nvSpPr>
        <p:spPr/>
        <p:txBody>
          <a:bodyPr/>
          <a:lstStyle/>
          <a:p>
            <a:r>
              <a:rPr lang="en-US"/>
              <a:t>Revenue audit for IGR Expansion | Ismail Adeleye FCNA, FCTI, MBA,MNIM,CISA</a:t>
            </a:r>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NG"/>
              <a:t>Saturday 30th July 2022</a:t>
            </a:r>
            <a:endParaRPr lang="en-US"/>
          </a:p>
        </p:txBody>
      </p:sp>
      <p:sp>
        <p:nvSpPr>
          <p:cNvPr id="8" name="Footer Placeholder 7"/>
          <p:cNvSpPr>
            <a:spLocks noGrp="1"/>
          </p:cNvSpPr>
          <p:nvPr>
            <p:ph type="ftr" sz="quarter" idx="11"/>
          </p:nvPr>
        </p:nvSpPr>
        <p:spPr/>
        <p:txBody>
          <a:bodyPr/>
          <a:lstStyle/>
          <a:p>
            <a:r>
              <a:rPr lang="en-US"/>
              <a:t>Revenue audit for IGR Expansion | Ismail Adeleye FCNA, FCTI, MBA,MNIM,CISA</a:t>
            </a:r>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NG"/>
              <a:t>Saturday 30th July 2022</a:t>
            </a:r>
            <a:endParaRPr lang="en-US"/>
          </a:p>
        </p:txBody>
      </p:sp>
      <p:sp>
        <p:nvSpPr>
          <p:cNvPr id="4" name="Footer Placeholder 3"/>
          <p:cNvSpPr>
            <a:spLocks noGrp="1"/>
          </p:cNvSpPr>
          <p:nvPr>
            <p:ph type="ftr" sz="quarter" idx="11"/>
          </p:nvPr>
        </p:nvSpPr>
        <p:spPr/>
        <p:txBody>
          <a:bodyPr/>
          <a:lstStyle/>
          <a:p>
            <a:r>
              <a:rPr lang="en-US"/>
              <a:t>Revenue audit for IGR Expansion | Ismail Adeleye FCNA, FCTI, MBA,MNIM,CISA</a:t>
            </a:r>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NG"/>
              <a:t>Saturday 30th July 2022</a:t>
            </a:r>
            <a:endParaRPr lang="en-US"/>
          </a:p>
        </p:txBody>
      </p:sp>
      <p:sp>
        <p:nvSpPr>
          <p:cNvPr id="3" name="Footer Placeholder 2"/>
          <p:cNvSpPr>
            <a:spLocks noGrp="1"/>
          </p:cNvSpPr>
          <p:nvPr>
            <p:ph type="ftr" sz="quarter" idx="11"/>
          </p:nvPr>
        </p:nvSpPr>
        <p:spPr/>
        <p:txBody>
          <a:bodyPr/>
          <a:lstStyle/>
          <a:p>
            <a:r>
              <a:rPr lang="en-US"/>
              <a:t>Revenue audit for IGR Expansion | Ismail Adeleye FCNA, FCTI, MBA,MNIM,CISA</a:t>
            </a:r>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NG"/>
              <a:t>Saturday 30th July 2022</a:t>
            </a:r>
            <a:endParaRPr lang="en-US"/>
          </a:p>
        </p:txBody>
      </p:sp>
      <p:sp>
        <p:nvSpPr>
          <p:cNvPr id="6" name="Footer Placeholder 5"/>
          <p:cNvSpPr>
            <a:spLocks noGrp="1"/>
          </p:cNvSpPr>
          <p:nvPr>
            <p:ph type="ftr" sz="quarter" idx="11"/>
          </p:nvPr>
        </p:nvSpPr>
        <p:spPr/>
        <p:txBody>
          <a:bodyPr/>
          <a:lstStyle/>
          <a:p>
            <a:r>
              <a:rPr lang="en-US"/>
              <a:t>Revenue audit for IGR Expansion | Ismail Adeleye FCNA, FCTI, MBA,MNIM,CISA</a:t>
            </a:r>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NG"/>
              <a:t>Saturday 30th July 2022</a:t>
            </a:r>
            <a:endParaRPr lang="en-US"/>
          </a:p>
        </p:txBody>
      </p:sp>
      <p:sp>
        <p:nvSpPr>
          <p:cNvPr id="6" name="Footer Placeholder 5"/>
          <p:cNvSpPr>
            <a:spLocks noGrp="1"/>
          </p:cNvSpPr>
          <p:nvPr>
            <p:ph type="ftr" sz="quarter" idx="11"/>
          </p:nvPr>
        </p:nvSpPr>
        <p:spPr/>
        <p:txBody>
          <a:bodyPr/>
          <a:lstStyle/>
          <a:p>
            <a:r>
              <a:rPr lang="en-US"/>
              <a:t>Revenue audit for IGR Expansion | Ismail Adeleye FCNA, FCTI, MBA,MNIM,CISA</a:t>
            </a:r>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NG"/>
              <a:t>Saturday 30th July 2022</a:t>
            </a:r>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Revenue audit for IGR Expansion | Ismail Adeleye FCNA, FCTI, MBA,MNIM,CISA</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 name="Picture 38" descr="white-brush-stroke-texture-background"/>
          <p:cNvPicPr>
            <a:picLocks noChangeAspect="1"/>
          </p:cNvPicPr>
          <p:nvPr/>
        </p:nvPicPr>
        <p:blipFill>
          <a:blip r:embed="rId2">
            <a:alphaModFix amt="25000"/>
          </a:blip>
          <a:stretch>
            <a:fillRect/>
          </a:stretch>
        </p:blipFill>
        <p:spPr>
          <a:xfrm>
            <a:off x="0" y="-74428"/>
            <a:ext cx="12192000" cy="6857365"/>
          </a:xfrm>
          <a:prstGeom prst="rect">
            <a:avLst/>
          </a:prstGeom>
        </p:spPr>
      </p:pic>
      <p:sp>
        <p:nvSpPr>
          <p:cNvPr id="13" name="Rectangles 12"/>
          <p:cNvSpPr/>
          <p:nvPr/>
        </p:nvSpPr>
        <p:spPr>
          <a:xfrm>
            <a:off x="272415" y="635"/>
            <a:ext cx="2269490" cy="6856730"/>
          </a:xfrm>
          <a:prstGeom prst="rect">
            <a:avLst/>
          </a:prstGeom>
          <a:solidFill>
            <a:srgbClr val="1B14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The IGR Initiative Logo-01"/>
          <p:cNvPicPr>
            <a:picLocks noChangeAspect="1"/>
          </p:cNvPicPr>
          <p:nvPr/>
        </p:nvPicPr>
        <p:blipFill>
          <a:blip r:embed="rId3"/>
          <a:stretch>
            <a:fillRect/>
          </a:stretch>
        </p:blipFill>
        <p:spPr>
          <a:xfrm>
            <a:off x="5821998" y="-79375"/>
            <a:ext cx="2675255" cy="2385695"/>
          </a:xfrm>
          <a:prstGeom prst="rect">
            <a:avLst/>
          </a:prstGeom>
        </p:spPr>
      </p:pic>
      <p:grpSp>
        <p:nvGrpSpPr>
          <p:cNvPr id="11" name="Group 10"/>
          <p:cNvGrpSpPr/>
          <p:nvPr/>
        </p:nvGrpSpPr>
        <p:grpSpPr>
          <a:xfrm>
            <a:off x="2541913" y="2081485"/>
            <a:ext cx="9234796" cy="2308257"/>
            <a:chOff x="2229" y="5070"/>
            <a:chExt cx="14741" cy="2439"/>
          </a:xfrm>
        </p:grpSpPr>
        <p:sp>
          <p:nvSpPr>
            <p:cNvPr id="7" name="Text Box 6"/>
            <p:cNvSpPr txBox="1"/>
            <p:nvPr/>
          </p:nvSpPr>
          <p:spPr>
            <a:xfrm>
              <a:off x="2230" y="5070"/>
              <a:ext cx="14740" cy="2439"/>
            </a:xfrm>
            <a:prstGeom prst="rect">
              <a:avLst/>
            </a:prstGeom>
            <a:noFill/>
          </p:spPr>
          <p:txBody>
            <a:bodyPr wrap="square" rtlCol="0">
              <a:spAutoFit/>
            </a:bodyPr>
            <a:lstStyle/>
            <a:p>
              <a:pPr algn="ctr"/>
              <a:r>
                <a:rPr lang="en-US" sz="4000" b="1" dirty="0">
                  <a:solidFill>
                    <a:srgbClr val="1B1464"/>
                  </a:solidFill>
                  <a:latin typeface="Futura-Bold" charset="0"/>
                  <a:cs typeface="Futura-Bold" charset="0"/>
                </a:rPr>
                <a:t>REVENUE AUDIT </a:t>
              </a:r>
              <a:r>
                <a:rPr lang="en-US" sz="4000" b="1" i="1" dirty="0">
                  <a:solidFill>
                    <a:srgbClr val="1B1464"/>
                  </a:solidFill>
                  <a:latin typeface="Futura-Bold" charset="0"/>
                  <a:cs typeface="Futura-Bold" charset="0"/>
                </a:rPr>
                <a:t>FOR</a:t>
              </a:r>
              <a:r>
                <a:rPr lang="en-US" sz="4000" b="1" dirty="0">
                  <a:solidFill>
                    <a:srgbClr val="1B1464"/>
                  </a:solidFill>
                  <a:latin typeface="Futura-Bold" charset="0"/>
                  <a:cs typeface="Futura-Bold" charset="0"/>
                </a:rPr>
                <a:t> </a:t>
              </a:r>
            </a:p>
            <a:p>
              <a:pPr algn="ctr"/>
              <a:r>
                <a:rPr lang="en-US" sz="4000" b="1" dirty="0">
                  <a:solidFill>
                    <a:srgbClr val="1B1464"/>
                  </a:solidFill>
                  <a:latin typeface="Futura-Bold" charset="0"/>
                  <a:cs typeface="Futura-Bold" charset="0"/>
                </a:rPr>
                <a:t>SUBNATIONAL IGR EXPANSION </a:t>
              </a:r>
            </a:p>
            <a:p>
              <a:pPr algn="ctr"/>
              <a:r>
                <a:rPr lang="en-US" sz="3000" b="1" i="1" dirty="0">
                  <a:solidFill>
                    <a:schemeClr val="accent6"/>
                  </a:solidFill>
                  <a:latin typeface="Futura-Bold" charset="0"/>
                  <a:cs typeface="Futura-Bold" charset="0"/>
                </a:rPr>
                <a:t>USING AUDIT TO PROVIDE ASSURANCE FOR IGR EXPANSION</a:t>
              </a:r>
            </a:p>
          </p:txBody>
        </p:sp>
        <p:sp>
          <p:nvSpPr>
            <p:cNvPr id="8" name="Text Box 7"/>
            <p:cNvSpPr txBox="1"/>
            <p:nvPr/>
          </p:nvSpPr>
          <p:spPr>
            <a:xfrm flipV="1">
              <a:off x="2229" y="6499"/>
              <a:ext cx="14735" cy="488"/>
            </a:xfrm>
            <a:prstGeom prst="rect">
              <a:avLst/>
            </a:prstGeom>
            <a:noFill/>
          </p:spPr>
          <p:txBody>
            <a:bodyPr wrap="square" rtlCol="0">
              <a:spAutoFit/>
            </a:bodyPr>
            <a:lstStyle/>
            <a:p>
              <a:pPr algn="ctr"/>
              <a:endParaRPr lang="en-US" sz="2400" dirty="0">
                <a:solidFill>
                  <a:schemeClr val="tx1">
                    <a:lumMod val="85000"/>
                    <a:lumOff val="15000"/>
                  </a:schemeClr>
                </a:solidFill>
                <a:latin typeface="Futura BT" panose="020B0502020204020303" charset="0"/>
                <a:cs typeface="Futura BT" panose="020B0502020204020303" charset="0"/>
              </a:endParaRPr>
            </a:p>
          </p:txBody>
        </p:sp>
      </p:grpSp>
      <p:grpSp>
        <p:nvGrpSpPr>
          <p:cNvPr id="15" name="Group 14"/>
          <p:cNvGrpSpPr/>
          <p:nvPr/>
        </p:nvGrpSpPr>
        <p:grpSpPr>
          <a:xfrm>
            <a:off x="2542540" y="5721350"/>
            <a:ext cx="9269730" cy="885825"/>
            <a:chOff x="4004" y="7497"/>
            <a:chExt cx="14598" cy="1395"/>
          </a:xfrm>
        </p:grpSpPr>
        <p:sp>
          <p:nvSpPr>
            <p:cNvPr id="14" name="Rectangles 13"/>
            <p:cNvSpPr/>
            <p:nvPr/>
          </p:nvSpPr>
          <p:spPr>
            <a:xfrm>
              <a:off x="4004" y="7497"/>
              <a:ext cx="14598" cy="1210"/>
            </a:xfrm>
            <a:prstGeom prst="rect">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Box 11"/>
            <p:cNvSpPr txBox="1"/>
            <p:nvPr/>
          </p:nvSpPr>
          <p:spPr>
            <a:xfrm>
              <a:off x="4220" y="7729"/>
              <a:ext cx="14382" cy="1163"/>
            </a:xfrm>
            <a:prstGeom prst="rect">
              <a:avLst/>
            </a:prstGeom>
            <a:noFill/>
          </p:spPr>
          <p:txBody>
            <a:bodyPr wrap="square" rtlCol="0">
              <a:spAutoFit/>
            </a:bodyPr>
            <a:lstStyle/>
            <a:p>
              <a:pPr algn="ctr"/>
              <a:r>
                <a:rPr lang="en-US" sz="2000" b="1" i="1" dirty="0">
                  <a:solidFill>
                    <a:schemeClr val="bg1"/>
                  </a:solidFill>
                  <a:latin typeface="Futura BT" panose="020B0502020204020303" charset="0"/>
                  <a:cs typeface="Futura BT" panose="020B0502020204020303" charset="0"/>
                </a:rPr>
                <a:t>Presented by</a:t>
              </a:r>
              <a:r>
                <a:rPr lang="en-US" sz="2000" b="1" dirty="0">
                  <a:solidFill>
                    <a:schemeClr val="bg1"/>
                  </a:solidFill>
                  <a:latin typeface="Futura BT" panose="020B0502020204020303" charset="0"/>
                  <a:cs typeface="Futura BT" panose="020B0502020204020303" charset="0"/>
                </a:rPr>
                <a:t>: </a:t>
              </a:r>
              <a:r>
                <a:rPr lang="en-US" sz="2400" b="1" dirty="0">
                  <a:solidFill>
                    <a:schemeClr val="bg1"/>
                  </a:solidFill>
                  <a:latin typeface="Futura BT" panose="020B0502020204020303" charset="0"/>
                  <a:cs typeface="Futura BT" panose="020B0502020204020303" charset="0"/>
                </a:rPr>
                <a:t>Ismail </a:t>
              </a:r>
              <a:r>
                <a:rPr lang="en-US" sz="2400" b="1" dirty="0" err="1">
                  <a:solidFill>
                    <a:schemeClr val="bg1"/>
                  </a:solidFill>
                  <a:latin typeface="Futura BT" panose="020B0502020204020303" charset="0"/>
                  <a:cs typeface="Futura BT" panose="020B0502020204020303" charset="0"/>
                </a:rPr>
                <a:t>Adeleye</a:t>
              </a:r>
              <a:r>
                <a:rPr lang="en-US" sz="2400" b="1" dirty="0">
                  <a:solidFill>
                    <a:schemeClr val="bg1"/>
                  </a:solidFill>
                  <a:latin typeface="Futura BT" panose="020B0502020204020303" charset="0"/>
                  <a:cs typeface="Futura BT" panose="020B0502020204020303" charset="0"/>
                </a:rPr>
                <a:t> </a:t>
              </a:r>
              <a:r>
                <a:rPr lang="en-US" sz="1600" b="1" i="1" dirty="0">
                  <a:solidFill>
                    <a:schemeClr val="bg1"/>
                  </a:solidFill>
                  <a:latin typeface="Futura BT" panose="020B0502020204020303" charset="0"/>
                  <a:cs typeface="Futura BT" panose="020B0502020204020303" charset="0"/>
                </a:rPr>
                <a:t>FCNA,FCTI, MBA, CISA</a:t>
              </a:r>
            </a:p>
            <a:p>
              <a:pPr algn="ctr"/>
              <a:r>
                <a:rPr lang="en-US" b="1" i="1" dirty="0">
                  <a:solidFill>
                    <a:schemeClr val="bg1"/>
                  </a:solidFill>
                  <a:latin typeface="Futura BT" panose="020B0502020204020303" charset="0"/>
                  <a:cs typeface="Futura BT" panose="020B0502020204020303" charset="0"/>
                </a:rPr>
                <a:t>PFM AUDIT CONSULTANT</a:t>
              </a:r>
            </a:p>
          </p:txBody>
        </p:sp>
      </p:grpSp>
      <p:grpSp>
        <p:nvGrpSpPr>
          <p:cNvPr id="36" name="Group 35"/>
          <p:cNvGrpSpPr/>
          <p:nvPr/>
        </p:nvGrpSpPr>
        <p:grpSpPr>
          <a:xfrm>
            <a:off x="11407140" y="412750"/>
            <a:ext cx="365760" cy="661035"/>
            <a:chOff x="16567" y="1211"/>
            <a:chExt cx="576" cy="1041"/>
          </a:xfrm>
        </p:grpSpPr>
        <p:grpSp>
          <p:nvGrpSpPr>
            <p:cNvPr id="20" name="Group 19"/>
            <p:cNvGrpSpPr/>
            <p:nvPr/>
          </p:nvGrpSpPr>
          <p:grpSpPr>
            <a:xfrm flipV="1">
              <a:off x="16567" y="1211"/>
              <a:ext cx="576" cy="120"/>
              <a:chOff x="15967" y="1320"/>
              <a:chExt cx="1417" cy="268"/>
            </a:xfrm>
          </p:grpSpPr>
          <p:sp>
            <p:nvSpPr>
              <p:cNvPr id="16" name="Oval 15"/>
              <p:cNvSpPr/>
              <p:nvPr/>
            </p:nvSpPr>
            <p:spPr>
              <a:xfrm>
                <a:off x="15967"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6350"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16733"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17116"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p:cNvGrpSpPr/>
            <p:nvPr/>
          </p:nvGrpSpPr>
          <p:grpSpPr>
            <a:xfrm flipV="1">
              <a:off x="16567" y="1518"/>
              <a:ext cx="576" cy="120"/>
              <a:chOff x="15967" y="1320"/>
              <a:chExt cx="1417" cy="268"/>
            </a:xfrm>
          </p:grpSpPr>
          <p:sp>
            <p:nvSpPr>
              <p:cNvPr id="22" name="Oval 21"/>
              <p:cNvSpPr/>
              <p:nvPr/>
            </p:nvSpPr>
            <p:spPr>
              <a:xfrm>
                <a:off x="15967"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16350"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16733"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17116"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 name="Group 25"/>
            <p:cNvGrpSpPr/>
            <p:nvPr/>
          </p:nvGrpSpPr>
          <p:grpSpPr>
            <a:xfrm flipV="1">
              <a:off x="16567" y="1825"/>
              <a:ext cx="576" cy="120"/>
              <a:chOff x="15967" y="1320"/>
              <a:chExt cx="1417" cy="268"/>
            </a:xfrm>
          </p:grpSpPr>
          <p:sp>
            <p:nvSpPr>
              <p:cNvPr id="27" name="Oval 26"/>
              <p:cNvSpPr/>
              <p:nvPr/>
            </p:nvSpPr>
            <p:spPr>
              <a:xfrm>
                <a:off x="15967"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16350"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16733"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17116"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 name="Group 30"/>
            <p:cNvGrpSpPr/>
            <p:nvPr/>
          </p:nvGrpSpPr>
          <p:grpSpPr>
            <a:xfrm flipV="1">
              <a:off x="16567" y="2132"/>
              <a:ext cx="576" cy="120"/>
              <a:chOff x="15967" y="1320"/>
              <a:chExt cx="1417" cy="268"/>
            </a:xfrm>
          </p:grpSpPr>
          <p:sp>
            <p:nvSpPr>
              <p:cNvPr id="32" name="Oval 31"/>
              <p:cNvSpPr/>
              <p:nvPr/>
            </p:nvSpPr>
            <p:spPr>
              <a:xfrm>
                <a:off x="15967"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16350"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16733"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17116"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cxnSp>
        <p:nvCxnSpPr>
          <p:cNvPr id="38" name="Straight Connector 37"/>
          <p:cNvCxnSpPr/>
          <p:nvPr/>
        </p:nvCxnSpPr>
        <p:spPr>
          <a:xfrm>
            <a:off x="5406390" y="412750"/>
            <a:ext cx="3542665" cy="0"/>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s 3"/>
          <p:cNvSpPr/>
          <p:nvPr/>
        </p:nvSpPr>
        <p:spPr>
          <a:xfrm>
            <a:off x="-22225" y="2608898"/>
            <a:ext cx="12214225" cy="1842770"/>
          </a:xfrm>
          <a:prstGeom prst="rect">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3344545" y="676910"/>
            <a:ext cx="5503545" cy="5503545"/>
          </a:xfrm>
          <a:prstGeom prst="ellipse">
            <a:avLst/>
          </a:prstGeom>
          <a:solidFill>
            <a:srgbClr val="1B14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6" name="Text Box 5"/>
          <p:cNvSpPr txBox="1"/>
          <p:nvPr/>
        </p:nvSpPr>
        <p:spPr>
          <a:xfrm>
            <a:off x="4197985" y="2254250"/>
            <a:ext cx="3796030" cy="2553335"/>
          </a:xfrm>
          <a:prstGeom prst="rect">
            <a:avLst/>
          </a:prstGeom>
          <a:noFill/>
        </p:spPr>
        <p:txBody>
          <a:bodyPr wrap="square" rtlCol="0">
            <a:spAutoFit/>
          </a:bodyPr>
          <a:lstStyle/>
          <a:p>
            <a:pPr algn="ctr"/>
            <a:r>
              <a:rPr lang="en-US" sz="8000">
                <a:solidFill>
                  <a:schemeClr val="bg1"/>
                </a:solidFill>
                <a:latin typeface="Futura-Bold" charset="0"/>
                <a:cs typeface="Futura-Bold" charset="0"/>
              </a:rPr>
              <a:t>Thank</a:t>
            </a:r>
          </a:p>
          <a:p>
            <a:pPr algn="ctr"/>
            <a:r>
              <a:rPr lang="en-US" sz="8000">
                <a:solidFill>
                  <a:schemeClr val="bg1"/>
                </a:solidFill>
                <a:latin typeface="Futura-Bold" charset="0"/>
                <a:cs typeface="Futura-Bold" charset="0"/>
              </a:rPr>
              <a:t>You</a:t>
            </a:r>
          </a:p>
        </p:txBody>
      </p:sp>
      <p:sp>
        <p:nvSpPr>
          <p:cNvPr id="2" name="Date Placeholder 1">
            <a:extLst>
              <a:ext uri="{FF2B5EF4-FFF2-40B4-BE49-F238E27FC236}">
                <a16:creationId xmlns:a16="http://schemas.microsoft.com/office/drawing/2014/main" id="{AD3CEF20-3EE6-D878-6A24-90035595515F}"/>
              </a:ext>
            </a:extLst>
          </p:cNvPr>
          <p:cNvSpPr>
            <a:spLocks noGrp="1"/>
          </p:cNvSpPr>
          <p:nvPr>
            <p:ph type="dt" sz="half" idx="10"/>
          </p:nvPr>
        </p:nvSpPr>
        <p:spPr/>
        <p:txBody>
          <a:bodyPr/>
          <a:lstStyle/>
          <a:p>
            <a:r>
              <a:rPr lang="en-NG"/>
              <a:t>Saturday 30th July 2022</a:t>
            </a:r>
            <a:endParaRPr lang="en-US"/>
          </a:p>
        </p:txBody>
      </p:sp>
      <p:sp>
        <p:nvSpPr>
          <p:cNvPr id="3" name="Footer Placeholder 2">
            <a:extLst>
              <a:ext uri="{FF2B5EF4-FFF2-40B4-BE49-F238E27FC236}">
                <a16:creationId xmlns:a16="http://schemas.microsoft.com/office/drawing/2014/main" id="{60232AEB-32BB-5005-E5BF-558ED3682520}"/>
              </a:ext>
            </a:extLst>
          </p:cNvPr>
          <p:cNvSpPr>
            <a:spLocks noGrp="1"/>
          </p:cNvSpPr>
          <p:nvPr>
            <p:ph type="ftr" sz="quarter" idx="11"/>
          </p:nvPr>
        </p:nvSpPr>
        <p:spPr>
          <a:xfrm>
            <a:off x="4038600" y="6356350"/>
            <a:ext cx="5503544" cy="365125"/>
          </a:xfrm>
        </p:spPr>
        <p:txBody>
          <a:bodyPr/>
          <a:lstStyle/>
          <a:p>
            <a:r>
              <a:rPr lang="en-US" dirty="0"/>
              <a:t>Revenue audit for </a:t>
            </a:r>
            <a:r>
              <a:rPr lang="en-US" sz="1400" dirty="0"/>
              <a:t>IGR</a:t>
            </a:r>
            <a:r>
              <a:rPr lang="en-US" dirty="0"/>
              <a:t> Expansion | Ismail </a:t>
            </a:r>
            <a:r>
              <a:rPr lang="en-US" dirty="0" err="1"/>
              <a:t>Adeleye</a:t>
            </a:r>
            <a:r>
              <a:rPr lang="en-US" dirty="0"/>
              <a:t> FCNA, FCTI, MBA,MNIM,CISA</a:t>
            </a:r>
          </a:p>
        </p:txBody>
      </p:sp>
      <p:sp>
        <p:nvSpPr>
          <p:cNvPr id="7" name="Slide Number Placeholder 6">
            <a:extLst>
              <a:ext uri="{FF2B5EF4-FFF2-40B4-BE49-F238E27FC236}">
                <a16:creationId xmlns:a16="http://schemas.microsoft.com/office/drawing/2014/main" id="{CEDA1CB2-FA89-EA0E-8533-404B4A5835D9}"/>
              </a:ext>
            </a:extLst>
          </p:cNvPr>
          <p:cNvSpPr>
            <a:spLocks noGrp="1"/>
          </p:cNvSpPr>
          <p:nvPr>
            <p:ph type="sldNum" sz="quarter" idx="12"/>
          </p:nvPr>
        </p:nvSpPr>
        <p:spPr/>
        <p:txBody>
          <a:bodyPr/>
          <a:lstStyle/>
          <a:p>
            <a:fld id="{9B618960-8005-486C-9A75-10CB2AAC16F9}" type="slidenum">
              <a:rPr lang="en-US" smtClean="0"/>
              <a:t>10</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p:nvPr/>
        </p:nvSpPr>
        <p:spPr>
          <a:xfrm>
            <a:off x="210185" y="311785"/>
            <a:ext cx="3411855" cy="646331"/>
          </a:xfrm>
          <a:prstGeom prst="rect">
            <a:avLst/>
          </a:prstGeom>
          <a:noFill/>
        </p:spPr>
        <p:txBody>
          <a:bodyPr wrap="square" rtlCol="0">
            <a:spAutoFit/>
          </a:bodyPr>
          <a:lstStyle/>
          <a:p>
            <a:pPr algn="l"/>
            <a:r>
              <a:rPr lang="en-US" sz="3600" b="1" dirty="0">
                <a:solidFill>
                  <a:srgbClr val="1B1464"/>
                </a:solidFill>
                <a:latin typeface="Futura-Bold" charset="0"/>
                <a:cs typeface="Futura-Bold" charset="0"/>
              </a:rPr>
              <a:t>OUTLINE</a:t>
            </a:r>
          </a:p>
        </p:txBody>
      </p:sp>
      <p:sp>
        <p:nvSpPr>
          <p:cNvPr id="6" name="Date Placeholder 5"/>
          <p:cNvSpPr>
            <a:spLocks noGrp="1"/>
          </p:cNvSpPr>
          <p:nvPr>
            <p:ph type="dt" sz="half" idx="10"/>
          </p:nvPr>
        </p:nvSpPr>
        <p:spPr>
          <a:xfrm>
            <a:off x="210185" y="6356350"/>
            <a:ext cx="2743200" cy="365125"/>
          </a:xfrm>
        </p:spPr>
        <p:txBody>
          <a:bodyPr/>
          <a:lstStyle/>
          <a:p>
            <a:r>
              <a:rPr lang="en-NG"/>
              <a:t>Saturday 30th July 2022</a:t>
            </a:r>
            <a:endParaRPr lang="en-US"/>
          </a:p>
        </p:txBody>
      </p:sp>
      <p:sp>
        <p:nvSpPr>
          <p:cNvPr id="8" name="Footer Placeholder 7"/>
          <p:cNvSpPr>
            <a:spLocks noGrp="1"/>
          </p:cNvSpPr>
          <p:nvPr>
            <p:ph type="ftr" sz="quarter" idx="11"/>
          </p:nvPr>
        </p:nvSpPr>
        <p:spPr>
          <a:xfrm>
            <a:off x="4009390" y="6356350"/>
            <a:ext cx="7809865" cy="365125"/>
          </a:xfrm>
        </p:spPr>
        <p:txBody>
          <a:bodyPr/>
          <a:lstStyle/>
          <a:p>
            <a:pPr algn="r"/>
            <a:r>
              <a:rPr lang="en-US">
                <a:latin typeface="Futura BT" panose="020B0502020204020303" charset="0"/>
                <a:cs typeface="Futura BT" panose="020B0502020204020303" charset="0"/>
              </a:rPr>
              <a:t>Revenue audit for IGR Expansion | Ismail Adeleye FCNA, FCTI, MBA,MNIM,CISA</a:t>
            </a:r>
          </a:p>
        </p:txBody>
      </p:sp>
      <p:cxnSp>
        <p:nvCxnSpPr>
          <p:cNvPr id="9" name="Straight Connector 8"/>
          <p:cNvCxnSpPr/>
          <p:nvPr/>
        </p:nvCxnSpPr>
        <p:spPr>
          <a:xfrm>
            <a:off x="334645" y="850265"/>
            <a:ext cx="1146429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s 9"/>
          <p:cNvSpPr/>
          <p:nvPr/>
        </p:nvSpPr>
        <p:spPr>
          <a:xfrm>
            <a:off x="10881360" y="-17145"/>
            <a:ext cx="938530" cy="992505"/>
          </a:xfrm>
          <a:prstGeom prst="rect">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Connector 1"/>
          <p:cNvCxnSpPr/>
          <p:nvPr/>
        </p:nvCxnSpPr>
        <p:spPr>
          <a:xfrm>
            <a:off x="334645" y="6394450"/>
            <a:ext cx="1146429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a:xfrm>
            <a:off x="11089005" y="220345"/>
            <a:ext cx="523875" cy="518160"/>
          </a:xfrm>
        </p:spPr>
        <p:txBody>
          <a:bodyPr/>
          <a:lstStyle/>
          <a:p>
            <a:pPr algn="ctr"/>
            <a:fld id="{9B618960-8005-486C-9A75-10CB2AAC16F9}" type="slidenum">
              <a:rPr lang="en-US" sz="2400" smtClean="0">
                <a:solidFill>
                  <a:schemeClr val="bg1"/>
                </a:solidFill>
                <a:latin typeface="Futura BT" panose="020B0502020204020303" charset="0"/>
                <a:cs typeface="Futura BT" panose="020B0502020204020303" charset="0"/>
              </a:rPr>
              <a:t>2</a:t>
            </a:fld>
            <a:endParaRPr lang="en-US" sz="2400">
              <a:solidFill>
                <a:schemeClr val="bg1"/>
              </a:solidFill>
              <a:latin typeface="Futura BT" panose="020B0502020204020303" charset="0"/>
              <a:cs typeface="Futura BT" panose="020B0502020204020303" charset="0"/>
            </a:endParaRPr>
          </a:p>
        </p:txBody>
      </p:sp>
      <p:sp>
        <p:nvSpPr>
          <p:cNvPr id="11" name="TextBox 10">
            <a:extLst>
              <a:ext uri="{FF2B5EF4-FFF2-40B4-BE49-F238E27FC236}">
                <a16:creationId xmlns:a16="http://schemas.microsoft.com/office/drawing/2014/main" id="{D7FAAB43-6C85-DBEB-56AF-70DBA41A94B0}"/>
              </a:ext>
            </a:extLst>
          </p:cNvPr>
          <p:cNvSpPr txBox="1"/>
          <p:nvPr/>
        </p:nvSpPr>
        <p:spPr>
          <a:xfrm>
            <a:off x="210185" y="1288722"/>
            <a:ext cx="11854436" cy="5170646"/>
          </a:xfrm>
          <a:prstGeom prst="rect">
            <a:avLst/>
          </a:prstGeom>
          <a:noFill/>
        </p:spPr>
        <p:txBody>
          <a:bodyPr wrap="square" anchor="ctr">
            <a:spAutoFit/>
          </a:bodyPr>
          <a:lstStyle/>
          <a:p>
            <a:pPr marL="800100" lvl="1" indent="-342900">
              <a:lnSpc>
                <a:spcPct val="150000"/>
              </a:lnSpc>
              <a:buAutoNum type="arabicPeriod"/>
            </a:pPr>
            <a:r>
              <a:rPr lang="en-US" sz="2800" b="1" dirty="0">
                <a:effectLst/>
                <a:latin typeface="Calibri" panose="020F0502020204030204" pitchFamily="34" charset="0"/>
                <a:ea typeface="SimSun" panose="02010600030101010101" pitchFamily="2" charset="-122"/>
                <a:cs typeface="Times New Roman" panose="02020603050405020304" pitchFamily="18" charset="0"/>
              </a:rPr>
              <a:t>Introduction</a:t>
            </a:r>
          </a:p>
          <a:p>
            <a:pPr marL="800100" lvl="1" indent="-342900">
              <a:lnSpc>
                <a:spcPct val="150000"/>
              </a:lnSpc>
              <a:buAutoNum type="arabicPeriod"/>
            </a:pPr>
            <a:r>
              <a:rPr lang="en-US" sz="2800" b="1" dirty="0">
                <a:latin typeface="Calibri" panose="020F0502020204030204" pitchFamily="34" charset="0"/>
                <a:ea typeface="SimSun" panose="02010600030101010101" pitchFamily="2" charset="-122"/>
                <a:cs typeface="Times New Roman" panose="02020603050405020304" pitchFamily="18" charset="0"/>
              </a:rPr>
              <a:t>Audit objectives</a:t>
            </a:r>
          </a:p>
          <a:p>
            <a:pPr marL="800100" lvl="1" indent="-342900">
              <a:lnSpc>
                <a:spcPct val="150000"/>
              </a:lnSpc>
              <a:buFontTx/>
              <a:buAutoNum type="arabicPeriod"/>
            </a:pPr>
            <a:r>
              <a:rPr lang="en-US" sz="2800" b="1" dirty="0">
                <a:latin typeface="Calibri" panose="020F0502020204030204" pitchFamily="34" charset="0"/>
                <a:ea typeface="SimSun" panose="02010600030101010101" pitchFamily="2" charset="-122"/>
                <a:cs typeface="Times New Roman" panose="02020603050405020304" pitchFamily="18" charset="0"/>
              </a:rPr>
              <a:t>Types of Revenue/Sources of IGR</a:t>
            </a:r>
            <a:endParaRPr lang="en-US" sz="2800" b="1"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nSpc>
                <a:spcPct val="150000"/>
              </a:lnSpc>
              <a:buAutoNum type="arabicPeriod"/>
            </a:pPr>
            <a:r>
              <a:rPr lang="en-US" sz="2800" b="1" dirty="0">
                <a:latin typeface="Calibri" panose="020F0502020204030204" pitchFamily="34" charset="0"/>
                <a:ea typeface="SimSun" panose="02010600030101010101" pitchFamily="2" charset="-122"/>
                <a:cs typeface="Times New Roman" panose="02020603050405020304" pitchFamily="18" charset="0"/>
              </a:rPr>
              <a:t>T</a:t>
            </a:r>
            <a:r>
              <a:rPr lang="en-US" sz="2800" b="1" dirty="0">
                <a:effectLst/>
                <a:latin typeface="Calibri" panose="020F0502020204030204" pitchFamily="34" charset="0"/>
                <a:ea typeface="SimSun" panose="02010600030101010101" pitchFamily="2" charset="-122"/>
                <a:cs typeface="Times New Roman" panose="02020603050405020304" pitchFamily="18" charset="0"/>
              </a:rPr>
              <a:t>he </a:t>
            </a:r>
            <a:r>
              <a:rPr lang="en-US" sz="2800" b="1" dirty="0">
                <a:latin typeface="Calibri" panose="020F0502020204030204" pitchFamily="34" charset="0"/>
                <a:ea typeface="SimSun" panose="02010600030101010101" pitchFamily="2" charset="-122"/>
                <a:cs typeface="Times New Roman" panose="02020603050405020304" pitchFamily="18" charset="0"/>
              </a:rPr>
              <a:t>A</a:t>
            </a:r>
            <a:r>
              <a:rPr lang="en-US" sz="2800" b="1" dirty="0">
                <a:effectLst/>
                <a:latin typeface="Calibri" panose="020F0502020204030204" pitchFamily="34" charset="0"/>
                <a:ea typeface="SimSun" panose="02010600030101010101" pitchFamily="2" charset="-122"/>
                <a:cs typeface="Times New Roman" panose="02020603050405020304" pitchFamily="18" charset="0"/>
              </a:rPr>
              <a:t>udit of Internally </a:t>
            </a:r>
            <a:r>
              <a:rPr lang="en-US" sz="2800" b="1" dirty="0">
                <a:latin typeface="Calibri" panose="020F0502020204030204" pitchFamily="34" charset="0"/>
                <a:ea typeface="SimSun" panose="02010600030101010101" pitchFamily="2" charset="-122"/>
                <a:cs typeface="Times New Roman" panose="02020603050405020304" pitchFamily="18" charset="0"/>
              </a:rPr>
              <a:t>G</a:t>
            </a:r>
            <a:r>
              <a:rPr lang="en-US" sz="2800" b="1" dirty="0">
                <a:effectLst/>
                <a:latin typeface="Calibri" panose="020F0502020204030204" pitchFamily="34" charset="0"/>
                <a:ea typeface="SimSun" panose="02010600030101010101" pitchFamily="2" charset="-122"/>
                <a:cs typeface="Times New Roman" panose="02020603050405020304" pitchFamily="18" charset="0"/>
              </a:rPr>
              <a:t>enerated </a:t>
            </a:r>
            <a:r>
              <a:rPr lang="en-US" sz="2800" b="1" dirty="0">
                <a:latin typeface="Calibri" panose="020F0502020204030204" pitchFamily="34" charset="0"/>
                <a:ea typeface="SimSun" panose="02010600030101010101" pitchFamily="2" charset="-122"/>
                <a:cs typeface="Times New Roman" panose="02020603050405020304" pitchFamily="18" charset="0"/>
              </a:rPr>
              <a:t>R</a:t>
            </a:r>
            <a:r>
              <a:rPr lang="en-US" sz="2800" b="1" dirty="0">
                <a:effectLst/>
                <a:latin typeface="Calibri" panose="020F0502020204030204" pitchFamily="34" charset="0"/>
                <a:ea typeface="SimSun" panose="02010600030101010101" pitchFamily="2" charset="-122"/>
                <a:cs typeface="Times New Roman" panose="02020603050405020304" pitchFamily="18" charset="0"/>
              </a:rPr>
              <a:t>evenue in MDAs</a:t>
            </a:r>
          </a:p>
          <a:p>
            <a:pPr marL="800100" lvl="1" indent="-342900">
              <a:lnSpc>
                <a:spcPct val="150000"/>
              </a:lnSpc>
              <a:buAutoNum type="arabicPeriod"/>
            </a:pPr>
            <a:r>
              <a:rPr lang="en-US" sz="2800" b="1" dirty="0">
                <a:effectLst/>
                <a:latin typeface="Calibri" panose="020F0502020204030204" pitchFamily="34" charset="0"/>
                <a:ea typeface="SimSun" panose="02010600030101010101" pitchFamily="2" charset="-122"/>
                <a:cs typeface="Times New Roman" panose="02020603050405020304" pitchFamily="18" charset="0"/>
              </a:rPr>
              <a:t>Revenue Audit Life Cycle</a:t>
            </a:r>
            <a:endParaRPr lang="en-US" sz="2800" b="1" dirty="0">
              <a:latin typeface="Calibri" panose="020F0502020204030204" pitchFamily="34" charset="0"/>
              <a:ea typeface="SimSun" panose="02010600030101010101" pitchFamily="2" charset="-122"/>
              <a:cs typeface="Times New Roman" panose="02020603050405020304" pitchFamily="18" charset="0"/>
            </a:endParaRPr>
          </a:p>
          <a:p>
            <a:pPr marL="800100" lvl="1" indent="-342900">
              <a:lnSpc>
                <a:spcPct val="150000"/>
              </a:lnSpc>
              <a:buAutoNum type="arabicPeriod"/>
            </a:pPr>
            <a:r>
              <a:rPr lang="en-US" sz="2800" b="1" dirty="0">
                <a:effectLst/>
                <a:latin typeface="Calibri" panose="020F0502020204030204" pitchFamily="34" charset="0"/>
                <a:ea typeface="SimSun" panose="02010600030101010101" pitchFamily="2" charset="-122"/>
                <a:cs typeface="Times New Roman" panose="02020603050405020304" pitchFamily="18" charset="0"/>
              </a:rPr>
              <a:t>Tax Revenue Audit Procedure</a:t>
            </a:r>
          </a:p>
          <a:p>
            <a:pPr marL="800100" lvl="1" indent="-342900">
              <a:lnSpc>
                <a:spcPct val="150000"/>
              </a:lnSpc>
              <a:buFontTx/>
              <a:buAutoNum type="arabicPeriod"/>
            </a:pPr>
            <a:r>
              <a:rPr lang="en-US" sz="2800" b="1" dirty="0">
                <a:effectLst/>
                <a:latin typeface="Calibri" panose="020F0502020204030204" pitchFamily="34" charset="0"/>
                <a:ea typeface="SimSun" panose="02010600030101010101" pitchFamily="2" charset="-122"/>
                <a:cs typeface="Times New Roman" panose="02020603050405020304" pitchFamily="18" charset="0"/>
              </a:rPr>
              <a:t>Improving State and Local Government IGR/</a:t>
            </a:r>
            <a:r>
              <a:rPr lang="en-US" sz="2800" b="1" dirty="0">
                <a:latin typeface="Calibri" panose="020F0502020204030204" pitchFamily="34" charset="0"/>
                <a:ea typeface="SimSun" panose="02010600030101010101" pitchFamily="2" charset="-122"/>
                <a:cs typeface="Times New Roman" panose="02020603050405020304" pitchFamily="18" charset="0"/>
              </a:rPr>
              <a:t> using Audit to improve IGR</a:t>
            </a:r>
            <a:endParaRPr lang="en-NG" sz="2800" dirty="0">
              <a:effectLst/>
              <a:latin typeface="Calibri" panose="020F0502020204030204" pitchFamily="34" charset="0"/>
              <a:ea typeface="SimSun" panose="02010600030101010101" pitchFamily="2" charset="-122"/>
              <a:cs typeface="Times New Roman" panose="02020603050405020304" pitchFamily="18" charset="0"/>
            </a:endParaRPr>
          </a:p>
          <a:p>
            <a:pPr marL="342900" indent="-342900">
              <a:buAutoNum type="arabicPeriod"/>
            </a:pPr>
            <a:endParaRPr lang="en-US" sz="1800" b="1" dirty="0">
              <a:effectLst/>
              <a:latin typeface="Calibri" panose="020F0502020204030204" pitchFamily="34" charset="0"/>
              <a:ea typeface="SimSun" panose="02010600030101010101" pitchFamily="2" charset="-122"/>
              <a:cs typeface="Times New Roman" panose="02020603050405020304" pitchFamily="18" charset="0"/>
            </a:endParaRPr>
          </a:p>
          <a:p>
            <a:pPr marL="342900" indent="-342900">
              <a:buAutoNum type="arabicPeriod"/>
            </a:pPr>
            <a:endParaRPr lang="en-US" sz="1800" b="1" dirty="0">
              <a:effectLst/>
              <a:latin typeface="Calibri" panose="020F0502020204030204" pitchFamily="34" charset="0"/>
              <a:ea typeface="SimSun" panose="02010600030101010101" pitchFamily="2" charset="-122"/>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p:nvPr/>
        </p:nvSpPr>
        <p:spPr>
          <a:xfrm>
            <a:off x="210185" y="-95531"/>
            <a:ext cx="8640388" cy="646331"/>
          </a:xfrm>
          <a:prstGeom prst="rect">
            <a:avLst/>
          </a:prstGeom>
          <a:noFill/>
        </p:spPr>
        <p:txBody>
          <a:bodyPr wrap="square" rtlCol="0">
            <a:spAutoFit/>
          </a:bodyPr>
          <a:lstStyle/>
          <a:p>
            <a:pPr algn="l"/>
            <a:r>
              <a:rPr lang="en-US" sz="3000" dirty="0">
                <a:solidFill>
                  <a:srgbClr val="1B1464"/>
                </a:solidFill>
                <a:latin typeface="Futura-Bold" charset="0"/>
                <a:cs typeface="Futura-Bold" charset="0"/>
              </a:rPr>
              <a:t> </a:t>
            </a:r>
            <a:r>
              <a:rPr lang="en-US" sz="3600" b="1" dirty="0">
                <a:solidFill>
                  <a:srgbClr val="1B1464"/>
                </a:solidFill>
                <a:latin typeface="Futura-Bold" charset="0"/>
                <a:cs typeface="Futura-Bold" charset="0"/>
              </a:rPr>
              <a:t>Introduction and Audit objectives </a:t>
            </a:r>
          </a:p>
        </p:txBody>
      </p:sp>
      <p:sp>
        <p:nvSpPr>
          <p:cNvPr id="6" name="Date Placeholder 5"/>
          <p:cNvSpPr>
            <a:spLocks noGrp="1"/>
          </p:cNvSpPr>
          <p:nvPr>
            <p:ph type="dt" sz="half" idx="10"/>
          </p:nvPr>
        </p:nvSpPr>
        <p:spPr>
          <a:xfrm>
            <a:off x="210185" y="6356350"/>
            <a:ext cx="2743200" cy="365125"/>
          </a:xfrm>
        </p:spPr>
        <p:txBody>
          <a:bodyPr/>
          <a:lstStyle/>
          <a:p>
            <a:r>
              <a:rPr lang="en-NG"/>
              <a:t>Saturday 30th July 2022</a:t>
            </a:r>
            <a:endParaRPr lang="en-US"/>
          </a:p>
        </p:txBody>
      </p:sp>
      <p:sp>
        <p:nvSpPr>
          <p:cNvPr id="8" name="Footer Placeholder 7"/>
          <p:cNvSpPr>
            <a:spLocks noGrp="1"/>
          </p:cNvSpPr>
          <p:nvPr>
            <p:ph type="ftr" sz="quarter" idx="11"/>
          </p:nvPr>
        </p:nvSpPr>
        <p:spPr>
          <a:xfrm>
            <a:off x="4009390" y="6356350"/>
            <a:ext cx="7809865" cy="365125"/>
          </a:xfrm>
        </p:spPr>
        <p:txBody>
          <a:bodyPr/>
          <a:lstStyle/>
          <a:p>
            <a:pPr algn="r"/>
            <a:r>
              <a:rPr lang="en-US">
                <a:latin typeface="Futura BT" panose="020B0502020204020303" charset="0"/>
                <a:cs typeface="Futura BT" panose="020B0502020204020303" charset="0"/>
              </a:rPr>
              <a:t>Revenue audit for IGR Expansion | Ismail Adeleye FCNA, FCTI, MBA,MNIM,CISA</a:t>
            </a:r>
          </a:p>
        </p:txBody>
      </p:sp>
      <p:cxnSp>
        <p:nvCxnSpPr>
          <p:cNvPr id="9" name="Straight Connector 8"/>
          <p:cNvCxnSpPr/>
          <p:nvPr/>
        </p:nvCxnSpPr>
        <p:spPr>
          <a:xfrm>
            <a:off x="334645" y="850265"/>
            <a:ext cx="1146429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s 9"/>
          <p:cNvSpPr/>
          <p:nvPr/>
        </p:nvSpPr>
        <p:spPr>
          <a:xfrm>
            <a:off x="10881360" y="-17145"/>
            <a:ext cx="938530" cy="992505"/>
          </a:xfrm>
          <a:prstGeom prst="rect">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Connector 1"/>
          <p:cNvCxnSpPr/>
          <p:nvPr/>
        </p:nvCxnSpPr>
        <p:spPr>
          <a:xfrm>
            <a:off x="334645" y="6394450"/>
            <a:ext cx="1146429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a:xfrm>
            <a:off x="11089005" y="220345"/>
            <a:ext cx="523875" cy="518160"/>
          </a:xfrm>
        </p:spPr>
        <p:txBody>
          <a:bodyPr/>
          <a:lstStyle/>
          <a:p>
            <a:pPr algn="ctr"/>
            <a:fld id="{9B618960-8005-486C-9A75-10CB2AAC16F9}" type="slidenum">
              <a:rPr lang="en-US" sz="2400" smtClean="0">
                <a:solidFill>
                  <a:schemeClr val="bg1"/>
                </a:solidFill>
                <a:latin typeface="Futura BT" panose="020B0502020204020303" charset="0"/>
                <a:cs typeface="Futura BT" panose="020B0502020204020303" charset="0"/>
              </a:rPr>
              <a:t>3</a:t>
            </a:fld>
            <a:endParaRPr lang="en-US" sz="2400">
              <a:solidFill>
                <a:schemeClr val="bg1"/>
              </a:solidFill>
              <a:latin typeface="Futura BT" panose="020B0502020204020303" charset="0"/>
              <a:cs typeface="Futura BT" panose="020B0502020204020303" charset="0"/>
            </a:endParaRPr>
          </a:p>
        </p:txBody>
      </p:sp>
      <p:sp>
        <p:nvSpPr>
          <p:cNvPr id="11" name="TextBox 10">
            <a:extLst>
              <a:ext uri="{FF2B5EF4-FFF2-40B4-BE49-F238E27FC236}">
                <a16:creationId xmlns:a16="http://schemas.microsoft.com/office/drawing/2014/main" id="{1D48B692-8BC0-E769-91F4-CBA74E18BC5F}"/>
              </a:ext>
            </a:extLst>
          </p:cNvPr>
          <p:cNvSpPr txBox="1"/>
          <p:nvPr/>
        </p:nvSpPr>
        <p:spPr>
          <a:xfrm>
            <a:off x="210184" y="850265"/>
            <a:ext cx="12297989" cy="6263253"/>
          </a:xfrm>
          <a:prstGeom prst="rect">
            <a:avLst/>
          </a:prstGeom>
          <a:noFill/>
        </p:spPr>
        <p:txBody>
          <a:bodyPr wrap="square">
            <a:spAutoFit/>
          </a:bodyPr>
          <a:lstStyle/>
          <a:p>
            <a:pPr indent="457200"/>
            <a:r>
              <a:rPr lang="en-US" sz="3200" b="1" dirty="0">
                <a:effectLst/>
                <a:latin typeface="Calibri" panose="020F0502020204030204" pitchFamily="34" charset="0"/>
                <a:ea typeface="SimSun" panose="02010600030101010101" pitchFamily="2" charset="-122"/>
                <a:cs typeface="Times New Roman" panose="02020603050405020304" pitchFamily="18" charset="0"/>
              </a:rPr>
              <a:t>Introduction</a:t>
            </a:r>
          </a:p>
          <a:p>
            <a:pPr indent="457200"/>
            <a:r>
              <a:rPr lang="en-US" sz="2200" dirty="0">
                <a:effectLst/>
                <a:latin typeface="Calibri" panose="020F0502020204030204" pitchFamily="34" charset="0"/>
                <a:ea typeface="SimSun" panose="02010600030101010101" pitchFamily="2" charset="-122"/>
                <a:cs typeface="Times New Roman" panose="02020603050405020304" pitchFamily="18" charset="0"/>
              </a:rPr>
              <a:t>Over the years attention </a:t>
            </a:r>
            <a:r>
              <a:rPr lang="en-US" sz="2200" dirty="0">
                <a:latin typeface="Calibri" panose="020F0502020204030204" pitchFamily="34" charset="0"/>
                <a:ea typeface="SimSun" panose="02010600030101010101" pitchFamily="2" charset="-122"/>
                <a:cs typeface="Times New Roman" panose="02020603050405020304" pitchFamily="18" charset="0"/>
              </a:rPr>
              <a:t>in the </a:t>
            </a:r>
            <a:r>
              <a:rPr lang="en-US" sz="2200" dirty="0">
                <a:effectLst/>
                <a:latin typeface="Calibri" panose="020F0502020204030204" pitchFamily="34" charset="0"/>
                <a:ea typeface="SimSun" panose="02010600030101010101" pitchFamily="2" charset="-122"/>
                <a:cs typeface="Times New Roman" panose="02020603050405020304" pitchFamily="18" charset="0"/>
              </a:rPr>
              <a:t> Public Financial Management space has been centered on the expenditure side of the divide with less attention paid to revenue side, but recent dwindling financial resources available for governments has brought attention to the Revenue side of PFM.</a:t>
            </a:r>
          </a:p>
          <a:p>
            <a:pPr indent="457200"/>
            <a:endParaRPr lang="en-US" sz="2200" dirty="0">
              <a:effectLst/>
              <a:latin typeface="Calibri" panose="020F0502020204030204" pitchFamily="34" charset="0"/>
              <a:ea typeface="SimSun" panose="02010600030101010101" pitchFamily="2" charset="-122"/>
              <a:cs typeface="Times New Roman" panose="02020603050405020304" pitchFamily="18" charset="0"/>
            </a:endParaRPr>
          </a:p>
          <a:p>
            <a:pPr indent="457200"/>
            <a:r>
              <a:rPr lang="en-US" sz="2200" dirty="0">
                <a:latin typeface="Calibri" panose="020F0502020204030204" pitchFamily="34" charset="0"/>
                <a:ea typeface="SimSun" panose="02010600030101010101" pitchFamily="2" charset="-122"/>
                <a:cs typeface="Times New Roman" panose="02020603050405020304" pitchFamily="18" charset="0"/>
              </a:rPr>
              <a:t>Revenue generation has attained a new focus as the ‘cake ‘(resources) to share’ (Expenditure) is becoming smaller whereas those to eat the cake are increasing making it necessary to put more effort into the ‘baking of the cake’ (revenue generation) for sharing.</a:t>
            </a:r>
          </a:p>
          <a:p>
            <a:pPr indent="457200"/>
            <a:endParaRPr lang="en-US" sz="2200" dirty="0">
              <a:effectLst/>
              <a:latin typeface="Calibri" panose="020F0502020204030204" pitchFamily="34" charset="0"/>
              <a:ea typeface="SimSun" panose="02010600030101010101" pitchFamily="2" charset="-122"/>
              <a:cs typeface="Times New Roman" panose="02020603050405020304" pitchFamily="18" charset="0"/>
            </a:endParaRPr>
          </a:p>
          <a:p>
            <a:pPr indent="457200"/>
            <a:r>
              <a:rPr lang="en-US" sz="2200" dirty="0">
                <a:effectLst/>
                <a:latin typeface="Calibri" panose="020F0502020204030204" pitchFamily="34" charset="0"/>
                <a:ea typeface="SimSun" panose="02010600030101010101" pitchFamily="2" charset="-122"/>
                <a:cs typeface="Times New Roman" panose="02020603050405020304" pitchFamily="18" charset="0"/>
              </a:rPr>
              <a:t>Revenue collection is one of the high-risk areas in terms of corruption and leakage of public funds, so all significant revenue  streams should be subject to audit at least once a year to try and </a:t>
            </a:r>
            <a:r>
              <a:rPr lang="en-US" sz="2200" dirty="0" err="1">
                <a:effectLst/>
                <a:latin typeface="Calibri" panose="020F0502020204030204" pitchFamily="34" charset="0"/>
                <a:ea typeface="SimSun" panose="02010600030101010101" pitchFamily="2" charset="-122"/>
                <a:cs typeface="Times New Roman" panose="02020603050405020304" pitchFamily="18" charset="0"/>
              </a:rPr>
              <a:t>minimise</a:t>
            </a:r>
            <a:r>
              <a:rPr lang="en-US" sz="2200" dirty="0">
                <a:effectLst/>
                <a:latin typeface="Calibri" panose="020F0502020204030204" pitchFamily="34" charset="0"/>
                <a:ea typeface="SimSun" panose="02010600030101010101" pitchFamily="2" charset="-122"/>
                <a:cs typeface="Times New Roman" panose="02020603050405020304" pitchFamily="18" charset="0"/>
              </a:rPr>
              <a:t> the loss of government revenue.</a:t>
            </a:r>
          </a:p>
          <a:p>
            <a:pPr indent="457200"/>
            <a:endParaRPr lang="en-US" sz="2200" dirty="0">
              <a:effectLst/>
              <a:latin typeface="Calibri" panose="020F0502020204030204" pitchFamily="34" charset="0"/>
              <a:ea typeface="SimSun" panose="02010600030101010101" pitchFamily="2" charset="-122"/>
              <a:cs typeface="Times New Roman" panose="02020603050405020304" pitchFamily="18" charset="0"/>
            </a:endParaRPr>
          </a:p>
          <a:p>
            <a:pPr indent="457200"/>
            <a:r>
              <a:rPr lang="en-US" sz="2200" dirty="0">
                <a:latin typeface="Calibri" panose="020F0502020204030204" pitchFamily="34" charset="0"/>
                <a:ea typeface="SimSun" panose="02010600030101010101" pitchFamily="2" charset="-122"/>
                <a:cs typeface="Times New Roman" panose="02020603050405020304" pitchFamily="18" charset="0"/>
              </a:rPr>
              <a:t>Internally Generated Revenue for Subnational refer to those revenue that each of the other tier of government, State and Local Government, generate other than those from FAAC and VAT shares and other centrally derived revenue sources like  ecological funds </a:t>
            </a:r>
            <a:r>
              <a:rPr lang="en-US" sz="2200" dirty="0" err="1">
                <a:latin typeface="Calibri" panose="020F0502020204030204" pitchFamily="34" charset="0"/>
                <a:ea typeface="SimSun" panose="02010600030101010101" pitchFamily="2" charset="-122"/>
                <a:cs typeface="Times New Roman" panose="02020603050405020304" pitchFamily="18" charset="0"/>
              </a:rPr>
              <a:t>etc</a:t>
            </a:r>
            <a:endParaRPr lang="en-NG" sz="2200" dirty="0">
              <a:effectLst/>
              <a:latin typeface="Calibri" panose="020F0502020204030204" pitchFamily="34" charset="0"/>
              <a:ea typeface="SimSun" panose="02010600030101010101" pitchFamily="2" charset="-122"/>
              <a:cs typeface="Times New Roman" panose="02020603050405020304" pitchFamily="18" charset="0"/>
            </a:endParaRPr>
          </a:p>
          <a:p>
            <a:r>
              <a:rPr lang="en-US" sz="2800" dirty="0">
                <a:effectLst/>
                <a:latin typeface="Calibri" panose="020F0502020204030204" pitchFamily="34" charset="0"/>
                <a:ea typeface="SimSun" panose="02010600030101010101" pitchFamily="2" charset="-122"/>
                <a:cs typeface="Times New Roman" panose="02020603050405020304" pitchFamily="18" charset="0"/>
              </a:rPr>
              <a:t> </a:t>
            </a:r>
            <a:endParaRPr lang="en-US" sz="3200" dirty="0">
              <a:latin typeface="Calibri" panose="020F0502020204030204" pitchFamily="34" charset="0"/>
              <a:ea typeface="SimSun" panose="02010600030101010101" pitchFamily="2" charset="-122"/>
              <a:cs typeface="Times New Roman" panose="02020603050405020304" pitchFamily="18" charset="0"/>
            </a:endParaRPr>
          </a:p>
          <a:p>
            <a:pPr indent="457200"/>
            <a:endParaRPr lang="en-NG" sz="1100" dirty="0">
              <a:effectLst/>
              <a:latin typeface="Calibri" panose="020F0502020204030204" pitchFamily="34" charset="0"/>
              <a:ea typeface="SimSun" panose="02010600030101010101" pitchFamily="2" charset="-122"/>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p:nvPr/>
        </p:nvSpPr>
        <p:spPr>
          <a:xfrm>
            <a:off x="210185" y="-95531"/>
            <a:ext cx="8640388" cy="646331"/>
          </a:xfrm>
          <a:prstGeom prst="rect">
            <a:avLst/>
          </a:prstGeom>
          <a:noFill/>
        </p:spPr>
        <p:txBody>
          <a:bodyPr wrap="square" rtlCol="0">
            <a:spAutoFit/>
          </a:bodyPr>
          <a:lstStyle/>
          <a:p>
            <a:pPr algn="l"/>
            <a:r>
              <a:rPr lang="en-US" sz="3000" dirty="0">
                <a:solidFill>
                  <a:srgbClr val="1B1464"/>
                </a:solidFill>
                <a:latin typeface="Futura-Bold" charset="0"/>
                <a:cs typeface="Futura-Bold" charset="0"/>
              </a:rPr>
              <a:t> </a:t>
            </a:r>
            <a:r>
              <a:rPr lang="en-US" sz="3600" b="1" dirty="0">
                <a:solidFill>
                  <a:srgbClr val="1B1464"/>
                </a:solidFill>
                <a:latin typeface="Futura-Bold" charset="0"/>
                <a:cs typeface="Futura-Bold" charset="0"/>
              </a:rPr>
              <a:t>Revenue Audit objectives </a:t>
            </a:r>
          </a:p>
        </p:txBody>
      </p:sp>
      <p:sp>
        <p:nvSpPr>
          <p:cNvPr id="6" name="Date Placeholder 5"/>
          <p:cNvSpPr>
            <a:spLocks noGrp="1"/>
          </p:cNvSpPr>
          <p:nvPr>
            <p:ph type="dt" sz="half" idx="10"/>
          </p:nvPr>
        </p:nvSpPr>
        <p:spPr>
          <a:xfrm>
            <a:off x="210185" y="6356350"/>
            <a:ext cx="2743200" cy="365125"/>
          </a:xfrm>
        </p:spPr>
        <p:txBody>
          <a:bodyPr/>
          <a:lstStyle/>
          <a:p>
            <a:r>
              <a:rPr lang="en-NG"/>
              <a:t>Saturday 30th July 2022</a:t>
            </a:r>
            <a:endParaRPr lang="en-US"/>
          </a:p>
        </p:txBody>
      </p:sp>
      <p:sp>
        <p:nvSpPr>
          <p:cNvPr id="8" name="Footer Placeholder 7"/>
          <p:cNvSpPr>
            <a:spLocks noGrp="1"/>
          </p:cNvSpPr>
          <p:nvPr>
            <p:ph type="ftr" sz="quarter" idx="11"/>
          </p:nvPr>
        </p:nvSpPr>
        <p:spPr>
          <a:xfrm>
            <a:off x="4009390" y="6356350"/>
            <a:ext cx="7809865" cy="365125"/>
          </a:xfrm>
        </p:spPr>
        <p:txBody>
          <a:bodyPr/>
          <a:lstStyle/>
          <a:p>
            <a:pPr algn="r"/>
            <a:r>
              <a:rPr lang="en-US">
                <a:latin typeface="Futura BT" panose="020B0502020204020303" charset="0"/>
                <a:cs typeface="Futura BT" panose="020B0502020204020303" charset="0"/>
              </a:rPr>
              <a:t>Revenue audit for IGR Expansion | Ismail Adeleye FCNA, FCTI, MBA,MNIM,CISA</a:t>
            </a:r>
          </a:p>
        </p:txBody>
      </p:sp>
      <p:cxnSp>
        <p:nvCxnSpPr>
          <p:cNvPr id="9" name="Straight Connector 8"/>
          <p:cNvCxnSpPr/>
          <p:nvPr/>
        </p:nvCxnSpPr>
        <p:spPr>
          <a:xfrm>
            <a:off x="334645" y="850265"/>
            <a:ext cx="1146429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s 9"/>
          <p:cNvSpPr/>
          <p:nvPr/>
        </p:nvSpPr>
        <p:spPr>
          <a:xfrm>
            <a:off x="10881360" y="-17145"/>
            <a:ext cx="938530" cy="992505"/>
          </a:xfrm>
          <a:prstGeom prst="rect">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Connector 1"/>
          <p:cNvCxnSpPr/>
          <p:nvPr/>
        </p:nvCxnSpPr>
        <p:spPr>
          <a:xfrm>
            <a:off x="334645" y="6394450"/>
            <a:ext cx="1146429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a:xfrm>
            <a:off x="11089005" y="220345"/>
            <a:ext cx="523875" cy="518160"/>
          </a:xfrm>
        </p:spPr>
        <p:txBody>
          <a:bodyPr/>
          <a:lstStyle/>
          <a:p>
            <a:pPr algn="ctr"/>
            <a:fld id="{9B618960-8005-486C-9A75-10CB2AAC16F9}" type="slidenum">
              <a:rPr lang="en-US" sz="2400" smtClean="0">
                <a:solidFill>
                  <a:schemeClr val="bg1"/>
                </a:solidFill>
                <a:latin typeface="Futura BT" panose="020B0502020204020303" charset="0"/>
                <a:cs typeface="Futura BT" panose="020B0502020204020303" charset="0"/>
              </a:rPr>
              <a:t>4</a:t>
            </a:fld>
            <a:endParaRPr lang="en-US" sz="2400">
              <a:solidFill>
                <a:schemeClr val="bg1"/>
              </a:solidFill>
              <a:latin typeface="Futura BT" panose="020B0502020204020303" charset="0"/>
              <a:cs typeface="Futura BT" panose="020B0502020204020303" charset="0"/>
            </a:endParaRPr>
          </a:p>
        </p:txBody>
      </p:sp>
      <p:sp>
        <p:nvSpPr>
          <p:cNvPr id="11" name="TextBox 10">
            <a:extLst>
              <a:ext uri="{FF2B5EF4-FFF2-40B4-BE49-F238E27FC236}">
                <a16:creationId xmlns:a16="http://schemas.microsoft.com/office/drawing/2014/main" id="{1D48B692-8BC0-E769-91F4-CBA74E18BC5F}"/>
              </a:ext>
            </a:extLst>
          </p:cNvPr>
          <p:cNvSpPr txBox="1"/>
          <p:nvPr/>
        </p:nvSpPr>
        <p:spPr>
          <a:xfrm>
            <a:off x="54592" y="550801"/>
            <a:ext cx="12453582" cy="7956024"/>
          </a:xfrm>
          <a:prstGeom prst="rect">
            <a:avLst/>
          </a:prstGeom>
          <a:noFill/>
        </p:spPr>
        <p:txBody>
          <a:bodyPr wrap="square">
            <a:spAutoFit/>
          </a:bodyPr>
          <a:lstStyle/>
          <a:p>
            <a:r>
              <a:rPr lang="en-US" sz="2800" dirty="0">
                <a:effectLst/>
                <a:latin typeface="Calibri" panose="020F0502020204030204" pitchFamily="34" charset="0"/>
                <a:ea typeface="SimSun" panose="02010600030101010101" pitchFamily="2" charset="-122"/>
                <a:cs typeface="Times New Roman" panose="02020603050405020304" pitchFamily="18" charset="0"/>
              </a:rPr>
              <a:t> </a:t>
            </a:r>
            <a:r>
              <a:rPr lang="en-US" sz="2800" b="1" dirty="0">
                <a:effectLst/>
                <a:latin typeface="Calibri" panose="020F0502020204030204" pitchFamily="34" charset="0"/>
                <a:ea typeface="SimSun" panose="02010600030101010101" pitchFamily="2" charset="-122"/>
                <a:cs typeface="Times New Roman" panose="02020603050405020304" pitchFamily="18" charset="0"/>
              </a:rPr>
              <a:t>Revenue Audi</a:t>
            </a:r>
            <a:r>
              <a:rPr lang="en-US" sz="2800" b="1" i="1" dirty="0">
                <a:effectLst/>
                <a:latin typeface="Calibri" panose="020F0502020204030204" pitchFamily="34" charset="0"/>
                <a:ea typeface="SimSun" panose="02010600030101010101" pitchFamily="2" charset="-122"/>
                <a:cs typeface="Times New Roman" panose="02020603050405020304" pitchFamily="18" charset="0"/>
              </a:rPr>
              <a:t>t Objectives</a:t>
            </a:r>
            <a:endParaRPr lang="en-NG" sz="2800" b="1" i="1" dirty="0">
              <a:effectLst/>
              <a:latin typeface="Calibri" panose="020F0502020204030204" pitchFamily="34" charset="0"/>
              <a:ea typeface="SimSun" panose="02010600030101010101" pitchFamily="2" charset="-122"/>
              <a:cs typeface="Times New Roman" panose="02020603050405020304" pitchFamily="18" charset="0"/>
            </a:endParaRPr>
          </a:p>
          <a:p>
            <a:pPr indent="457200"/>
            <a:r>
              <a:rPr lang="en-US" sz="2100" dirty="0">
                <a:effectLst/>
                <a:ea typeface="SimSun" panose="02010600030101010101" pitchFamily="2" charset="-122"/>
                <a:cs typeface="Times New Roman" panose="02020603050405020304" pitchFamily="18" charset="0"/>
              </a:rPr>
              <a:t>Revenue audit Is crucial for the optimization of revenue collection as it help provide assurance on the process and help ensure that there are no leakages, misappropriation and mismanagement of revenue generated by those entrusted with the revenue collection and administration process; and also providing suggestions and recommendations on improvement and maximization of revenue and its administration in the various tiers of government. </a:t>
            </a:r>
          </a:p>
          <a:p>
            <a:pPr indent="457200"/>
            <a:endParaRPr lang="en-US" sz="2100" dirty="0">
              <a:effectLst/>
              <a:ea typeface="SimSun" panose="02010600030101010101" pitchFamily="2" charset="-122"/>
              <a:cs typeface="Times New Roman" panose="02020603050405020304" pitchFamily="18" charset="0"/>
            </a:endParaRPr>
          </a:p>
          <a:p>
            <a:pPr indent="457200"/>
            <a:r>
              <a:rPr lang="en-US" sz="2100" dirty="0">
                <a:ea typeface="SimSun" panose="02010600030101010101" pitchFamily="2" charset="-122"/>
                <a:cs typeface="Times New Roman" panose="02020603050405020304" pitchFamily="18" charset="0"/>
              </a:rPr>
              <a:t>The revenue collection accounting and reporting process in the past have been fraught with a lot of inadequacies, imperfection, leakages, misappropriation, embezzlement and corruption; and efforts have been made  by various governments to introduce measures that will help remove the obstacles and ensuring that all revenue due are collected, accounted for and duly report ed to appropriate authorities and systems.</a:t>
            </a:r>
            <a:endParaRPr lang="en-US" sz="2100" dirty="0">
              <a:effectLst/>
              <a:ea typeface="SimSun" panose="02010600030101010101" pitchFamily="2" charset="-122"/>
              <a:cs typeface="Times New Roman" panose="02020603050405020304" pitchFamily="18" charset="0"/>
            </a:endParaRPr>
          </a:p>
          <a:p>
            <a:pPr indent="457200"/>
            <a:endParaRPr lang="en-US" sz="2100" dirty="0">
              <a:effectLst/>
              <a:ea typeface="SimSun" panose="02010600030101010101" pitchFamily="2" charset="-122"/>
              <a:cs typeface="Times New Roman" panose="02020603050405020304" pitchFamily="18" charset="0"/>
            </a:endParaRPr>
          </a:p>
          <a:p>
            <a:pPr indent="457200"/>
            <a:r>
              <a:rPr lang="en-US" sz="2100" dirty="0">
                <a:effectLst/>
                <a:ea typeface="SimSun" panose="02010600030101010101" pitchFamily="2" charset="-122"/>
                <a:cs typeface="Times New Roman" panose="02020603050405020304" pitchFamily="18" charset="0"/>
              </a:rPr>
              <a:t>Introduction of the Treasury Single Account (TSA) in recent years </a:t>
            </a:r>
            <a:r>
              <a:rPr lang="en-US" sz="2100" dirty="0">
                <a:ea typeface="SimSun" panose="02010600030101010101" pitchFamily="2" charset="-122"/>
                <a:cs typeface="Times New Roman" panose="02020603050405020304" pitchFamily="18" charset="0"/>
              </a:rPr>
              <a:t>at the Federal and some states of the Federation </a:t>
            </a:r>
            <a:r>
              <a:rPr lang="en-US" sz="2100" dirty="0">
                <a:effectLst/>
                <a:ea typeface="SimSun" panose="02010600030101010101" pitchFamily="2" charset="-122"/>
                <a:cs typeface="Times New Roman" panose="02020603050405020304" pitchFamily="18" charset="0"/>
              </a:rPr>
              <a:t>has changed the approach to ensure that all revenue is paid directly into one of the ministry’s/agency’s or entity’s designated bank accounts with a commercial/private bank, this has help reduce the corrupt practices around revenue collection and accounting.</a:t>
            </a:r>
          </a:p>
          <a:p>
            <a:pPr indent="457200"/>
            <a:endParaRPr lang="en-US" sz="2100" dirty="0">
              <a:effectLst/>
              <a:ea typeface="SimSun" panose="02010600030101010101" pitchFamily="2" charset="-122"/>
              <a:cs typeface="Times New Roman" panose="02020603050405020304" pitchFamily="18" charset="0"/>
            </a:endParaRPr>
          </a:p>
          <a:p>
            <a:pPr indent="457200"/>
            <a:r>
              <a:rPr lang="en-US" sz="2100" dirty="0">
                <a:effectLst/>
                <a:ea typeface="SimSun" panose="02010600030101010101" pitchFamily="2" charset="-122"/>
                <a:cs typeface="Times New Roman" panose="02020603050405020304" pitchFamily="18" charset="0"/>
              </a:rPr>
              <a:t>Auditors therefore need to ensure and give assurance that the revenue generated (fees, charges, tax, rates, penalties, fines </a:t>
            </a:r>
            <a:r>
              <a:rPr lang="en-US" sz="2100" dirty="0" err="1">
                <a:effectLst/>
                <a:ea typeface="SimSun" panose="02010600030101010101" pitchFamily="2" charset="-122"/>
                <a:cs typeface="Times New Roman" panose="02020603050405020304" pitchFamily="18" charset="0"/>
              </a:rPr>
              <a:t>etc</a:t>
            </a:r>
            <a:r>
              <a:rPr lang="en-US" sz="2100" dirty="0">
                <a:effectLst/>
                <a:ea typeface="SimSun" panose="02010600030101010101" pitchFamily="2" charset="-122"/>
                <a:cs typeface="Times New Roman" panose="02020603050405020304" pitchFamily="18" charset="0"/>
              </a:rPr>
              <a:t>) are transferred each day from these bank accounts into the relevant revenue account for the MDA at the Central Bank of Nigeria to avoid possible ‘teaming and lading, or leakages </a:t>
            </a:r>
          </a:p>
          <a:p>
            <a:pPr indent="457200"/>
            <a:r>
              <a:rPr lang="en-US" sz="2200" i="1" dirty="0">
                <a:effectLst/>
                <a:latin typeface="Calibri" panose="020F0502020204030204" pitchFamily="34" charset="0"/>
                <a:ea typeface="SimSun" panose="02010600030101010101" pitchFamily="2" charset="-122"/>
                <a:cs typeface="Times New Roman" panose="02020603050405020304" pitchFamily="18" charset="0"/>
              </a:rPr>
              <a:t>.</a:t>
            </a:r>
          </a:p>
          <a:p>
            <a:pPr indent="457200"/>
            <a:endParaRPr lang="en-US" sz="3200" dirty="0">
              <a:latin typeface="Calibri" panose="020F0502020204030204" pitchFamily="34" charset="0"/>
              <a:ea typeface="SimSun" panose="02010600030101010101" pitchFamily="2" charset="-122"/>
              <a:cs typeface="Times New Roman" panose="02020603050405020304" pitchFamily="18" charset="0"/>
            </a:endParaRPr>
          </a:p>
          <a:p>
            <a:pPr indent="457200"/>
            <a:endParaRPr lang="en-NG" sz="1100" dirty="0">
              <a:effectLst/>
              <a:latin typeface="Calibri" panose="020F0502020204030204" pitchFamily="34"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4134983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p:nvPr/>
        </p:nvSpPr>
        <p:spPr>
          <a:xfrm>
            <a:off x="210185" y="-95531"/>
            <a:ext cx="8640388" cy="646331"/>
          </a:xfrm>
          <a:prstGeom prst="rect">
            <a:avLst/>
          </a:prstGeom>
          <a:noFill/>
        </p:spPr>
        <p:txBody>
          <a:bodyPr wrap="square" rtlCol="0">
            <a:spAutoFit/>
          </a:bodyPr>
          <a:lstStyle/>
          <a:p>
            <a:pPr algn="l"/>
            <a:r>
              <a:rPr lang="en-US" sz="3000" dirty="0">
                <a:solidFill>
                  <a:srgbClr val="1B1464"/>
                </a:solidFill>
                <a:latin typeface="Futura-Bold" charset="0"/>
                <a:cs typeface="Futura-Bold" charset="0"/>
              </a:rPr>
              <a:t> </a:t>
            </a:r>
            <a:r>
              <a:rPr lang="en-US" sz="3600" b="1" dirty="0">
                <a:solidFill>
                  <a:srgbClr val="1B1464"/>
                </a:solidFill>
                <a:latin typeface="Futura-Bold" charset="0"/>
                <a:cs typeface="Futura-Bold" charset="0"/>
              </a:rPr>
              <a:t>Objectives of Revenue Audit  </a:t>
            </a:r>
          </a:p>
        </p:txBody>
      </p:sp>
      <p:sp>
        <p:nvSpPr>
          <p:cNvPr id="6" name="Date Placeholder 5"/>
          <p:cNvSpPr>
            <a:spLocks noGrp="1"/>
          </p:cNvSpPr>
          <p:nvPr>
            <p:ph type="dt" sz="half" idx="10"/>
          </p:nvPr>
        </p:nvSpPr>
        <p:spPr>
          <a:xfrm>
            <a:off x="210185" y="6356350"/>
            <a:ext cx="2743200" cy="365125"/>
          </a:xfrm>
        </p:spPr>
        <p:txBody>
          <a:bodyPr/>
          <a:lstStyle/>
          <a:p>
            <a:r>
              <a:rPr lang="en-NG"/>
              <a:t>Saturday 30th July 2022</a:t>
            </a:r>
            <a:endParaRPr lang="en-US"/>
          </a:p>
        </p:txBody>
      </p:sp>
      <p:sp>
        <p:nvSpPr>
          <p:cNvPr id="8" name="Footer Placeholder 7"/>
          <p:cNvSpPr>
            <a:spLocks noGrp="1"/>
          </p:cNvSpPr>
          <p:nvPr>
            <p:ph type="ftr" sz="quarter" idx="11"/>
          </p:nvPr>
        </p:nvSpPr>
        <p:spPr>
          <a:xfrm>
            <a:off x="4009390" y="6356350"/>
            <a:ext cx="7809865" cy="365125"/>
          </a:xfrm>
        </p:spPr>
        <p:txBody>
          <a:bodyPr/>
          <a:lstStyle/>
          <a:p>
            <a:pPr algn="r"/>
            <a:r>
              <a:rPr lang="en-US">
                <a:latin typeface="Futura BT" panose="020B0502020204020303" charset="0"/>
                <a:cs typeface="Futura BT" panose="020B0502020204020303" charset="0"/>
              </a:rPr>
              <a:t>Revenue audit for IGR Expansion | Ismail Adeleye FCNA, FCTI, MBA,MNIM,CISA</a:t>
            </a:r>
          </a:p>
        </p:txBody>
      </p:sp>
      <p:cxnSp>
        <p:nvCxnSpPr>
          <p:cNvPr id="9" name="Straight Connector 8"/>
          <p:cNvCxnSpPr/>
          <p:nvPr/>
        </p:nvCxnSpPr>
        <p:spPr>
          <a:xfrm>
            <a:off x="334645" y="850265"/>
            <a:ext cx="1146429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s 9"/>
          <p:cNvSpPr/>
          <p:nvPr/>
        </p:nvSpPr>
        <p:spPr>
          <a:xfrm>
            <a:off x="10881360" y="-17145"/>
            <a:ext cx="938530" cy="992505"/>
          </a:xfrm>
          <a:prstGeom prst="rect">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Connector 1"/>
          <p:cNvCxnSpPr/>
          <p:nvPr/>
        </p:nvCxnSpPr>
        <p:spPr>
          <a:xfrm>
            <a:off x="334645" y="6394450"/>
            <a:ext cx="1146429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a:xfrm>
            <a:off x="11089005" y="220345"/>
            <a:ext cx="523875" cy="518160"/>
          </a:xfrm>
        </p:spPr>
        <p:txBody>
          <a:bodyPr/>
          <a:lstStyle/>
          <a:p>
            <a:pPr algn="ctr"/>
            <a:fld id="{9B618960-8005-486C-9A75-10CB2AAC16F9}" type="slidenum">
              <a:rPr lang="en-US" sz="2400" smtClean="0">
                <a:solidFill>
                  <a:schemeClr val="bg1"/>
                </a:solidFill>
                <a:latin typeface="Futura BT" panose="020B0502020204020303" charset="0"/>
                <a:cs typeface="Futura BT" panose="020B0502020204020303" charset="0"/>
              </a:rPr>
              <a:t>5</a:t>
            </a:fld>
            <a:endParaRPr lang="en-US" sz="2400">
              <a:solidFill>
                <a:schemeClr val="bg1"/>
              </a:solidFill>
              <a:latin typeface="Futura BT" panose="020B0502020204020303" charset="0"/>
              <a:cs typeface="Futura BT" panose="020B0502020204020303" charset="0"/>
            </a:endParaRPr>
          </a:p>
        </p:txBody>
      </p:sp>
      <p:sp>
        <p:nvSpPr>
          <p:cNvPr id="11" name="TextBox 10">
            <a:extLst>
              <a:ext uri="{FF2B5EF4-FFF2-40B4-BE49-F238E27FC236}">
                <a16:creationId xmlns:a16="http://schemas.microsoft.com/office/drawing/2014/main" id="{1D48B692-8BC0-E769-91F4-CBA74E18BC5F}"/>
              </a:ext>
            </a:extLst>
          </p:cNvPr>
          <p:cNvSpPr txBox="1"/>
          <p:nvPr/>
        </p:nvSpPr>
        <p:spPr>
          <a:xfrm>
            <a:off x="129654" y="695957"/>
            <a:ext cx="12378519" cy="6632585"/>
          </a:xfrm>
          <a:prstGeom prst="rect">
            <a:avLst/>
          </a:prstGeom>
          <a:noFill/>
        </p:spPr>
        <p:txBody>
          <a:bodyPr wrap="square">
            <a:spAutoFit/>
          </a:bodyPr>
          <a:lstStyle/>
          <a:p>
            <a:r>
              <a:rPr lang="en-US" sz="3200" b="1" dirty="0">
                <a:effectLst/>
                <a:latin typeface="Calibri" panose="020F0502020204030204" pitchFamily="34" charset="0"/>
                <a:ea typeface="SimSun" panose="02010600030101010101" pitchFamily="2" charset="-122"/>
                <a:cs typeface="Times New Roman" panose="02020603050405020304" pitchFamily="18" charset="0"/>
              </a:rPr>
              <a:t>The objectives of any revenue audit </a:t>
            </a:r>
            <a:r>
              <a:rPr lang="en-US" sz="2800" dirty="0">
                <a:effectLst/>
                <a:latin typeface="Calibri" panose="020F0502020204030204" pitchFamily="34" charset="0"/>
                <a:ea typeface="SimSun" panose="02010600030101010101" pitchFamily="2" charset="-122"/>
                <a:cs typeface="Times New Roman" panose="02020603050405020304" pitchFamily="18" charset="0"/>
              </a:rPr>
              <a:t>are to ensure that:</a:t>
            </a:r>
            <a:endParaRPr lang="en-NG" sz="2800" dirty="0">
              <a:effectLst/>
              <a:latin typeface="Calibri" panose="020F0502020204030204" pitchFamily="34" charset="0"/>
              <a:ea typeface="SimSun" panose="02010600030101010101" pitchFamily="2" charset="-122"/>
              <a:cs typeface="Times New Roman" panose="02020603050405020304" pitchFamily="18" charset="0"/>
            </a:endParaRPr>
          </a:p>
          <a:p>
            <a:pPr marL="342900" lvl="0" indent="-342900">
              <a:buFont typeface="Wingdings" panose="05000000000000000000" pitchFamily="2" charset="2"/>
              <a:buChar char=""/>
              <a:tabLst>
                <a:tab pos="533400" algn="l"/>
              </a:tabLst>
            </a:pPr>
            <a:r>
              <a:rPr lang="en-US" sz="2800" dirty="0">
                <a:effectLst/>
                <a:latin typeface="Calibri" panose="020F0502020204030204" pitchFamily="34" charset="0"/>
                <a:ea typeface="SimSun" panose="02010600030101010101" pitchFamily="2" charset="-122"/>
                <a:cs typeface="Times New Roman" panose="02020603050405020304" pitchFamily="18" charset="0"/>
              </a:rPr>
              <a:t>revenue generation is optimized in line with the relevant laws, edicts,  rules and regulations covering revenue</a:t>
            </a:r>
          </a:p>
          <a:p>
            <a:pPr marL="342900" lvl="0" indent="-342900">
              <a:buFont typeface="Wingdings" panose="05000000000000000000" pitchFamily="2" charset="2"/>
              <a:buChar char=""/>
              <a:tabLst>
                <a:tab pos="533400" algn="l"/>
              </a:tabLst>
            </a:pPr>
            <a:r>
              <a:rPr lang="en-US" sz="2800" dirty="0">
                <a:latin typeface="Calibri" panose="020F0502020204030204" pitchFamily="34" charset="0"/>
                <a:ea typeface="SimSun" panose="02010600030101010101" pitchFamily="2" charset="-122"/>
                <a:cs typeface="Times New Roman" panose="02020603050405020304" pitchFamily="18" charset="0"/>
              </a:rPr>
              <a:t>All  eligible tax, rate, fees, and other revenue payers are captured in the relevant tax  administration database</a:t>
            </a:r>
            <a:endParaRPr lang="en-NG" sz="2800" dirty="0">
              <a:effectLst/>
              <a:latin typeface="Calibri" panose="020F0502020204030204" pitchFamily="34" charset="0"/>
              <a:ea typeface="SimSun" panose="02010600030101010101" pitchFamily="2" charset="-122"/>
              <a:cs typeface="Times New Roman" panose="02020603050405020304" pitchFamily="18" charset="0"/>
            </a:endParaRPr>
          </a:p>
          <a:p>
            <a:pPr marL="342900" lvl="0" indent="-342900">
              <a:buFont typeface="Wingdings" panose="05000000000000000000" pitchFamily="2" charset="2"/>
              <a:buChar char=""/>
              <a:tabLst>
                <a:tab pos="533400" algn="l"/>
              </a:tabLst>
            </a:pPr>
            <a:r>
              <a:rPr lang="en-US" sz="2800" dirty="0">
                <a:effectLst/>
                <a:latin typeface="Calibri" panose="020F0502020204030204" pitchFamily="34" charset="0"/>
                <a:ea typeface="SimSun" panose="02010600030101010101" pitchFamily="2" charset="-122"/>
                <a:cs typeface="Times New Roman" panose="02020603050405020304" pitchFamily="18" charset="0"/>
              </a:rPr>
              <a:t>Where  relevant, goods and services are only provided when the relevant fees/charges have been paid</a:t>
            </a:r>
            <a:endParaRPr lang="en-NG" sz="2800" dirty="0">
              <a:effectLst/>
              <a:latin typeface="Calibri" panose="020F0502020204030204" pitchFamily="34" charset="0"/>
              <a:ea typeface="SimSun" panose="02010600030101010101" pitchFamily="2" charset="-122"/>
              <a:cs typeface="Times New Roman" panose="02020603050405020304" pitchFamily="18" charset="0"/>
            </a:endParaRPr>
          </a:p>
          <a:p>
            <a:pPr marL="342900" lvl="0" indent="-342900">
              <a:buFont typeface="Wingdings" panose="05000000000000000000" pitchFamily="2" charset="2"/>
              <a:buChar char=""/>
              <a:tabLst>
                <a:tab pos="533400" algn="l"/>
              </a:tabLst>
            </a:pPr>
            <a:r>
              <a:rPr lang="en-US" sz="2800" dirty="0">
                <a:effectLst/>
                <a:latin typeface="Calibri" panose="020F0502020204030204" pitchFamily="34" charset="0"/>
                <a:ea typeface="SimSun" panose="02010600030101010101" pitchFamily="2" charset="-122"/>
                <a:cs typeface="Times New Roman" panose="02020603050405020304" pitchFamily="18" charset="0"/>
              </a:rPr>
              <a:t>All  revenue due and accruing to the government or MDA is paid directly into a designated bank account</a:t>
            </a:r>
            <a:endParaRPr lang="en-NG" sz="2800" dirty="0">
              <a:effectLst/>
              <a:latin typeface="Calibri" panose="020F0502020204030204" pitchFamily="34" charset="0"/>
              <a:ea typeface="SimSun" panose="02010600030101010101" pitchFamily="2" charset="-122"/>
              <a:cs typeface="Times New Roman" panose="02020603050405020304" pitchFamily="18" charset="0"/>
            </a:endParaRPr>
          </a:p>
          <a:p>
            <a:pPr marL="342900" lvl="0" indent="-342900">
              <a:buFont typeface="Wingdings" panose="05000000000000000000" pitchFamily="2" charset="2"/>
              <a:buChar char=""/>
              <a:tabLst>
                <a:tab pos="533400" algn="l"/>
              </a:tabLst>
            </a:pPr>
            <a:r>
              <a:rPr lang="en-US" sz="2800" dirty="0">
                <a:effectLst/>
                <a:latin typeface="Calibri" panose="020F0502020204030204" pitchFamily="34" charset="0"/>
                <a:ea typeface="SimSun" panose="02010600030101010101" pitchFamily="2" charset="-122"/>
                <a:cs typeface="Times New Roman" panose="02020603050405020304" pitchFamily="18" charset="0"/>
              </a:rPr>
              <a:t>All  revenue collected is accurately coded and accounted for by the revenue collector or MDA or government </a:t>
            </a:r>
            <a:endParaRPr lang="en-NG" sz="2800" dirty="0">
              <a:effectLst/>
              <a:latin typeface="Calibri" panose="020F0502020204030204" pitchFamily="34" charset="0"/>
              <a:ea typeface="SimSun" panose="02010600030101010101" pitchFamily="2" charset="-122"/>
              <a:cs typeface="Times New Roman" panose="02020603050405020304" pitchFamily="18" charset="0"/>
            </a:endParaRPr>
          </a:p>
          <a:p>
            <a:pPr marL="342900" lvl="0" indent="-342900">
              <a:buFont typeface="Wingdings" panose="05000000000000000000" pitchFamily="2" charset="2"/>
              <a:buChar char=""/>
              <a:tabLst>
                <a:tab pos="533400" algn="l"/>
              </a:tabLst>
            </a:pPr>
            <a:r>
              <a:rPr lang="en-US" sz="2800" dirty="0">
                <a:effectLst/>
                <a:latin typeface="Calibri" panose="020F0502020204030204" pitchFamily="34" charset="0"/>
                <a:ea typeface="SimSun" panose="02010600030101010101" pitchFamily="2" charset="-122"/>
                <a:cs typeface="Times New Roman" panose="02020603050405020304" pitchFamily="18" charset="0"/>
              </a:rPr>
              <a:t>All  revenue is transferred real time or daily from the revenue collector, entity or MDA’s revenue accounts in private/commercial/designated microfinance/banks to the correct designated TSA bank account or the Central Bank of Nigeria.</a:t>
            </a:r>
            <a:endParaRPr lang="en-NG" sz="2800" dirty="0">
              <a:effectLst/>
              <a:latin typeface="Calibri" panose="020F0502020204030204" pitchFamily="34" charset="0"/>
              <a:ea typeface="SimSun" panose="02010600030101010101" pitchFamily="2" charset="-122"/>
              <a:cs typeface="Times New Roman" panose="02020603050405020304" pitchFamily="18" charset="0"/>
            </a:endParaRPr>
          </a:p>
          <a:p>
            <a:pPr indent="457200"/>
            <a:endParaRPr lang="en-US" dirty="0">
              <a:latin typeface="Calibri" panose="020F0502020204030204" pitchFamily="34" charset="0"/>
              <a:ea typeface="SimSun" panose="02010600030101010101" pitchFamily="2" charset="-122"/>
              <a:cs typeface="Times New Roman" panose="02020603050405020304" pitchFamily="18" charset="0"/>
            </a:endParaRPr>
          </a:p>
          <a:p>
            <a:pPr indent="457200"/>
            <a:endParaRPr lang="en-NG" sz="1100" dirty="0">
              <a:effectLst/>
              <a:latin typeface="Calibri" panose="020F0502020204030204" pitchFamily="34"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283964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p:nvPr/>
        </p:nvSpPr>
        <p:spPr>
          <a:xfrm>
            <a:off x="210185" y="-95531"/>
            <a:ext cx="8640388" cy="646331"/>
          </a:xfrm>
          <a:prstGeom prst="rect">
            <a:avLst/>
          </a:prstGeom>
          <a:noFill/>
        </p:spPr>
        <p:txBody>
          <a:bodyPr wrap="square" rtlCol="0">
            <a:spAutoFit/>
          </a:bodyPr>
          <a:lstStyle/>
          <a:p>
            <a:pPr algn="l"/>
            <a:r>
              <a:rPr lang="en-US" sz="3000" dirty="0">
                <a:solidFill>
                  <a:srgbClr val="1B1464"/>
                </a:solidFill>
                <a:latin typeface="Futura-Bold" charset="0"/>
                <a:cs typeface="Futura-Bold" charset="0"/>
              </a:rPr>
              <a:t> </a:t>
            </a:r>
            <a:r>
              <a:rPr lang="en-US" sz="3600" b="1" dirty="0">
                <a:latin typeface="Calibri" panose="020F0502020204030204" pitchFamily="34" charset="0"/>
                <a:ea typeface="SimSun" panose="02010600030101010101" pitchFamily="2" charset="-122"/>
                <a:cs typeface="Times New Roman" panose="02020603050405020304" pitchFamily="18" charset="0"/>
              </a:rPr>
              <a:t>Types of Revenue/Audit of IGR</a:t>
            </a:r>
            <a:endParaRPr lang="en-US" sz="3600" b="1" dirty="0">
              <a:solidFill>
                <a:srgbClr val="1B1464"/>
              </a:solidFill>
              <a:latin typeface="Futura-Bold" charset="0"/>
              <a:cs typeface="Futura-Bold" charset="0"/>
            </a:endParaRPr>
          </a:p>
        </p:txBody>
      </p:sp>
      <p:sp>
        <p:nvSpPr>
          <p:cNvPr id="6" name="Date Placeholder 5"/>
          <p:cNvSpPr>
            <a:spLocks noGrp="1"/>
          </p:cNvSpPr>
          <p:nvPr>
            <p:ph type="dt" sz="half" idx="10"/>
          </p:nvPr>
        </p:nvSpPr>
        <p:spPr>
          <a:xfrm>
            <a:off x="210185" y="6356350"/>
            <a:ext cx="2743200" cy="365125"/>
          </a:xfrm>
        </p:spPr>
        <p:txBody>
          <a:bodyPr/>
          <a:lstStyle/>
          <a:p>
            <a:r>
              <a:rPr lang="en-NG" sz="1400" dirty="0">
                <a:solidFill>
                  <a:srgbClr val="00B050"/>
                </a:solidFill>
              </a:rPr>
              <a:t>Saturday 30th July 2022</a:t>
            </a:r>
            <a:endParaRPr lang="en-US" sz="1400" dirty="0">
              <a:solidFill>
                <a:srgbClr val="00B050"/>
              </a:solidFill>
            </a:endParaRPr>
          </a:p>
        </p:txBody>
      </p:sp>
      <p:sp>
        <p:nvSpPr>
          <p:cNvPr id="8" name="Footer Placeholder 7"/>
          <p:cNvSpPr>
            <a:spLocks noGrp="1"/>
          </p:cNvSpPr>
          <p:nvPr>
            <p:ph type="ftr" sz="quarter" idx="11"/>
          </p:nvPr>
        </p:nvSpPr>
        <p:spPr>
          <a:xfrm>
            <a:off x="4009390" y="6356350"/>
            <a:ext cx="7809865" cy="365125"/>
          </a:xfrm>
        </p:spPr>
        <p:txBody>
          <a:bodyPr/>
          <a:lstStyle/>
          <a:p>
            <a:pPr algn="r"/>
            <a:r>
              <a:rPr lang="en-US" sz="1400" dirty="0">
                <a:solidFill>
                  <a:schemeClr val="accent5"/>
                </a:solidFill>
                <a:latin typeface="Futura BT" panose="020B0502020204020303" charset="0"/>
                <a:cs typeface="Futura BT" panose="020B0502020204020303" charset="0"/>
              </a:rPr>
              <a:t>Revenue audit for IGR Expansion | Ismail </a:t>
            </a:r>
            <a:r>
              <a:rPr lang="en-US" sz="1400" dirty="0" err="1">
                <a:solidFill>
                  <a:schemeClr val="accent5"/>
                </a:solidFill>
                <a:latin typeface="Futura BT" panose="020B0502020204020303" charset="0"/>
                <a:cs typeface="Futura BT" panose="020B0502020204020303" charset="0"/>
              </a:rPr>
              <a:t>Adeleye</a:t>
            </a:r>
            <a:r>
              <a:rPr lang="en-US" sz="1400" dirty="0">
                <a:solidFill>
                  <a:schemeClr val="accent5"/>
                </a:solidFill>
                <a:latin typeface="Futura BT" panose="020B0502020204020303" charset="0"/>
                <a:cs typeface="Futura BT" panose="020B0502020204020303" charset="0"/>
              </a:rPr>
              <a:t> FCNA, FCTI, MBA,MNIM,CISA</a:t>
            </a:r>
          </a:p>
        </p:txBody>
      </p:sp>
      <p:cxnSp>
        <p:nvCxnSpPr>
          <p:cNvPr id="9" name="Straight Connector 8"/>
          <p:cNvCxnSpPr/>
          <p:nvPr/>
        </p:nvCxnSpPr>
        <p:spPr>
          <a:xfrm>
            <a:off x="334645" y="850265"/>
            <a:ext cx="1146429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s 9"/>
          <p:cNvSpPr/>
          <p:nvPr/>
        </p:nvSpPr>
        <p:spPr>
          <a:xfrm>
            <a:off x="10881360" y="-17145"/>
            <a:ext cx="938530" cy="992505"/>
          </a:xfrm>
          <a:prstGeom prst="rect">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Connector 1"/>
          <p:cNvCxnSpPr/>
          <p:nvPr/>
        </p:nvCxnSpPr>
        <p:spPr>
          <a:xfrm>
            <a:off x="334645" y="6394450"/>
            <a:ext cx="1146429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a:xfrm>
            <a:off x="11089005" y="220345"/>
            <a:ext cx="523875" cy="518160"/>
          </a:xfrm>
        </p:spPr>
        <p:txBody>
          <a:bodyPr/>
          <a:lstStyle/>
          <a:p>
            <a:pPr algn="ctr"/>
            <a:fld id="{9B618960-8005-486C-9A75-10CB2AAC16F9}" type="slidenum">
              <a:rPr lang="en-US" sz="2400" smtClean="0">
                <a:solidFill>
                  <a:schemeClr val="bg1"/>
                </a:solidFill>
                <a:latin typeface="Futura BT" panose="020B0502020204020303" charset="0"/>
                <a:cs typeface="Futura BT" panose="020B0502020204020303" charset="0"/>
              </a:rPr>
              <a:t>6</a:t>
            </a:fld>
            <a:endParaRPr lang="en-US" sz="2400">
              <a:solidFill>
                <a:schemeClr val="bg1"/>
              </a:solidFill>
              <a:latin typeface="Futura BT" panose="020B0502020204020303" charset="0"/>
              <a:cs typeface="Futura BT" panose="020B0502020204020303" charset="0"/>
            </a:endParaRPr>
          </a:p>
        </p:txBody>
      </p:sp>
      <p:sp>
        <p:nvSpPr>
          <p:cNvPr id="11" name="TextBox 10">
            <a:extLst>
              <a:ext uri="{FF2B5EF4-FFF2-40B4-BE49-F238E27FC236}">
                <a16:creationId xmlns:a16="http://schemas.microsoft.com/office/drawing/2014/main" id="{1D48B692-8BC0-E769-91F4-CBA74E18BC5F}"/>
              </a:ext>
            </a:extLst>
          </p:cNvPr>
          <p:cNvSpPr txBox="1"/>
          <p:nvPr/>
        </p:nvSpPr>
        <p:spPr>
          <a:xfrm>
            <a:off x="114916" y="588900"/>
            <a:ext cx="12562765" cy="7478970"/>
          </a:xfrm>
          <a:prstGeom prst="rect">
            <a:avLst/>
          </a:prstGeom>
          <a:noFill/>
        </p:spPr>
        <p:txBody>
          <a:bodyPr wrap="square">
            <a:spAutoFit/>
          </a:bodyPr>
          <a:lstStyle/>
          <a:p>
            <a:pPr lvl="0">
              <a:tabLst>
                <a:tab pos="533400" algn="l"/>
              </a:tabLst>
            </a:pPr>
            <a:endParaRPr lang="en-US" sz="2400" b="1" dirty="0">
              <a:effectLst/>
              <a:latin typeface="Calibri" panose="020F0502020204030204" pitchFamily="34" charset="0"/>
              <a:ea typeface="SimSun" panose="02010600030101010101" pitchFamily="2" charset="-122"/>
              <a:cs typeface="Times New Roman" panose="02020603050405020304" pitchFamily="18" charset="0"/>
            </a:endParaRPr>
          </a:p>
          <a:p>
            <a:pPr lvl="0">
              <a:tabLst>
                <a:tab pos="533400" algn="l"/>
              </a:tabLst>
            </a:pPr>
            <a:r>
              <a:rPr lang="en-US" sz="2400" b="1" dirty="0">
                <a:effectLst/>
                <a:latin typeface="Calibri" panose="020F0502020204030204" pitchFamily="34" charset="0"/>
                <a:ea typeface="SimSun" panose="02010600030101010101" pitchFamily="2" charset="-122"/>
                <a:cs typeface="Times New Roman" panose="02020603050405020304" pitchFamily="18" charset="0"/>
              </a:rPr>
              <a:t>Types of Internally Generated Revenue (IGR) at the subnational</a:t>
            </a:r>
          </a:p>
          <a:p>
            <a:pPr lvl="0">
              <a:tabLst>
                <a:tab pos="533400" algn="l"/>
              </a:tabLst>
            </a:pPr>
            <a:r>
              <a:rPr lang="en-US" sz="2000" dirty="0">
                <a:latin typeface="Calibri" panose="020F0502020204030204" pitchFamily="34" charset="0"/>
                <a:ea typeface="SimSun" panose="02010600030101010101" pitchFamily="2" charset="-122"/>
                <a:cs typeface="Times New Roman" panose="02020603050405020304" pitchFamily="18" charset="0"/>
              </a:rPr>
              <a:t>The following are some of the internally generated revenue sources available to state and local governments in Nigeria: </a:t>
            </a:r>
            <a:r>
              <a:rPr lang="en-US" sz="2000" dirty="0">
                <a:effectLst/>
                <a:latin typeface="Calibri" panose="020F0502020204030204" pitchFamily="34" charset="0"/>
                <a:ea typeface="SimSun" panose="02010600030101010101" pitchFamily="2" charset="-122"/>
                <a:cs typeface="Times New Roman" panose="02020603050405020304" pitchFamily="18" charset="0"/>
              </a:rPr>
              <a:t> </a:t>
            </a:r>
          </a:p>
          <a:p>
            <a:pPr marL="342900" indent="-342900">
              <a:buFont typeface="Wingdings" panose="05000000000000000000" pitchFamily="2" charset="2"/>
              <a:buChar char=""/>
              <a:tabLst>
                <a:tab pos="533400" algn="l"/>
              </a:tabLst>
            </a:pPr>
            <a:r>
              <a:rPr lang="en-US" sz="2000" dirty="0">
                <a:effectLst/>
                <a:latin typeface="Calibri" panose="020F0502020204030204" pitchFamily="34" charset="0"/>
                <a:ea typeface="SimSun" panose="02010600030101010101" pitchFamily="2" charset="-122"/>
                <a:cs typeface="Times New Roman" panose="02020603050405020304" pitchFamily="18" charset="0"/>
              </a:rPr>
              <a:t>Rates, </a:t>
            </a:r>
          </a:p>
          <a:p>
            <a:pPr marL="342900" indent="-342900">
              <a:buFont typeface="Wingdings" panose="05000000000000000000" pitchFamily="2" charset="2"/>
              <a:buChar char=""/>
              <a:tabLst>
                <a:tab pos="533400" algn="l"/>
              </a:tabLst>
            </a:pPr>
            <a:r>
              <a:rPr lang="en-US" sz="2000" dirty="0">
                <a:latin typeface="Calibri" panose="020F0502020204030204" pitchFamily="34" charset="0"/>
                <a:ea typeface="SimSun" panose="02010600030101010101" pitchFamily="2" charset="-122"/>
                <a:cs typeface="Times New Roman" panose="02020603050405020304" pitchFamily="18" charset="0"/>
              </a:rPr>
              <a:t>Fees, </a:t>
            </a:r>
          </a:p>
          <a:p>
            <a:pPr marL="342900" indent="-342900">
              <a:buFont typeface="Wingdings" panose="05000000000000000000" pitchFamily="2" charset="2"/>
              <a:buChar char=""/>
              <a:tabLst>
                <a:tab pos="533400" algn="l"/>
              </a:tabLst>
            </a:pPr>
            <a:r>
              <a:rPr lang="en-US" sz="2000" dirty="0">
                <a:latin typeface="Calibri" panose="020F0502020204030204" pitchFamily="34" charset="0"/>
                <a:ea typeface="SimSun" panose="02010600030101010101" pitchFamily="2" charset="-122"/>
                <a:cs typeface="Times New Roman" panose="02020603050405020304" pitchFamily="18" charset="0"/>
              </a:rPr>
              <a:t>Fines, </a:t>
            </a:r>
          </a:p>
          <a:p>
            <a:pPr marL="342900" indent="-342900">
              <a:buFont typeface="Wingdings" panose="05000000000000000000" pitchFamily="2" charset="2"/>
              <a:buChar char=""/>
              <a:tabLst>
                <a:tab pos="533400" algn="l"/>
              </a:tabLst>
            </a:pPr>
            <a:r>
              <a:rPr lang="en-US" sz="2000" dirty="0">
                <a:effectLst/>
                <a:latin typeface="Calibri" panose="020F0502020204030204" pitchFamily="34" charset="0"/>
                <a:ea typeface="SimSun" panose="02010600030101010101" pitchFamily="2" charset="-122"/>
                <a:cs typeface="Times New Roman" panose="02020603050405020304" pitchFamily="18" charset="0"/>
              </a:rPr>
              <a:t>Rents</a:t>
            </a:r>
          </a:p>
          <a:p>
            <a:pPr marL="342900" indent="-342900">
              <a:buFont typeface="Wingdings" panose="05000000000000000000" pitchFamily="2" charset="2"/>
              <a:buChar char=""/>
              <a:tabLst>
                <a:tab pos="533400" algn="l"/>
              </a:tabLst>
            </a:pPr>
            <a:r>
              <a:rPr lang="en-US" sz="2000" dirty="0">
                <a:latin typeface="Calibri" panose="020F0502020204030204" pitchFamily="34" charset="0"/>
                <a:ea typeface="SimSun" panose="02010600030101010101" pitchFamily="2" charset="-122"/>
                <a:cs typeface="Times New Roman" panose="02020603050405020304" pitchFamily="18" charset="0"/>
              </a:rPr>
              <a:t>License fees and levies</a:t>
            </a:r>
            <a:endParaRPr lang="en-US" sz="2000" dirty="0">
              <a:effectLst/>
              <a:latin typeface="Calibri" panose="020F0502020204030204" pitchFamily="34" charset="0"/>
              <a:ea typeface="SimSun" panose="02010600030101010101" pitchFamily="2" charset="-122"/>
              <a:cs typeface="Times New Roman" panose="02020603050405020304" pitchFamily="18" charset="0"/>
            </a:endParaRPr>
          </a:p>
          <a:p>
            <a:pPr marL="342900" lvl="0" indent="-342900">
              <a:buFont typeface="Wingdings" panose="05000000000000000000" pitchFamily="2" charset="2"/>
              <a:buChar char=""/>
              <a:tabLst>
                <a:tab pos="533400" algn="l"/>
              </a:tabLst>
            </a:pPr>
            <a:r>
              <a:rPr lang="en-US" sz="2000" dirty="0">
                <a:latin typeface="Calibri" panose="020F0502020204030204" pitchFamily="34" charset="0"/>
                <a:ea typeface="SimSun" panose="02010600030101010101" pitchFamily="2" charset="-122"/>
                <a:cs typeface="Times New Roman" panose="02020603050405020304" pitchFamily="18" charset="0"/>
              </a:rPr>
              <a:t>Tenements</a:t>
            </a:r>
          </a:p>
          <a:p>
            <a:pPr marL="342900" lvl="0" indent="-342900">
              <a:buFont typeface="Wingdings" panose="05000000000000000000" pitchFamily="2" charset="2"/>
              <a:buChar char=""/>
              <a:tabLst>
                <a:tab pos="533400" algn="l"/>
              </a:tabLst>
            </a:pPr>
            <a:r>
              <a:rPr lang="en-US" sz="2000" dirty="0">
                <a:latin typeface="Calibri" panose="020F0502020204030204" pitchFamily="34" charset="0"/>
                <a:ea typeface="SimSun" panose="02010600030101010101" pitchFamily="2" charset="-122"/>
                <a:cs typeface="Times New Roman" panose="02020603050405020304" pitchFamily="18" charset="0"/>
              </a:rPr>
              <a:t>Surplus from statutory companies and agencies</a:t>
            </a:r>
            <a:endParaRPr lang="en-US" sz="2000" dirty="0">
              <a:effectLst/>
              <a:latin typeface="Calibri" panose="020F0502020204030204" pitchFamily="34" charset="0"/>
              <a:ea typeface="SimSun" panose="02010600030101010101" pitchFamily="2" charset="-122"/>
              <a:cs typeface="Times New Roman" panose="02020603050405020304" pitchFamily="18" charset="0"/>
            </a:endParaRPr>
          </a:p>
          <a:p>
            <a:pPr marL="342900" lvl="0" indent="-342900">
              <a:buFont typeface="Wingdings" panose="05000000000000000000" pitchFamily="2" charset="2"/>
              <a:buChar char=""/>
              <a:tabLst>
                <a:tab pos="533400" algn="l"/>
              </a:tabLst>
            </a:pPr>
            <a:r>
              <a:rPr lang="en-US" sz="2000" dirty="0">
                <a:effectLst/>
                <a:latin typeface="Calibri" panose="020F0502020204030204" pitchFamily="34" charset="0"/>
                <a:ea typeface="SimSun" panose="02010600030101010101" pitchFamily="2" charset="-122"/>
                <a:cs typeface="Times New Roman" panose="02020603050405020304" pitchFamily="18" charset="0"/>
              </a:rPr>
              <a:t>Capital Gains Tax Act</a:t>
            </a:r>
            <a:endParaRPr lang="en-NG" sz="2000" dirty="0">
              <a:effectLst/>
              <a:latin typeface="Calibri" panose="020F0502020204030204" pitchFamily="34" charset="0"/>
              <a:ea typeface="SimSun" panose="02010600030101010101" pitchFamily="2" charset="-122"/>
              <a:cs typeface="Times New Roman" panose="02020603050405020304" pitchFamily="18" charset="0"/>
            </a:endParaRPr>
          </a:p>
          <a:p>
            <a:pPr marL="342900" lvl="0" indent="-342900">
              <a:buFont typeface="Wingdings" panose="05000000000000000000" pitchFamily="2" charset="2"/>
              <a:buChar char=""/>
              <a:tabLst>
                <a:tab pos="533400" algn="l"/>
              </a:tabLst>
            </a:pPr>
            <a:r>
              <a:rPr lang="en-GB" sz="2000" dirty="0">
                <a:effectLst/>
                <a:latin typeface="Calibri" panose="020F0502020204030204" pitchFamily="34" charset="0"/>
                <a:ea typeface="SimSun" panose="02010600030101010101" pitchFamily="2" charset="-122"/>
                <a:cs typeface="Times New Roman" panose="02020603050405020304" pitchFamily="18" charset="0"/>
              </a:rPr>
              <a:t>Penalties</a:t>
            </a:r>
            <a:endParaRPr lang="en-NG" sz="2000" dirty="0">
              <a:effectLst/>
              <a:latin typeface="Calibri" panose="020F0502020204030204" pitchFamily="34" charset="0"/>
              <a:ea typeface="SimSun" panose="02010600030101010101" pitchFamily="2" charset="-122"/>
              <a:cs typeface="Times New Roman" panose="02020603050405020304" pitchFamily="18" charset="0"/>
            </a:endParaRPr>
          </a:p>
          <a:p>
            <a:pPr marL="342900" lvl="0" indent="-342900">
              <a:buFont typeface="Wingdings" panose="05000000000000000000" pitchFamily="2" charset="2"/>
              <a:buChar char=""/>
              <a:tabLst>
                <a:tab pos="533400" algn="l"/>
              </a:tabLst>
            </a:pPr>
            <a:r>
              <a:rPr lang="en-US" sz="2000" dirty="0">
                <a:effectLst/>
                <a:latin typeface="Calibri" panose="020F0502020204030204" pitchFamily="34" charset="0"/>
                <a:ea typeface="SimSun" panose="02010600030101010101" pitchFamily="2" charset="-122"/>
                <a:cs typeface="Times New Roman" panose="02020603050405020304" pitchFamily="18" charset="0"/>
              </a:rPr>
              <a:t>Education Tax Act</a:t>
            </a:r>
            <a:endParaRPr lang="en-NG" sz="2000" dirty="0">
              <a:effectLst/>
              <a:latin typeface="Calibri" panose="020F0502020204030204" pitchFamily="34" charset="0"/>
              <a:ea typeface="SimSun" panose="02010600030101010101" pitchFamily="2" charset="-122"/>
              <a:cs typeface="Times New Roman" panose="02020603050405020304" pitchFamily="18" charset="0"/>
            </a:endParaRPr>
          </a:p>
          <a:p>
            <a:pPr marL="342900" lvl="0" indent="-342900">
              <a:buFont typeface="Wingdings" panose="05000000000000000000" pitchFamily="2" charset="2"/>
              <a:buChar char=""/>
              <a:tabLst>
                <a:tab pos="533400" algn="l"/>
              </a:tabLst>
            </a:pPr>
            <a:r>
              <a:rPr lang="en-GB" sz="2000" dirty="0">
                <a:effectLst/>
                <a:latin typeface="Calibri" panose="020F0502020204030204" pitchFamily="34" charset="0"/>
                <a:ea typeface="SimSun" panose="02010600030101010101" pitchFamily="2" charset="-122"/>
                <a:cs typeface="Times New Roman" panose="02020603050405020304" pitchFamily="18" charset="0"/>
              </a:rPr>
              <a:t>Income</a:t>
            </a:r>
          </a:p>
          <a:p>
            <a:pPr marL="342900" lvl="0" indent="-342900">
              <a:buFont typeface="Wingdings" panose="05000000000000000000" pitchFamily="2" charset="2"/>
              <a:buChar char=""/>
              <a:tabLst>
                <a:tab pos="533400" algn="l"/>
              </a:tabLst>
            </a:pPr>
            <a:r>
              <a:rPr lang="en-GB" sz="2000" dirty="0">
                <a:latin typeface="Calibri" panose="020F0502020204030204" pitchFamily="34" charset="0"/>
                <a:ea typeface="SimSun" panose="02010600030101010101" pitchFamily="2" charset="-122"/>
                <a:cs typeface="Times New Roman" panose="02020603050405020304" pitchFamily="18" charset="0"/>
              </a:rPr>
              <a:t>Sales</a:t>
            </a:r>
            <a:endParaRPr lang="en-NG" sz="2000" dirty="0">
              <a:effectLst/>
              <a:latin typeface="Calibri" panose="020F0502020204030204" pitchFamily="34" charset="0"/>
              <a:ea typeface="SimSun" panose="02010600030101010101" pitchFamily="2" charset="-122"/>
              <a:cs typeface="Times New Roman" panose="02020603050405020304" pitchFamily="18" charset="0"/>
            </a:endParaRPr>
          </a:p>
          <a:p>
            <a:pPr marL="342900" lvl="0" indent="-342900">
              <a:buFont typeface="Wingdings" panose="05000000000000000000" pitchFamily="2" charset="2"/>
              <a:buChar char=""/>
              <a:tabLst>
                <a:tab pos="533400" algn="l"/>
              </a:tabLst>
            </a:pPr>
            <a:r>
              <a:rPr lang="en-US" sz="2000" dirty="0">
                <a:effectLst/>
                <a:latin typeface="Calibri" panose="020F0502020204030204" pitchFamily="34" charset="0"/>
                <a:ea typeface="SimSun" panose="02010600030101010101" pitchFamily="2" charset="-122"/>
                <a:cs typeface="Times New Roman" panose="02020603050405020304" pitchFamily="18" charset="0"/>
              </a:rPr>
              <a:t>Personal Income Tax Act</a:t>
            </a:r>
            <a:endParaRPr lang="en-NG" sz="2000" dirty="0">
              <a:effectLst/>
              <a:latin typeface="Calibri" panose="020F0502020204030204" pitchFamily="34" charset="0"/>
              <a:ea typeface="SimSun" panose="02010600030101010101" pitchFamily="2" charset="-122"/>
              <a:cs typeface="Times New Roman" panose="02020603050405020304" pitchFamily="18" charset="0"/>
            </a:endParaRPr>
          </a:p>
          <a:p>
            <a:pPr marL="342900" lvl="0" indent="-342900">
              <a:buFont typeface="Wingdings" panose="05000000000000000000" pitchFamily="2" charset="2"/>
              <a:buChar char=""/>
              <a:tabLst>
                <a:tab pos="533400" algn="l"/>
              </a:tabLst>
            </a:pPr>
            <a:r>
              <a:rPr lang="en-US" sz="2000" dirty="0">
                <a:effectLst/>
                <a:latin typeface="Calibri" panose="020F0502020204030204" pitchFamily="34" charset="0"/>
                <a:ea typeface="SimSun" panose="02010600030101010101" pitchFamily="2" charset="-122"/>
                <a:cs typeface="Times New Roman" panose="02020603050405020304" pitchFamily="18" charset="0"/>
              </a:rPr>
              <a:t>Value Added Tax Act (on behalf of Federation)</a:t>
            </a:r>
            <a:endParaRPr lang="en-NG" sz="2000" dirty="0">
              <a:effectLst/>
              <a:latin typeface="Calibri" panose="020F0502020204030204" pitchFamily="34" charset="0"/>
              <a:ea typeface="SimSun" panose="02010600030101010101" pitchFamily="2" charset="-122"/>
              <a:cs typeface="Times New Roman" panose="02020603050405020304" pitchFamily="18" charset="0"/>
            </a:endParaRPr>
          </a:p>
          <a:p>
            <a:pPr marL="342900" lvl="0" indent="-342900">
              <a:buFont typeface="Wingdings" panose="05000000000000000000" pitchFamily="2" charset="2"/>
              <a:buChar char=""/>
              <a:tabLst>
                <a:tab pos="533400" algn="l"/>
              </a:tabLst>
            </a:pPr>
            <a:r>
              <a:rPr lang="en-US" sz="2000" dirty="0">
                <a:effectLst/>
                <a:latin typeface="Calibri" panose="020F0502020204030204" pitchFamily="34" charset="0"/>
                <a:ea typeface="SimSun" panose="02010600030101010101" pitchFamily="2" charset="-122"/>
                <a:cs typeface="Times New Roman" panose="02020603050405020304" pitchFamily="18" charset="0"/>
              </a:rPr>
              <a:t>Taxes and Levies (Approved List of Collection) Act </a:t>
            </a:r>
            <a:r>
              <a:rPr lang="en-US" sz="2000" b="1" dirty="0" err="1">
                <a:effectLst/>
                <a:latin typeface="Calibri" panose="020F0502020204030204" pitchFamily="34" charset="0"/>
                <a:ea typeface="SimSun" panose="02010600030101010101" pitchFamily="2" charset="-122"/>
                <a:cs typeface="Times New Roman" panose="02020603050405020304" pitchFamily="18" charset="0"/>
              </a:rPr>
              <a:t>etc</a:t>
            </a:r>
            <a:endParaRPr lang="en-US" sz="2000" b="1" dirty="0">
              <a:effectLst/>
              <a:latin typeface="Calibri" panose="020F0502020204030204" pitchFamily="34" charset="0"/>
              <a:ea typeface="SimSun" panose="02010600030101010101" pitchFamily="2" charset="-122"/>
              <a:cs typeface="Times New Roman" panose="02020603050405020304" pitchFamily="18" charset="0"/>
            </a:endParaRPr>
          </a:p>
          <a:p>
            <a:pPr lvl="0">
              <a:tabLst>
                <a:tab pos="533400" algn="l"/>
              </a:tabLst>
            </a:pPr>
            <a:endParaRPr lang="en-US" sz="2800" b="1" dirty="0">
              <a:effectLst/>
              <a:latin typeface="Calibri" panose="020F0502020204030204" pitchFamily="34" charset="0"/>
              <a:ea typeface="SimSun" panose="02010600030101010101" pitchFamily="2" charset="-122"/>
              <a:cs typeface="Times New Roman" panose="02020603050405020304" pitchFamily="18" charset="0"/>
            </a:endParaRPr>
          </a:p>
          <a:p>
            <a:pPr lvl="0">
              <a:tabLst>
                <a:tab pos="533400" algn="l"/>
              </a:tabLst>
            </a:pPr>
            <a:endParaRPr lang="en-US" sz="2800" b="1" dirty="0">
              <a:effectLst/>
              <a:latin typeface="Calibri" panose="020F0502020204030204" pitchFamily="34" charset="0"/>
              <a:ea typeface="SimSun" panose="02010600030101010101" pitchFamily="2" charset="-122"/>
              <a:cs typeface="Times New Roman" panose="02020603050405020304" pitchFamily="18" charset="0"/>
            </a:endParaRPr>
          </a:p>
          <a:p>
            <a:pPr lvl="0">
              <a:tabLst>
                <a:tab pos="533400" algn="l"/>
              </a:tabLst>
            </a:pPr>
            <a:endParaRPr lang="en-US" sz="2800" b="1" dirty="0">
              <a:effectLst/>
              <a:latin typeface="Calibri" panose="020F0502020204030204" pitchFamily="34" charset="0"/>
              <a:ea typeface="SimSun" panose="02010600030101010101" pitchFamily="2" charset="-122"/>
              <a:cs typeface="Times New Roman" panose="02020603050405020304" pitchFamily="18" charset="0"/>
            </a:endParaRPr>
          </a:p>
          <a:p>
            <a:pPr lvl="0">
              <a:tabLst>
                <a:tab pos="533400" algn="l"/>
              </a:tabLst>
            </a:pPr>
            <a:endParaRPr lang="en-NG" sz="2800" b="1" dirty="0">
              <a:effectLst/>
              <a:latin typeface="Calibri" panose="020F0502020204030204" pitchFamily="34"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852691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p:nvPr/>
        </p:nvSpPr>
        <p:spPr>
          <a:xfrm>
            <a:off x="252482" y="-95531"/>
            <a:ext cx="11815880" cy="6863417"/>
          </a:xfrm>
          <a:prstGeom prst="rect">
            <a:avLst/>
          </a:prstGeom>
          <a:noFill/>
        </p:spPr>
        <p:txBody>
          <a:bodyPr wrap="square" rtlCol="0">
            <a:spAutoFit/>
          </a:bodyPr>
          <a:lstStyle/>
          <a:p>
            <a:pPr lvl="1">
              <a:lnSpc>
                <a:spcPct val="150000"/>
              </a:lnSpc>
            </a:pPr>
            <a:r>
              <a:rPr lang="en-US" sz="2800" b="1" dirty="0">
                <a:effectLst/>
                <a:latin typeface="Calibri" panose="020F0502020204030204" pitchFamily="34" charset="0"/>
                <a:ea typeface="SimSun" panose="02010600030101010101" pitchFamily="2" charset="-122"/>
                <a:cs typeface="Times New Roman" panose="02020603050405020304" pitchFamily="18" charset="0"/>
              </a:rPr>
              <a:t>Revenue Audit Life Cycle/Tax Revenue Audit Procedure</a:t>
            </a:r>
          </a:p>
          <a:p>
            <a:r>
              <a:rPr lang="en-US" sz="2800" b="1" dirty="0">
                <a:effectLst/>
                <a:latin typeface="Calibri" panose="020F0502020204030204" pitchFamily="34" charset="0"/>
                <a:ea typeface="SimSun" panose="02010600030101010101" pitchFamily="2" charset="-122"/>
                <a:cs typeface="Times New Roman" panose="02020603050405020304" pitchFamily="18" charset="0"/>
              </a:rPr>
              <a:t>Revenue Audit Procedure</a:t>
            </a:r>
            <a:r>
              <a:rPr lang="en-US" dirty="0">
                <a:latin typeface="Calibri" panose="020F0502020204030204" pitchFamily="34" charset="0"/>
                <a:ea typeface="SimSun" panose="02010600030101010101" pitchFamily="2" charset="-122"/>
                <a:cs typeface="Times New Roman" panose="02020603050405020304" pitchFamily="18" charset="0"/>
              </a:rPr>
              <a:t>/</a:t>
            </a:r>
            <a:r>
              <a:rPr lang="en-US" sz="2800" b="1" dirty="0">
                <a:effectLst/>
                <a:latin typeface="Calibri" panose="020F0502020204030204" pitchFamily="34" charset="0"/>
                <a:ea typeface="SimSun" panose="02010600030101010101" pitchFamily="2" charset="-122"/>
                <a:cs typeface="Times New Roman" panose="02020603050405020304" pitchFamily="18" charset="0"/>
              </a:rPr>
              <a:t>Life Cycle</a:t>
            </a:r>
            <a:endParaRPr lang="en-NG" sz="2800" b="1" dirty="0">
              <a:effectLst/>
              <a:latin typeface="Calibri" panose="020F0502020204030204" pitchFamily="34" charset="0"/>
              <a:ea typeface="SimSun" panose="02010600030101010101" pitchFamily="2" charset="-122"/>
              <a:cs typeface="Times New Roman" panose="02020603050405020304" pitchFamily="18" charset="0"/>
            </a:endParaRPr>
          </a:p>
          <a:p>
            <a:r>
              <a:rPr lang="en-US" sz="2200" b="1" dirty="0">
                <a:effectLst/>
                <a:latin typeface="Calibri" panose="020F0502020204030204" pitchFamily="34" charset="0"/>
                <a:ea typeface="SimSun" panose="02010600030101010101" pitchFamily="2" charset="-122"/>
                <a:cs typeface="Times New Roman" panose="02020603050405020304" pitchFamily="18" charset="0"/>
              </a:rPr>
              <a:t>The process or transaction life cycle for tax/other rates revenue </a:t>
            </a:r>
            <a:r>
              <a:rPr lang="en-US" sz="2000" dirty="0">
                <a:effectLst/>
                <a:latin typeface="Calibri" panose="020F0502020204030204" pitchFamily="34" charset="0"/>
                <a:ea typeface="SimSun" panose="02010600030101010101" pitchFamily="2" charset="-122"/>
                <a:cs typeface="Times New Roman" panose="02020603050405020304" pitchFamily="18" charset="0"/>
              </a:rPr>
              <a:t>should include one/some of these steps:</a:t>
            </a:r>
            <a:endParaRPr lang="en-NG" sz="2000" dirty="0">
              <a:effectLst/>
              <a:latin typeface="Calibri" panose="020F0502020204030204" pitchFamily="34" charset="0"/>
              <a:ea typeface="SimSun" panose="02010600030101010101" pitchFamily="2" charset="-122"/>
              <a:cs typeface="Times New Roman" panose="02020603050405020304" pitchFamily="18" charset="0"/>
            </a:endParaRPr>
          </a:p>
          <a:p>
            <a:pPr marL="342900" lvl="0" indent="-342900">
              <a:buFont typeface="Wingdings" panose="05000000000000000000" pitchFamily="2" charset="2"/>
              <a:buChar char=""/>
              <a:tabLst>
                <a:tab pos="533400" algn="l"/>
              </a:tabLst>
            </a:pPr>
            <a:r>
              <a:rPr lang="en-US" sz="2000" dirty="0">
                <a:effectLst/>
                <a:latin typeface="Calibri" panose="020F0502020204030204" pitchFamily="34" charset="0"/>
                <a:ea typeface="SimSun" panose="02010600030101010101" pitchFamily="2" charset="-122"/>
                <a:cs typeface="Times New Roman" panose="02020603050405020304" pitchFamily="18" charset="0"/>
              </a:rPr>
              <a:t>Identification of tax/rates/fees  payer and the tax base, using applicable government databases, </a:t>
            </a:r>
            <a:endParaRPr lang="en-NG" sz="2000" dirty="0">
              <a:effectLst/>
              <a:latin typeface="Calibri" panose="020F0502020204030204" pitchFamily="34" charset="0"/>
              <a:ea typeface="SimSun" panose="02010600030101010101" pitchFamily="2" charset="-122"/>
              <a:cs typeface="Times New Roman" panose="02020603050405020304" pitchFamily="18" charset="0"/>
            </a:endParaRPr>
          </a:p>
          <a:p>
            <a:pPr marL="342900" lvl="0" indent="-342900">
              <a:buFont typeface="Wingdings" panose="05000000000000000000" pitchFamily="2" charset="2"/>
              <a:buChar char=""/>
              <a:tabLst>
                <a:tab pos="533400" algn="l"/>
              </a:tabLst>
            </a:pPr>
            <a:r>
              <a:rPr lang="en-US" sz="2000" dirty="0">
                <a:effectLst/>
                <a:latin typeface="Calibri" panose="020F0502020204030204" pitchFamily="34" charset="0"/>
                <a:ea typeface="SimSun" panose="02010600030101010101" pitchFamily="2" charset="-122"/>
                <a:cs typeface="Times New Roman" panose="02020603050405020304" pitchFamily="18" charset="0"/>
              </a:rPr>
              <a:t>Examination of Receipt of declarations of tax or filling of rates/fees forms or evidence of payment</a:t>
            </a:r>
            <a:endParaRPr lang="en-NG" sz="2000" dirty="0">
              <a:effectLst/>
              <a:latin typeface="Calibri" panose="020F0502020204030204" pitchFamily="34" charset="0"/>
              <a:ea typeface="SimSun" panose="02010600030101010101" pitchFamily="2" charset="-122"/>
              <a:cs typeface="Times New Roman" panose="02020603050405020304" pitchFamily="18" charset="0"/>
            </a:endParaRPr>
          </a:p>
          <a:p>
            <a:pPr marL="342900" lvl="0" indent="-342900">
              <a:buFont typeface="Wingdings" panose="05000000000000000000" pitchFamily="2" charset="2"/>
              <a:buChar char=""/>
              <a:tabLst>
                <a:tab pos="533400" algn="l"/>
              </a:tabLst>
            </a:pPr>
            <a:r>
              <a:rPr lang="en-US" sz="2000" dirty="0">
                <a:effectLst/>
                <a:latin typeface="Calibri" panose="020F0502020204030204" pitchFamily="34" charset="0"/>
                <a:ea typeface="SimSun" panose="02010600030101010101" pitchFamily="2" charset="-122"/>
                <a:cs typeface="Times New Roman" panose="02020603050405020304" pitchFamily="18" charset="0"/>
              </a:rPr>
              <a:t>Assessment of declarations to confirm whether they include all relevant information e.g. income and whether taxes/rates  accurately calculated/charged.</a:t>
            </a:r>
            <a:endParaRPr lang="en-NG" sz="2000" dirty="0">
              <a:effectLst/>
              <a:latin typeface="Calibri" panose="020F0502020204030204" pitchFamily="34" charset="0"/>
              <a:ea typeface="SimSun" panose="02010600030101010101" pitchFamily="2" charset="-122"/>
              <a:cs typeface="Times New Roman" panose="02020603050405020304" pitchFamily="18" charset="0"/>
            </a:endParaRPr>
          </a:p>
          <a:p>
            <a:pPr marL="342900" lvl="0" indent="-342900">
              <a:buFont typeface="Wingdings" panose="05000000000000000000" pitchFamily="2" charset="2"/>
              <a:buChar char=""/>
              <a:tabLst>
                <a:tab pos="533400" algn="l"/>
              </a:tabLst>
            </a:pPr>
            <a:r>
              <a:rPr lang="en-US" sz="2000" dirty="0">
                <a:effectLst/>
                <a:latin typeface="Calibri" panose="020F0502020204030204" pitchFamily="34" charset="0"/>
                <a:ea typeface="SimSun" panose="02010600030101010101" pitchFamily="2" charset="-122"/>
                <a:cs typeface="Times New Roman" panose="02020603050405020304" pitchFamily="18" charset="0"/>
              </a:rPr>
              <a:t>Confirmation of recording of the class of revenues in the system of the entity/agency.</a:t>
            </a:r>
            <a:endParaRPr lang="en-NG" sz="2000" dirty="0">
              <a:effectLst/>
              <a:latin typeface="Calibri" panose="020F0502020204030204" pitchFamily="34" charset="0"/>
              <a:ea typeface="SimSun" panose="02010600030101010101" pitchFamily="2" charset="-122"/>
              <a:cs typeface="Times New Roman" panose="02020603050405020304" pitchFamily="18" charset="0"/>
            </a:endParaRPr>
          </a:p>
          <a:p>
            <a:pPr marL="342900" lvl="0" indent="-342900">
              <a:buFont typeface="Wingdings" panose="05000000000000000000" pitchFamily="2" charset="2"/>
              <a:buChar char=""/>
              <a:tabLst>
                <a:tab pos="533400" algn="l"/>
              </a:tabLst>
            </a:pPr>
            <a:r>
              <a:rPr lang="en-US" sz="2000" dirty="0">
                <a:effectLst/>
                <a:latin typeface="Calibri" panose="020F0502020204030204" pitchFamily="34" charset="0"/>
                <a:ea typeface="SimSun" panose="02010600030101010101" pitchFamily="2" charset="-122"/>
                <a:cs typeface="Times New Roman" panose="02020603050405020304" pitchFamily="18" charset="0"/>
              </a:rPr>
              <a:t>Recording of cash receipts or bank payments</a:t>
            </a:r>
            <a:endParaRPr lang="en-NG" sz="2000" dirty="0">
              <a:effectLst/>
              <a:latin typeface="Calibri" panose="020F0502020204030204" pitchFamily="34" charset="0"/>
              <a:ea typeface="SimSun" panose="02010600030101010101" pitchFamily="2" charset="-122"/>
              <a:cs typeface="Times New Roman" panose="02020603050405020304" pitchFamily="18" charset="0"/>
            </a:endParaRPr>
          </a:p>
          <a:p>
            <a:pPr marL="342900" lvl="0" indent="-342900">
              <a:buFont typeface="Wingdings" panose="05000000000000000000" pitchFamily="2" charset="2"/>
              <a:buChar char=""/>
              <a:tabLst>
                <a:tab pos="533400" algn="l"/>
              </a:tabLst>
            </a:pPr>
            <a:r>
              <a:rPr lang="en-US" sz="2000" dirty="0">
                <a:effectLst/>
                <a:latin typeface="Calibri" panose="020F0502020204030204" pitchFamily="34" charset="0"/>
                <a:ea typeface="SimSun" panose="02010600030101010101" pitchFamily="2" charset="-122"/>
                <a:cs typeface="Times New Roman" panose="02020603050405020304" pitchFamily="18" charset="0"/>
              </a:rPr>
              <a:t>Ensure appropriate Banking of cash received intact and on prescribed timely basis ( ensure no teeming and lading).</a:t>
            </a:r>
            <a:endParaRPr lang="en-NG" sz="2000" dirty="0">
              <a:effectLst/>
              <a:latin typeface="Calibri" panose="020F0502020204030204" pitchFamily="34" charset="0"/>
              <a:ea typeface="SimSun" panose="02010600030101010101" pitchFamily="2" charset="-122"/>
              <a:cs typeface="Times New Roman" panose="02020603050405020304" pitchFamily="18" charset="0"/>
            </a:endParaRPr>
          </a:p>
          <a:p>
            <a:pPr marL="342900" lvl="0" indent="-342900">
              <a:buFont typeface="Wingdings" panose="05000000000000000000" pitchFamily="2" charset="2"/>
              <a:buChar char=""/>
              <a:tabLst>
                <a:tab pos="533400" algn="l"/>
              </a:tabLst>
            </a:pPr>
            <a:r>
              <a:rPr lang="en-US" sz="2000" dirty="0">
                <a:effectLst/>
                <a:latin typeface="Calibri" panose="020F0502020204030204" pitchFamily="34" charset="0"/>
                <a:ea typeface="SimSun" panose="02010600030101010101" pitchFamily="2" charset="-122"/>
                <a:cs typeface="Times New Roman" panose="02020603050405020304" pitchFamily="18" charset="0"/>
              </a:rPr>
              <a:t>Confirm Transferring of received funds to the relevant designated TSA account in the state/ Central Bank account of the Government.</a:t>
            </a:r>
          </a:p>
          <a:p>
            <a:pPr marL="342900" lvl="0" indent="-342900">
              <a:buFont typeface="Wingdings" panose="05000000000000000000" pitchFamily="2" charset="2"/>
              <a:buChar char=""/>
              <a:tabLst>
                <a:tab pos="533400" algn="l"/>
              </a:tabLst>
            </a:pPr>
            <a:r>
              <a:rPr lang="en-US" sz="2000" dirty="0">
                <a:latin typeface="Calibri" panose="020F0502020204030204" pitchFamily="34" charset="0"/>
                <a:ea typeface="SimSun" panose="02010600030101010101" pitchFamily="2" charset="-122"/>
                <a:cs typeface="Times New Roman" panose="02020603050405020304" pitchFamily="18" charset="0"/>
              </a:rPr>
              <a:t>Ensure appropriate reporting of the revenue received as required by regulation</a:t>
            </a:r>
          </a:p>
          <a:p>
            <a:pPr marL="342900" lvl="0" indent="-342900">
              <a:buFont typeface="Wingdings" panose="05000000000000000000" pitchFamily="2" charset="2"/>
              <a:buChar char=""/>
              <a:tabLst>
                <a:tab pos="533400" algn="l"/>
              </a:tabLst>
            </a:pPr>
            <a:r>
              <a:rPr lang="en-US" sz="2000" dirty="0">
                <a:effectLst/>
                <a:latin typeface="Calibri" panose="020F0502020204030204" pitchFamily="34" charset="0"/>
                <a:ea typeface="SimSun" panose="02010600030101010101" pitchFamily="2" charset="-122"/>
                <a:cs typeface="Times New Roman" panose="02020603050405020304" pitchFamily="18" charset="0"/>
              </a:rPr>
              <a:t>T</a:t>
            </a:r>
            <a:r>
              <a:rPr lang="en-US" sz="2000" dirty="0">
                <a:latin typeface="Calibri" panose="020F0502020204030204" pitchFamily="34" charset="0"/>
                <a:ea typeface="SimSun" panose="02010600030101010101" pitchFamily="2" charset="-122"/>
                <a:cs typeface="Times New Roman" panose="02020603050405020304" pitchFamily="18" charset="0"/>
              </a:rPr>
              <a:t>race the transaction to the relevant final accounts of the agency/entity or government</a:t>
            </a:r>
          </a:p>
          <a:p>
            <a:pPr lvl="0">
              <a:tabLst>
                <a:tab pos="533400" algn="l"/>
              </a:tabLst>
            </a:pPr>
            <a:r>
              <a:rPr lang="en-US" sz="2400" dirty="0">
                <a:latin typeface="Calibri" panose="020F0502020204030204" pitchFamily="34" charset="0"/>
                <a:ea typeface="SimSun" panose="02010600030101010101" pitchFamily="2" charset="-122"/>
                <a:cs typeface="Times New Roman" panose="02020603050405020304" pitchFamily="18" charset="0"/>
              </a:rPr>
              <a:t>Carrying out above process ensures that all revenue received on behalf of the agency or government have been properly accounted for and also lead to optimization of collection of IGR in the state</a:t>
            </a:r>
          </a:p>
          <a:p>
            <a:pPr algn="l"/>
            <a:endParaRPr lang="en-US" sz="3600" b="1" dirty="0">
              <a:solidFill>
                <a:srgbClr val="1B1464"/>
              </a:solidFill>
              <a:latin typeface="Futura-Bold" charset="0"/>
              <a:cs typeface="Futura-Bold" charset="0"/>
            </a:endParaRPr>
          </a:p>
        </p:txBody>
      </p:sp>
      <p:sp>
        <p:nvSpPr>
          <p:cNvPr id="6" name="Date Placeholder 5"/>
          <p:cNvSpPr>
            <a:spLocks noGrp="1"/>
          </p:cNvSpPr>
          <p:nvPr>
            <p:ph type="dt" sz="half" idx="10"/>
          </p:nvPr>
        </p:nvSpPr>
        <p:spPr>
          <a:xfrm>
            <a:off x="223613" y="6755641"/>
            <a:ext cx="2740357" cy="300251"/>
          </a:xfrm>
        </p:spPr>
        <p:txBody>
          <a:bodyPr/>
          <a:lstStyle/>
          <a:p>
            <a:r>
              <a:rPr lang="en-NG">
                <a:solidFill>
                  <a:srgbClr val="00B050"/>
                </a:solidFill>
              </a:rPr>
              <a:t>Saturday 30th July 2022</a:t>
            </a:r>
            <a:endParaRPr lang="en-US" dirty="0">
              <a:solidFill>
                <a:srgbClr val="00B050"/>
              </a:solidFill>
            </a:endParaRPr>
          </a:p>
        </p:txBody>
      </p:sp>
      <p:sp>
        <p:nvSpPr>
          <p:cNvPr id="8" name="Footer Placeholder 7"/>
          <p:cNvSpPr>
            <a:spLocks noGrp="1"/>
          </p:cNvSpPr>
          <p:nvPr>
            <p:ph type="ftr" sz="quarter" idx="11"/>
          </p:nvPr>
        </p:nvSpPr>
        <p:spPr>
          <a:xfrm>
            <a:off x="4047622" y="6701524"/>
            <a:ext cx="7801769" cy="354359"/>
          </a:xfrm>
        </p:spPr>
        <p:txBody>
          <a:bodyPr/>
          <a:lstStyle/>
          <a:p>
            <a:pPr algn="r"/>
            <a:r>
              <a:rPr lang="en-US" dirty="0">
                <a:solidFill>
                  <a:srgbClr val="0070C0"/>
                </a:solidFill>
                <a:latin typeface="Futura BT" panose="020B0502020204020303" charset="0"/>
                <a:cs typeface="Futura BT" panose="020B0502020204020303" charset="0"/>
              </a:rPr>
              <a:t>Revenue audit for IGR Expansion | Ismail </a:t>
            </a:r>
            <a:r>
              <a:rPr lang="en-US" dirty="0" err="1">
                <a:solidFill>
                  <a:srgbClr val="0070C0"/>
                </a:solidFill>
                <a:latin typeface="Futura BT" panose="020B0502020204020303" charset="0"/>
                <a:cs typeface="Futura BT" panose="020B0502020204020303" charset="0"/>
              </a:rPr>
              <a:t>Adeleye</a:t>
            </a:r>
            <a:r>
              <a:rPr lang="en-US" dirty="0">
                <a:solidFill>
                  <a:srgbClr val="0070C0"/>
                </a:solidFill>
                <a:latin typeface="Futura BT" panose="020B0502020204020303" charset="0"/>
                <a:cs typeface="Futura BT" panose="020B0502020204020303" charset="0"/>
              </a:rPr>
              <a:t> FCNA, FCTI, MBA,MNIM,CISA</a:t>
            </a:r>
          </a:p>
        </p:txBody>
      </p:sp>
      <p:cxnSp>
        <p:nvCxnSpPr>
          <p:cNvPr id="9" name="Straight Connector 8"/>
          <p:cNvCxnSpPr>
            <a:cxnSpLocks/>
          </p:cNvCxnSpPr>
          <p:nvPr/>
        </p:nvCxnSpPr>
        <p:spPr>
          <a:xfrm>
            <a:off x="390768" y="532263"/>
            <a:ext cx="11332659"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s 9"/>
          <p:cNvSpPr/>
          <p:nvPr/>
        </p:nvSpPr>
        <p:spPr>
          <a:xfrm>
            <a:off x="10885954" y="-17145"/>
            <a:ext cx="937557" cy="396095"/>
          </a:xfrm>
          <a:prstGeom prst="rect">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Connector 1"/>
          <p:cNvCxnSpPr>
            <a:cxnSpLocks/>
          </p:cNvCxnSpPr>
          <p:nvPr/>
        </p:nvCxnSpPr>
        <p:spPr>
          <a:xfrm>
            <a:off x="615956" y="6701524"/>
            <a:ext cx="1145240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a:xfrm>
            <a:off x="11091570" y="220345"/>
            <a:ext cx="523332" cy="206791"/>
          </a:xfrm>
        </p:spPr>
        <p:txBody>
          <a:bodyPr/>
          <a:lstStyle/>
          <a:p>
            <a:pPr algn="ctr"/>
            <a:fld id="{9B618960-8005-486C-9A75-10CB2AAC16F9}" type="slidenum">
              <a:rPr lang="en-US" sz="2400" smtClean="0">
                <a:solidFill>
                  <a:schemeClr val="bg1"/>
                </a:solidFill>
                <a:latin typeface="Futura BT" panose="020B0502020204020303" charset="0"/>
                <a:cs typeface="Futura BT" panose="020B0502020204020303" charset="0"/>
              </a:rPr>
              <a:t>7</a:t>
            </a:fld>
            <a:endParaRPr lang="en-US" sz="2400">
              <a:solidFill>
                <a:schemeClr val="bg1"/>
              </a:solidFill>
              <a:latin typeface="Futura BT" panose="020B0502020204020303" charset="0"/>
              <a:cs typeface="Futura BT" panose="020B0502020204020303" charset="0"/>
            </a:endParaRPr>
          </a:p>
        </p:txBody>
      </p:sp>
    </p:spTree>
    <p:extLst>
      <p:ext uri="{BB962C8B-B14F-4D97-AF65-F5344CB8AC3E}">
        <p14:creationId xmlns:p14="http://schemas.microsoft.com/office/powerpoint/2010/main" val="1134956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p:nvPr/>
        </p:nvSpPr>
        <p:spPr>
          <a:xfrm>
            <a:off x="210185" y="-95531"/>
            <a:ext cx="8640388" cy="1200329"/>
          </a:xfrm>
          <a:prstGeom prst="rect">
            <a:avLst/>
          </a:prstGeom>
          <a:noFill/>
        </p:spPr>
        <p:txBody>
          <a:bodyPr wrap="square" rtlCol="0">
            <a:spAutoFit/>
          </a:bodyPr>
          <a:lstStyle/>
          <a:p>
            <a:r>
              <a:rPr lang="en-US" sz="3000" dirty="0">
                <a:solidFill>
                  <a:srgbClr val="1B1464"/>
                </a:solidFill>
                <a:latin typeface="Futura-Bold" charset="0"/>
                <a:cs typeface="Futura-Bold" charset="0"/>
              </a:rPr>
              <a:t> </a:t>
            </a:r>
            <a:r>
              <a:rPr lang="en-US" sz="3600" b="1" dirty="0">
                <a:effectLst/>
                <a:latin typeface="Calibri" panose="020F0502020204030204" pitchFamily="34" charset="0"/>
                <a:ea typeface="SimSun" panose="02010600030101010101" pitchFamily="2" charset="-122"/>
                <a:cs typeface="Times New Roman" panose="02020603050405020304" pitchFamily="18" charset="0"/>
              </a:rPr>
              <a:t>Audit of Internally Generated Revenue </a:t>
            </a:r>
          </a:p>
          <a:p>
            <a:pPr algn="l"/>
            <a:endParaRPr lang="en-US" sz="3600" b="1" dirty="0">
              <a:solidFill>
                <a:srgbClr val="1B1464"/>
              </a:solidFill>
              <a:latin typeface="Futura-Bold" charset="0"/>
              <a:cs typeface="Futura-Bold" charset="0"/>
            </a:endParaRPr>
          </a:p>
        </p:txBody>
      </p:sp>
      <p:sp>
        <p:nvSpPr>
          <p:cNvPr id="6" name="Date Placeholder 5"/>
          <p:cNvSpPr>
            <a:spLocks noGrp="1"/>
          </p:cNvSpPr>
          <p:nvPr>
            <p:ph type="dt" sz="half" idx="10"/>
          </p:nvPr>
        </p:nvSpPr>
        <p:spPr>
          <a:xfrm>
            <a:off x="210185" y="6356350"/>
            <a:ext cx="2743200" cy="365125"/>
          </a:xfrm>
        </p:spPr>
        <p:txBody>
          <a:bodyPr/>
          <a:lstStyle/>
          <a:p>
            <a:r>
              <a:rPr lang="en-NG" sz="1400" dirty="0">
                <a:solidFill>
                  <a:srgbClr val="00B050"/>
                </a:solidFill>
              </a:rPr>
              <a:t>Saturday 30th July 2022</a:t>
            </a:r>
            <a:endParaRPr lang="en-US" sz="1400" dirty="0">
              <a:solidFill>
                <a:srgbClr val="00B050"/>
              </a:solidFill>
            </a:endParaRPr>
          </a:p>
        </p:txBody>
      </p:sp>
      <p:sp>
        <p:nvSpPr>
          <p:cNvPr id="8" name="Footer Placeholder 7"/>
          <p:cNvSpPr>
            <a:spLocks noGrp="1"/>
          </p:cNvSpPr>
          <p:nvPr>
            <p:ph type="ftr" sz="quarter" idx="11"/>
          </p:nvPr>
        </p:nvSpPr>
        <p:spPr>
          <a:xfrm>
            <a:off x="4009390" y="6356350"/>
            <a:ext cx="7809865" cy="365125"/>
          </a:xfrm>
        </p:spPr>
        <p:txBody>
          <a:bodyPr/>
          <a:lstStyle/>
          <a:p>
            <a:pPr algn="r"/>
            <a:r>
              <a:rPr lang="en-US" sz="1400" dirty="0">
                <a:solidFill>
                  <a:schemeClr val="accent5"/>
                </a:solidFill>
                <a:latin typeface="Futura BT" panose="020B0502020204020303" charset="0"/>
                <a:cs typeface="Futura BT" panose="020B0502020204020303" charset="0"/>
              </a:rPr>
              <a:t>Revenue audit for IGR Expansion | Ismail </a:t>
            </a:r>
            <a:r>
              <a:rPr lang="en-US" sz="1400" dirty="0" err="1">
                <a:solidFill>
                  <a:schemeClr val="accent5"/>
                </a:solidFill>
                <a:latin typeface="Futura BT" panose="020B0502020204020303" charset="0"/>
                <a:cs typeface="Futura BT" panose="020B0502020204020303" charset="0"/>
              </a:rPr>
              <a:t>Adeleye</a:t>
            </a:r>
            <a:r>
              <a:rPr lang="en-US" sz="1400" dirty="0">
                <a:solidFill>
                  <a:schemeClr val="accent5"/>
                </a:solidFill>
                <a:latin typeface="Futura BT" panose="020B0502020204020303" charset="0"/>
                <a:cs typeface="Futura BT" panose="020B0502020204020303" charset="0"/>
              </a:rPr>
              <a:t> FCNA, FCTI, MBA,MNIM,CISA</a:t>
            </a:r>
          </a:p>
        </p:txBody>
      </p:sp>
      <p:cxnSp>
        <p:nvCxnSpPr>
          <p:cNvPr id="9" name="Straight Connector 8"/>
          <p:cNvCxnSpPr/>
          <p:nvPr/>
        </p:nvCxnSpPr>
        <p:spPr>
          <a:xfrm>
            <a:off x="334645" y="850265"/>
            <a:ext cx="1146429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s 9"/>
          <p:cNvSpPr/>
          <p:nvPr/>
        </p:nvSpPr>
        <p:spPr>
          <a:xfrm>
            <a:off x="10881360" y="-17145"/>
            <a:ext cx="938530" cy="992505"/>
          </a:xfrm>
          <a:prstGeom prst="rect">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Connector 1"/>
          <p:cNvCxnSpPr/>
          <p:nvPr/>
        </p:nvCxnSpPr>
        <p:spPr>
          <a:xfrm>
            <a:off x="334645" y="6394450"/>
            <a:ext cx="1146429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a:xfrm>
            <a:off x="11089005" y="220345"/>
            <a:ext cx="523875" cy="518160"/>
          </a:xfrm>
        </p:spPr>
        <p:txBody>
          <a:bodyPr/>
          <a:lstStyle/>
          <a:p>
            <a:pPr algn="ctr"/>
            <a:fld id="{9B618960-8005-486C-9A75-10CB2AAC16F9}" type="slidenum">
              <a:rPr lang="en-US" sz="2400" smtClean="0">
                <a:solidFill>
                  <a:schemeClr val="bg1"/>
                </a:solidFill>
                <a:latin typeface="Futura BT" panose="020B0502020204020303" charset="0"/>
                <a:cs typeface="Futura BT" panose="020B0502020204020303" charset="0"/>
              </a:rPr>
              <a:t>8</a:t>
            </a:fld>
            <a:endParaRPr lang="en-US" sz="2400">
              <a:solidFill>
                <a:schemeClr val="bg1"/>
              </a:solidFill>
              <a:latin typeface="Futura BT" panose="020B0502020204020303" charset="0"/>
              <a:cs typeface="Futura BT" panose="020B0502020204020303" charset="0"/>
            </a:endParaRPr>
          </a:p>
        </p:txBody>
      </p:sp>
      <p:sp>
        <p:nvSpPr>
          <p:cNvPr id="11" name="TextBox 10">
            <a:extLst>
              <a:ext uri="{FF2B5EF4-FFF2-40B4-BE49-F238E27FC236}">
                <a16:creationId xmlns:a16="http://schemas.microsoft.com/office/drawing/2014/main" id="{1D48B692-8BC0-E769-91F4-CBA74E18BC5F}"/>
              </a:ext>
            </a:extLst>
          </p:cNvPr>
          <p:cNvSpPr txBox="1"/>
          <p:nvPr/>
        </p:nvSpPr>
        <p:spPr>
          <a:xfrm>
            <a:off x="292337" y="668661"/>
            <a:ext cx="12562765" cy="7602081"/>
          </a:xfrm>
          <a:prstGeom prst="rect">
            <a:avLst/>
          </a:prstGeom>
          <a:noFill/>
        </p:spPr>
        <p:txBody>
          <a:bodyPr wrap="square">
            <a:spAutoFit/>
          </a:bodyPr>
          <a:lstStyle/>
          <a:p>
            <a:pPr lvl="0">
              <a:tabLst>
                <a:tab pos="533400" algn="l"/>
              </a:tabLst>
            </a:pPr>
            <a:r>
              <a:rPr lang="en-US" sz="2400" b="1" dirty="0">
                <a:latin typeface="Calibri" panose="020F0502020204030204" pitchFamily="34" charset="0"/>
                <a:ea typeface="SimSun" panose="02010600030101010101" pitchFamily="2" charset="-122"/>
                <a:cs typeface="Times New Roman" panose="02020603050405020304" pitchFamily="18" charset="0"/>
              </a:rPr>
              <a:t>Benefits of Audit of Internally Generated Revenue </a:t>
            </a:r>
          </a:p>
          <a:p>
            <a:pPr marL="514350" lvl="0" indent="-514350">
              <a:buFont typeface="+mj-lt"/>
              <a:buAutoNum type="romanLcPeriod"/>
              <a:tabLst>
                <a:tab pos="533400" algn="l"/>
              </a:tabLst>
            </a:pPr>
            <a:r>
              <a:rPr lang="en-US" sz="2200" dirty="0">
                <a:latin typeface="Calibri" panose="020F0502020204030204" pitchFamily="34" charset="0"/>
                <a:ea typeface="SimSun" panose="02010600030101010101" pitchFamily="2" charset="-122"/>
                <a:cs typeface="Times New Roman" panose="02020603050405020304" pitchFamily="18" charset="0"/>
              </a:rPr>
              <a:t>Ensures Revenue optimization/maximization </a:t>
            </a:r>
          </a:p>
          <a:p>
            <a:pPr marL="514350" lvl="0" indent="-514350">
              <a:buFont typeface="+mj-lt"/>
              <a:buAutoNum type="romanLcPeriod"/>
              <a:tabLst>
                <a:tab pos="533400" algn="l"/>
              </a:tabLst>
            </a:pPr>
            <a:r>
              <a:rPr lang="en-US" sz="2200" dirty="0">
                <a:latin typeface="Calibri" panose="020F0502020204030204" pitchFamily="34" charset="0"/>
                <a:ea typeface="SimSun" panose="02010600030101010101" pitchFamily="2" charset="-122"/>
                <a:cs typeface="Times New Roman" panose="02020603050405020304" pitchFamily="18" charset="0"/>
              </a:rPr>
              <a:t> Ensures that Goods/ services are provided by government entities only after relevant fees/charges paid</a:t>
            </a:r>
          </a:p>
          <a:p>
            <a:pPr marL="514350" indent="-514350">
              <a:buFont typeface="+mj-lt"/>
              <a:buAutoNum type="romanLcPeriod"/>
              <a:tabLst>
                <a:tab pos="533400" algn="l"/>
              </a:tabLst>
            </a:pPr>
            <a:r>
              <a:rPr lang="en-US" sz="2200" dirty="0">
                <a:latin typeface="Calibri" panose="020F0502020204030204" pitchFamily="34" charset="0"/>
                <a:ea typeface="SimSun" panose="02010600030101010101" pitchFamily="2" charset="-122"/>
                <a:cs typeface="Times New Roman" panose="02020603050405020304" pitchFamily="18" charset="0"/>
              </a:rPr>
              <a:t>Revenue audit ensure that all revenue due to each tier of government and agencies/entities  are  collected    </a:t>
            </a:r>
          </a:p>
          <a:p>
            <a:pPr marL="514350" indent="-514350">
              <a:buFont typeface="+mj-lt"/>
              <a:buAutoNum type="romanLcPeriod"/>
              <a:tabLst>
                <a:tab pos="533400" algn="l"/>
              </a:tabLst>
            </a:pPr>
            <a:r>
              <a:rPr lang="en-US" sz="2200" dirty="0">
                <a:effectLst/>
                <a:latin typeface="Calibri" panose="020F0502020204030204" pitchFamily="34" charset="0"/>
                <a:ea typeface="SimSun" panose="02010600030101010101" pitchFamily="2" charset="-122"/>
                <a:cs typeface="Times New Roman" panose="02020603050405020304" pitchFamily="18" charset="0"/>
              </a:rPr>
              <a:t>Ensure all revenue collected are  duly into relevant bank accounts</a:t>
            </a:r>
          </a:p>
          <a:p>
            <a:pPr marL="514350" indent="-514350">
              <a:buFont typeface="+mj-lt"/>
              <a:buAutoNum type="romanLcPeriod"/>
              <a:tabLst>
                <a:tab pos="533400" algn="l"/>
              </a:tabLst>
            </a:pPr>
            <a:r>
              <a:rPr lang="en-US" sz="2200" dirty="0">
                <a:latin typeface="Calibri" panose="020F0502020204030204" pitchFamily="34" charset="0"/>
                <a:ea typeface="SimSun" panose="02010600030101010101" pitchFamily="2" charset="-122"/>
                <a:cs typeface="Times New Roman" panose="02020603050405020304" pitchFamily="18" charset="0"/>
              </a:rPr>
              <a:t>Confirm that Appropriate receipt issued                  </a:t>
            </a:r>
          </a:p>
          <a:p>
            <a:pPr marL="514350" indent="-514350">
              <a:buFont typeface="+mj-lt"/>
              <a:buAutoNum type="romanLcPeriod"/>
              <a:tabLst>
                <a:tab pos="533400" algn="l"/>
              </a:tabLst>
            </a:pPr>
            <a:r>
              <a:rPr lang="en-US" sz="2200" dirty="0">
                <a:effectLst/>
                <a:latin typeface="Calibri" panose="020F0502020204030204" pitchFamily="34" charset="0"/>
                <a:ea typeface="SimSun" panose="02010600030101010101" pitchFamily="2" charset="-122"/>
                <a:cs typeface="Times New Roman" panose="02020603050405020304" pitchFamily="18" charset="0"/>
              </a:rPr>
              <a:t>Ensure there’s adequate security control over treasury receipts books 6 and 6A</a:t>
            </a:r>
          </a:p>
          <a:p>
            <a:pPr marL="514350" indent="-514350">
              <a:buFont typeface="+mj-lt"/>
              <a:buAutoNum type="romanLcPeriod"/>
              <a:tabLst>
                <a:tab pos="533400" algn="l"/>
              </a:tabLst>
            </a:pPr>
            <a:r>
              <a:rPr lang="en-US" sz="2200" dirty="0">
                <a:latin typeface="Calibri" panose="020F0502020204030204" pitchFamily="34" charset="0"/>
                <a:ea typeface="SimSun" panose="02010600030101010101" pitchFamily="2" charset="-122"/>
                <a:cs typeface="Times New Roman" panose="02020603050405020304" pitchFamily="18" charset="0"/>
              </a:rPr>
              <a:t>Verify that all revenues duly transferred to designated TSA/bank accounts/CBN</a:t>
            </a:r>
          </a:p>
          <a:p>
            <a:pPr marL="514350" indent="-514350">
              <a:buFont typeface="+mj-lt"/>
              <a:buAutoNum type="romanLcPeriod"/>
              <a:tabLst>
                <a:tab pos="533400" algn="l"/>
              </a:tabLst>
            </a:pPr>
            <a:r>
              <a:rPr lang="en-US" sz="2200" dirty="0">
                <a:effectLst/>
                <a:latin typeface="Calibri" panose="020F0502020204030204" pitchFamily="34" charset="0"/>
                <a:ea typeface="SimSun" panose="02010600030101010101" pitchFamily="2" charset="-122"/>
                <a:cs typeface="Times New Roman" panose="02020603050405020304" pitchFamily="18" charset="0"/>
              </a:rPr>
              <a:t>Ensure proper and timely returns made of revenue collected (Reporting)</a:t>
            </a:r>
          </a:p>
          <a:p>
            <a:pPr marL="514350" indent="-514350">
              <a:buFont typeface="+mj-lt"/>
              <a:buAutoNum type="romanLcPeriod"/>
              <a:tabLst>
                <a:tab pos="533400" algn="l"/>
              </a:tabLst>
            </a:pPr>
            <a:r>
              <a:rPr lang="en-US" sz="2200" dirty="0">
                <a:latin typeface="Calibri" panose="020F0502020204030204" pitchFamily="34" charset="0"/>
                <a:ea typeface="SimSun" panose="02010600030101010101" pitchFamily="2" charset="-122"/>
                <a:cs typeface="Times New Roman" panose="02020603050405020304" pitchFamily="18" charset="0"/>
              </a:rPr>
              <a:t>Trace revenue collected to the last reporting point/level</a:t>
            </a:r>
          </a:p>
          <a:p>
            <a:pPr marL="514350" indent="-514350">
              <a:buFont typeface="+mj-lt"/>
              <a:buAutoNum type="romanLcPeriod"/>
              <a:tabLst>
                <a:tab pos="533400" algn="l"/>
              </a:tabLst>
            </a:pPr>
            <a:r>
              <a:rPr lang="en-US" sz="2200" dirty="0">
                <a:effectLst/>
                <a:latin typeface="Calibri" panose="020F0502020204030204" pitchFamily="34" charset="0"/>
                <a:ea typeface="SimSun" panose="02010600030101010101" pitchFamily="2" charset="-122"/>
                <a:cs typeface="Times New Roman" panose="02020603050405020304" pitchFamily="18" charset="0"/>
              </a:rPr>
              <a:t>Ensure that  all revenues for the period have been duly accounted for</a:t>
            </a:r>
            <a:r>
              <a:rPr lang="en-US" sz="2200" dirty="0">
                <a:latin typeface="Calibri" panose="020F0502020204030204" pitchFamily="34" charset="0"/>
                <a:ea typeface="SimSun" panose="02010600030101010101" pitchFamily="2" charset="-122"/>
                <a:cs typeface="Times New Roman" panose="02020603050405020304" pitchFamily="18" charset="0"/>
              </a:rPr>
              <a:t>. </a:t>
            </a:r>
          </a:p>
          <a:p>
            <a:pPr marL="514350" indent="-514350">
              <a:buFont typeface="+mj-lt"/>
              <a:buAutoNum type="romanLcPeriod"/>
              <a:tabLst>
                <a:tab pos="533400" algn="l"/>
              </a:tabLst>
            </a:pPr>
            <a:r>
              <a:rPr lang="en-US" sz="2200" dirty="0">
                <a:latin typeface="Calibri" panose="020F0502020204030204" pitchFamily="34" charset="0"/>
                <a:ea typeface="SimSun" panose="02010600030101010101" pitchFamily="2" charset="-122"/>
                <a:cs typeface="Times New Roman" panose="02020603050405020304" pitchFamily="18" charset="0"/>
              </a:rPr>
              <a:t>Help block leakages, misappropriation, embezzlement and corruption in the revenue generation </a:t>
            </a:r>
          </a:p>
          <a:p>
            <a:pPr marL="514350" indent="-514350">
              <a:buFont typeface="+mj-lt"/>
              <a:buAutoNum type="romanLcPeriod"/>
              <a:tabLst>
                <a:tab pos="533400" algn="l"/>
              </a:tabLst>
            </a:pPr>
            <a:r>
              <a:rPr lang="en-US" sz="2200" dirty="0">
                <a:latin typeface="Calibri" panose="020F0502020204030204" pitchFamily="34" charset="0"/>
                <a:ea typeface="SimSun" panose="02010600030101010101" pitchFamily="2" charset="-122"/>
                <a:cs typeface="Times New Roman" panose="02020603050405020304" pitchFamily="18" charset="0"/>
              </a:rPr>
              <a:t>Ensure improvements to revenue collection process</a:t>
            </a:r>
          </a:p>
          <a:p>
            <a:pPr marL="514350" indent="-514350">
              <a:buFont typeface="+mj-lt"/>
              <a:buAutoNum type="romanLcPeriod"/>
              <a:tabLst>
                <a:tab pos="533400" algn="l"/>
              </a:tabLst>
            </a:pPr>
            <a:r>
              <a:rPr lang="en-US" sz="2200" dirty="0">
                <a:latin typeface="Calibri" panose="020F0502020204030204" pitchFamily="34" charset="0"/>
                <a:ea typeface="SimSun" panose="02010600030101010101" pitchFamily="2" charset="-122"/>
                <a:cs typeface="Times New Roman" panose="02020603050405020304" pitchFamily="18" charset="0"/>
              </a:rPr>
              <a:t>Contribute to general revenue administration improvement in the state and local government through audit recommendations</a:t>
            </a:r>
          </a:p>
          <a:p>
            <a:pPr>
              <a:tabLst>
                <a:tab pos="533400" algn="l"/>
              </a:tabLst>
            </a:pPr>
            <a:endParaRPr lang="en-US" sz="2200" dirty="0">
              <a:effectLst/>
              <a:latin typeface="Calibri" panose="020F0502020204030204" pitchFamily="34" charset="0"/>
              <a:ea typeface="SimSun" panose="02010600030101010101" pitchFamily="2" charset="-122"/>
              <a:cs typeface="Times New Roman" panose="02020603050405020304" pitchFamily="18" charset="0"/>
            </a:endParaRPr>
          </a:p>
          <a:p>
            <a:pPr lvl="0">
              <a:tabLst>
                <a:tab pos="533400" algn="l"/>
              </a:tabLst>
            </a:pPr>
            <a:endParaRPr lang="en-US" sz="2800" b="1" dirty="0">
              <a:effectLst/>
              <a:latin typeface="Calibri" panose="020F0502020204030204" pitchFamily="34" charset="0"/>
              <a:ea typeface="SimSun" panose="02010600030101010101" pitchFamily="2" charset="-122"/>
              <a:cs typeface="Times New Roman" panose="02020603050405020304" pitchFamily="18" charset="0"/>
            </a:endParaRPr>
          </a:p>
          <a:p>
            <a:pPr lvl="0">
              <a:tabLst>
                <a:tab pos="533400" algn="l"/>
              </a:tabLst>
            </a:pPr>
            <a:endParaRPr lang="en-US" sz="2800" b="1" dirty="0">
              <a:effectLst/>
              <a:latin typeface="Calibri" panose="020F0502020204030204" pitchFamily="34" charset="0"/>
              <a:ea typeface="SimSun" panose="02010600030101010101" pitchFamily="2" charset="-122"/>
              <a:cs typeface="Times New Roman" panose="02020603050405020304" pitchFamily="18" charset="0"/>
            </a:endParaRPr>
          </a:p>
          <a:p>
            <a:pPr lvl="0">
              <a:tabLst>
                <a:tab pos="533400" algn="l"/>
              </a:tabLst>
            </a:pPr>
            <a:endParaRPr lang="en-US" sz="2800" b="1" dirty="0">
              <a:effectLst/>
              <a:latin typeface="Calibri" panose="020F0502020204030204" pitchFamily="34" charset="0"/>
              <a:ea typeface="SimSun" panose="02010600030101010101" pitchFamily="2" charset="-122"/>
              <a:cs typeface="Times New Roman" panose="02020603050405020304" pitchFamily="18" charset="0"/>
            </a:endParaRPr>
          </a:p>
          <a:p>
            <a:pPr lvl="0">
              <a:tabLst>
                <a:tab pos="533400" algn="l"/>
              </a:tabLst>
            </a:pPr>
            <a:endParaRPr lang="en-NG" sz="2800" b="1" dirty="0">
              <a:effectLst/>
              <a:latin typeface="Calibri" panose="020F0502020204030204" pitchFamily="34"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7683002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p:nvPr/>
        </p:nvSpPr>
        <p:spPr>
          <a:xfrm>
            <a:off x="147852" y="0"/>
            <a:ext cx="10733508" cy="584775"/>
          </a:xfrm>
          <a:prstGeom prst="rect">
            <a:avLst/>
          </a:prstGeom>
          <a:noFill/>
        </p:spPr>
        <p:txBody>
          <a:bodyPr wrap="square" rtlCol="0">
            <a:spAutoFit/>
          </a:bodyPr>
          <a:lstStyle/>
          <a:p>
            <a:r>
              <a:rPr lang="en-US" sz="3200" b="1" dirty="0">
                <a:effectLst/>
                <a:latin typeface="Calibri" panose="020F0502020204030204" pitchFamily="34" charset="0"/>
                <a:ea typeface="SimSun" panose="02010600030101010101" pitchFamily="2" charset="-122"/>
                <a:cs typeface="Times New Roman" panose="02020603050405020304" pitchFamily="18" charset="0"/>
              </a:rPr>
              <a:t>Improving State and Local Government IGR</a:t>
            </a:r>
            <a:endParaRPr lang="en-NG" sz="3200" dirty="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6" name="Date Placeholder 5"/>
          <p:cNvSpPr>
            <a:spLocks noGrp="1"/>
          </p:cNvSpPr>
          <p:nvPr>
            <p:ph type="dt" sz="half" idx="10"/>
          </p:nvPr>
        </p:nvSpPr>
        <p:spPr>
          <a:xfrm>
            <a:off x="210185" y="6513963"/>
            <a:ext cx="2743200" cy="275798"/>
          </a:xfrm>
        </p:spPr>
        <p:txBody>
          <a:bodyPr/>
          <a:lstStyle/>
          <a:p>
            <a:r>
              <a:rPr lang="en-NG"/>
              <a:t>Saturday 30th July 2022</a:t>
            </a:r>
            <a:endParaRPr lang="en-US" dirty="0"/>
          </a:p>
        </p:txBody>
      </p:sp>
      <p:sp>
        <p:nvSpPr>
          <p:cNvPr id="8" name="Footer Placeholder 7"/>
          <p:cNvSpPr>
            <a:spLocks noGrp="1"/>
          </p:cNvSpPr>
          <p:nvPr>
            <p:ph type="ftr" sz="quarter" idx="11"/>
          </p:nvPr>
        </p:nvSpPr>
        <p:spPr>
          <a:xfrm>
            <a:off x="4009390" y="6356350"/>
            <a:ext cx="7809865" cy="365125"/>
          </a:xfrm>
        </p:spPr>
        <p:txBody>
          <a:bodyPr/>
          <a:lstStyle/>
          <a:p>
            <a:pPr algn="r"/>
            <a:r>
              <a:rPr lang="en-US" sz="1400" dirty="0">
                <a:solidFill>
                  <a:schemeClr val="accent5"/>
                </a:solidFill>
                <a:latin typeface="Futura BT" panose="020B0502020204020303" charset="0"/>
                <a:cs typeface="Futura BT" panose="020B0502020204020303" charset="0"/>
              </a:rPr>
              <a:t>Revenue audit for IGR Expansion | Ismail </a:t>
            </a:r>
            <a:r>
              <a:rPr lang="en-US" sz="1400" dirty="0" err="1">
                <a:solidFill>
                  <a:schemeClr val="accent5"/>
                </a:solidFill>
                <a:latin typeface="Futura BT" panose="020B0502020204020303" charset="0"/>
                <a:cs typeface="Futura BT" panose="020B0502020204020303" charset="0"/>
              </a:rPr>
              <a:t>Adeleye</a:t>
            </a:r>
            <a:r>
              <a:rPr lang="en-US" sz="1400" dirty="0">
                <a:solidFill>
                  <a:schemeClr val="accent5"/>
                </a:solidFill>
                <a:latin typeface="Futura BT" panose="020B0502020204020303" charset="0"/>
                <a:cs typeface="Futura BT" panose="020B0502020204020303" charset="0"/>
              </a:rPr>
              <a:t> FCNA, FCTI, MBA,MNIM,CISA</a:t>
            </a:r>
          </a:p>
        </p:txBody>
      </p:sp>
      <p:cxnSp>
        <p:nvCxnSpPr>
          <p:cNvPr id="9" name="Straight Connector 8"/>
          <p:cNvCxnSpPr/>
          <p:nvPr/>
        </p:nvCxnSpPr>
        <p:spPr>
          <a:xfrm>
            <a:off x="334645" y="850265"/>
            <a:ext cx="1146429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s 9"/>
          <p:cNvSpPr/>
          <p:nvPr/>
        </p:nvSpPr>
        <p:spPr>
          <a:xfrm>
            <a:off x="10881360" y="-17145"/>
            <a:ext cx="938530" cy="992505"/>
          </a:xfrm>
          <a:prstGeom prst="rect">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Connector 1"/>
          <p:cNvCxnSpPr>
            <a:cxnSpLocks/>
          </p:cNvCxnSpPr>
          <p:nvPr/>
        </p:nvCxnSpPr>
        <p:spPr>
          <a:xfrm flipV="1">
            <a:off x="372110" y="6394450"/>
            <a:ext cx="11426825" cy="81413"/>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a:xfrm>
            <a:off x="11089005" y="220345"/>
            <a:ext cx="523875" cy="518160"/>
          </a:xfrm>
        </p:spPr>
        <p:txBody>
          <a:bodyPr/>
          <a:lstStyle/>
          <a:p>
            <a:pPr algn="ctr"/>
            <a:fld id="{9B618960-8005-486C-9A75-10CB2AAC16F9}" type="slidenum">
              <a:rPr lang="en-US" sz="2400" smtClean="0">
                <a:solidFill>
                  <a:schemeClr val="bg1"/>
                </a:solidFill>
                <a:latin typeface="Futura BT" panose="020B0502020204020303" charset="0"/>
                <a:cs typeface="Futura BT" panose="020B0502020204020303" charset="0"/>
              </a:rPr>
              <a:t>9</a:t>
            </a:fld>
            <a:endParaRPr lang="en-US" sz="2400">
              <a:solidFill>
                <a:schemeClr val="bg1"/>
              </a:solidFill>
              <a:latin typeface="Futura BT" panose="020B0502020204020303" charset="0"/>
              <a:cs typeface="Futura BT" panose="020B0502020204020303" charset="0"/>
            </a:endParaRPr>
          </a:p>
        </p:txBody>
      </p:sp>
      <p:sp>
        <p:nvSpPr>
          <p:cNvPr id="11" name="TextBox 10">
            <a:extLst>
              <a:ext uri="{FF2B5EF4-FFF2-40B4-BE49-F238E27FC236}">
                <a16:creationId xmlns:a16="http://schemas.microsoft.com/office/drawing/2014/main" id="{94CD9FC5-ECB9-9E2B-2B11-7BC59EE16F51}"/>
              </a:ext>
            </a:extLst>
          </p:cNvPr>
          <p:cNvSpPr txBox="1"/>
          <p:nvPr/>
        </p:nvSpPr>
        <p:spPr>
          <a:xfrm>
            <a:off x="54591" y="602609"/>
            <a:ext cx="11989558" cy="6201698"/>
          </a:xfrm>
          <a:prstGeom prst="rect">
            <a:avLst/>
          </a:prstGeom>
          <a:noFill/>
        </p:spPr>
        <p:txBody>
          <a:bodyPr wrap="square">
            <a:spAutoFit/>
          </a:bodyPr>
          <a:lstStyle/>
          <a:p>
            <a:endParaRPr lang="en-US" sz="2400" b="1" dirty="0">
              <a:effectLst/>
              <a:latin typeface="Calibri" panose="020F0502020204030204" pitchFamily="34" charset="0"/>
              <a:ea typeface="SimSun" panose="02010600030101010101" pitchFamily="2" charset="-122"/>
              <a:cs typeface="Times New Roman" panose="02020603050405020304" pitchFamily="18" charset="0"/>
            </a:endParaRPr>
          </a:p>
          <a:p>
            <a:r>
              <a:rPr lang="en-US" sz="2400" b="1" dirty="0">
                <a:effectLst/>
                <a:latin typeface="Calibri" panose="020F0502020204030204" pitchFamily="34" charset="0"/>
                <a:ea typeface="SimSun" panose="02010600030101010101" pitchFamily="2" charset="-122"/>
                <a:cs typeface="Times New Roman" panose="02020603050405020304" pitchFamily="18" charset="0"/>
              </a:rPr>
              <a:t>Improving State and Local Government Internally Generated Revenue (IGR)</a:t>
            </a:r>
            <a:endParaRPr lang="en-NG" sz="2400" dirty="0">
              <a:effectLst/>
              <a:latin typeface="Calibri" panose="020F0502020204030204" pitchFamily="34" charset="0"/>
              <a:ea typeface="SimSun" panose="02010600030101010101" pitchFamily="2" charset="-122"/>
              <a:cs typeface="Times New Roman" panose="02020603050405020304" pitchFamily="18" charset="0"/>
            </a:endParaRPr>
          </a:p>
          <a:p>
            <a:pPr indent="457200"/>
            <a:endParaRPr lang="en-NG" sz="1100" dirty="0">
              <a:effectLst/>
              <a:latin typeface="Calibri" panose="020F0502020204030204" pitchFamily="34" charset="0"/>
              <a:ea typeface="SimSun" panose="02010600030101010101" pitchFamily="2" charset="-122"/>
              <a:cs typeface="Times New Roman" panose="02020603050405020304" pitchFamily="18" charset="0"/>
            </a:endParaRPr>
          </a:p>
          <a:p>
            <a:pPr marL="342900" indent="-342900">
              <a:buFont typeface="Wingdings" panose="05000000000000000000" pitchFamily="2" charset="2"/>
              <a:buChar char="q"/>
            </a:pPr>
            <a:r>
              <a:rPr lang="en-US" sz="2600" dirty="0">
                <a:effectLst/>
                <a:latin typeface="Calibri" panose="020F0502020204030204" pitchFamily="34" charset="0"/>
                <a:ea typeface="SimSun" panose="02010600030101010101" pitchFamily="2" charset="-122"/>
                <a:cs typeface="Times New Roman" panose="02020603050405020304" pitchFamily="18" charset="0"/>
              </a:rPr>
              <a:t>Increase Coverage/ Tax Net</a:t>
            </a:r>
          </a:p>
          <a:p>
            <a:pPr marL="342900" indent="-342900">
              <a:buFont typeface="Wingdings" panose="05000000000000000000" pitchFamily="2" charset="2"/>
              <a:buChar char="q"/>
            </a:pPr>
            <a:r>
              <a:rPr lang="en-US" sz="2600" dirty="0">
                <a:effectLst/>
                <a:latin typeface="Calibri" panose="020F0502020204030204" pitchFamily="34" charset="0"/>
                <a:ea typeface="SimSun" panose="02010600030101010101" pitchFamily="2" charset="-122"/>
                <a:cs typeface="Times New Roman" panose="02020603050405020304" pitchFamily="18" charset="0"/>
              </a:rPr>
              <a:t>Introduce New and modern Measures to Capture all Taxable and revenue paying adults</a:t>
            </a:r>
            <a:endParaRPr lang="en-GB" sz="2600" dirty="0">
              <a:latin typeface="Calibri" panose="020F0502020204030204" pitchFamily="34" charset="0"/>
              <a:ea typeface="SimSun" panose="02010600030101010101" pitchFamily="2" charset="-122"/>
              <a:cs typeface="Times New Roman" panose="02020603050405020304" pitchFamily="18" charset="0"/>
            </a:endParaRPr>
          </a:p>
          <a:p>
            <a:pPr marL="342900" indent="-342900">
              <a:buFont typeface="Wingdings" panose="05000000000000000000" pitchFamily="2" charset="2"/>
              <a:buChar char="q"/>
            </a:pPr>
            <a:r>
              <a:rPr lang="en-US" sz="2600" dirty="0">
                <a:latin typeface="Calibri" panose="020F0502020204030204" pitchFamily="34" charset="0"/>
                <a:ea typeface="SimSun" panose="02010600030101010101" pitchFamily="2" charset="-122"/>
                <a:cs typeface="Times New Roman" panose="02020603050405020304" pitchFamily="18" charset="0"/>
              </a:rPr>
              <a:t>Ensure all revenue due is collected </a:t>
            </a:r>
            <a:r>
              <a:rPr lang="en-GB" sz="2600" dirty="0">
                <a:latin typeface="Calibri" panose="020F0502020204030204" pitchFamily="34" charset="0"/>
                <a:ea typeface="SimSun" panose="02010600030101010101" pitchFamily="2" charset="-122"/>
                <a:cs typeface="Times New Roman" panose="02020603050405020304" pitchFamily="18" charset="0"/>
              </a:rPr>
              <a:t>by </a:t>
            </a:r>
            <a:r>
              <a:rPr lang="en-US" sz="2600" dirty="0">
                <a:effectLst/>
                <a:latin typeface="Calibri" panose="020F0502020204030204" pitchFamily="34" charset="0"/>
                <a:ea typeface="SimSun" panose="02010600030101010101" pitchFamily="2" charset="-122"/>
                <a:cs typeface="Times New Roman" panose="02020603050405020304" pitchFamily="18" charset="0"/>
              </a:rPr>
              <a:t>Improving Collecting Mechanism</a:t>
            </a:r>
          </a:p>
          <a:p>
            <a:pPr marL="342900" indent="-342900">
              <a:buFont typeface="Wingdings" panose="05000000000000000000" pitchFamily="2" charset="2"/>
              <a:buChar char="q"/>
            </a:pPr>
            <a:r>
              <a:rPr lang="en-US" sz="2600" dirty="0">
                <a:effectLst/>
                <a:latin typeface="Calibri" panose="020F0502020204030204" pitchFamily="34" charset="0"/>
                <a:ea typeface="SimSun" panose="02010600030101010101" pitchFamily="2" charset="-122"/>
                <a:cs typeface="Times New Roman" panose="02020603050405020304" pitchFamily="18" charset="0"/>
              </a:rPr>
              <a:t>Ensure Proper Accounting for revenue collected using modern electronic methods</a:t>
            </a:r>
          </a:p>
          <a:p>
            <a:pPr marL="342900" indent="-342900">
              <a:buFont typeface="Wingdings" panose="05000000000000000000" pitchFamily="2" charset="2"/>
              <a:buChar char="q"/>
            </a:pPr>
            <a:r>
              <a:rPr lang="en-US" sz="2600" dirty="0">
                <a:latin typeface="Calibri" panose="020F0502020204030204" pitchFamily="34" charset="0"/>
                <a:ea typeface="SimSun" panose="02010600030101010101" pitchFamily="2" charset="-122"/>
                <a:cs typeface="Times New Roman" panose="02020603050405020304" pitchFamily="18" charset="0"/>
              </a:rPr>
              <a:t>Ensure proper control over all security documents relating to IGR </a:t>
            </a:r>
            <a:endParaRPr lang="en-GB" sz="2600" dirty="0">
              <a:latin typeface="Calibri" panose="020F0502020204030204" pitchFamily="34" charset="0"/>
              <a:ea typeface="SimSun" panose="02010600030101010101" pitchFamily="2" charset="-122"/>
              <a:cs typeface="Times New Roman" panose="02020603050405020304" pitchFamily="18" charset="0"/>
            </a:endParaRPr>
          </a:p>
          <a:p>
            <a:pPr marL="342900" indent="-342900">
              <a:buFont typeface="Wingdings" panose="05000000000000000000" pitchFamily="2" charset="2"/>
              <a:buChar char="q"/>
            </a:pPr>
            <a:r>
              <a:rPr lang="en-US" sz="2600" dirty="0">
                <a:effectLst/>
                <a:latin typeface="Calibri" panose="020F0502020204030204" pitchFamily="34" charset="0"/>
                <a:ea typeface="SimSun" panose="02010600030101010101" pitchFamily="2" charset="-122"/>
                <a:cs typeface="Times New Roman" panose="02020603050405020304" pitchFamily="18" charset="0"/>
              </a:rPr>
              <a:t>Make Reasonable/achievable  Revenue Budget/Forecast without political consideration</a:t>
            </a:r>
            <a:endParaRPr lang="en-NG" sz="2600" dirty="0">
              <a:effectLst/>
              <a:latin typeface="Calibri" panose="020F0502020204030204" pitchFamily="34" charset="0"/>
              <a:ea typeface="SimSun" panose="02010600030101010101" pitchFamily="2" charset="-122"/>
              <a:cs typeface="Times New Roman" panose="02020603050405020304" pitchFamily="18" charset="0"/>
            </a:endParaRPr>
          </a:p>
          <a:p>
            <a:pPr marL="342900" indent="-342900">
              <a:buFont typeface="Wingdings" panose="05000000000000000000" pitchFamily="2" charset="2"/>
              <a:buChar char="q"/>
            </a:pPr>
            <a:r>
              <a:rPr lang="en-US" sz="2600" dirty="0">
                <a:effectLst/>
                <a:latin typeface="Calibri" panose="020F0502020204030204" pitchFamily="34" charset="0"/>
                <a:ea typeface="SimSun" panose="02010600030101010101" pitchFamily="2" charset="-122"/>
                <a:cs typeface="Times New Roman" panose="02020603050405020304" pitchFamily="18" charset="0"/>
              </a:rPr>
              <a:t>Get Demography of Eligible Tax payers</a:t>
            </a:r>
            <a:endParaRPr lang="en-NG" sz="2600" dirty="0">
              <a:effectLst/>
              <a:latin typeface="Calibri" panose="020F0502020204030204" pitchFamily="34" charset="0"/>
              <a:ea typeface="SimSun" panose="02010600030101010101" pitchFamily="2" charset="-122"/>
              <a:cs typeface="Times New Roman" panose="02020603050405020304" pitchFamily="18" charset="0"/>
            </a:endParaRPr>
          </a:p>
          <a:p>
            <a:pPr marL="342900" indent="-342900">
              <a:buFont typeface="Wingdings" panose="05000000000000000000" pitchFamily="2" charset="2"/>
              <a:buChar char="q"/>
            </a:pPr>
            <a:r>
              <a:rPr lang="en-US" sz="2600" dirty="0">
                <a:effectLst/>
                <a:latin typeface="Calibri" panose="020F0502020204030204" pitchFamily="34" charset="0"/>
                <a:ea typeface="SimSun" panose="02010600030101010101" pitchFamily="2" charset="-122"/>
                <a:cs typeface="Times New Roman" panose="02020603050405020304" pitchFamily="18" charset="0"/>
              </a:rPr>
              <a:t>Utilize Revenue collected Positively effectively for provision of relevant services</a:t>
            </a:r>
            <a:endParaRPr lang="en-NG" sz="2600" dirty="0">
              <a:effectLst/>
              <a:latin typeface="Calibri" panose="020F0502020204030204" pitchFamily="34" charset="0"/>
              <a:ea typeface="SimSun" panose="02010600030101010101" pitchFamily="2" charset="-122"/>
              <a:cs typeface="Times New Roman" panose="02020603050405020304" pitchFamily="18" charset="0"/>
            </a:endParaRPr>
          </a:p>
          <a:p>
            <a:pPr marL="342900" indent="-342900">
              <a:buFont typeface="Wingdings" panose="05000000000000000000" pitchFamily="2" charset="2"/>
              <a:buChar char="q"/>
            </a:pPr>
            <a:r>
              <a:rPr lang="en-US" sz="2600" dirty="0">
                <a:effectLst/>
                <a:latin typeface="Calibri" panose="020F0502020204030204" pitchFamily="34" charset="0"/>
                <a:ea typeface="SimSun" panose="02010600030101010101" pitchFamily="2" charset="-122"/>
                <a:cs typeface="Times New Roman" panose="02020603050405020304" pitchFamily="18" charset="0"/>
              </a:rPr>
              <a:t>Avoid and pluck all forms of leakages especially ‘teeming and lading’ and corruption around revenue collectors</a:t>
            </a:r>
            <a:endParaRPr lang="en-NG" sz="2600" dirty="0">
              <a:effectLst/>
              <a:latin typeface="Calibri" panose="020F0502020204030204" pitchFamily="34" charset="0"/>
              <a:ea typeface="SimSun" panose="02010600030101010101" pitchFamily="2" charset="-122"/>
              <a:cs typeface="Times New Roman" panose="02020603050405020304" pitchFamily="18" charset="0"/>
            </a:endParaRPr>
          </a:p>
          <a:p>
            <a:pPr marL="342900" indent="-342900">
              <a:buFont typeface="Wingdings" panose="05000000000000000000" pitchFamily="2" charset="2"/>
              <a:buChar char="q"/>
            </a:pPr>
            <a:r>
              <a:rPr lang="en-US" sz="2600" dirty="0">
                <a:effectLst/>
                <a:latin typeface="Calibri" panose="020F0502020204030204" pitchFamily="34" charset="0"/>
                <a:ea typeface="SimSun" panose="02010600030101010101" pitchFamily="2" charset="-122"/>
                <a:cs typeface="Times New Roman" panose="02020603050405020304" pitchFamily="18" charset="0"/>
              </a:rPr>
              <a:t>Use Electronic Platform for budgeting, Collecting, Accounting and Reporting of </a:t>
            </a:r>
            <a:r>
              <a:rPr lang="en-US" sz="2600" b="1" dirty="0">
                <a:effectLst/>
                <a:latin typeface="Calibri" panose="020F0502020204030204" pitchFamily="34" charset="0"/>
                <a:ea typeface="SimSun" panose="02010600030101010101" pitchFamily="2" charset="-122"/>
                <a:cs typeface="Times New Roman" panose="02020603050405020304" pitchFamily="18" charset="0"/>
              </a:rPr>
              <a:t>IGR</a:t>
            </a:r>
            <a:endParaRPr lang="en-NG" sz="2600" b="1" dirty="0">
              <a:effectLst/>
              <a:latin typeface="Calibri" panose="020F0502020204030204" pitchFamily="34" charset="0"/>
              <a:ea typeface="SimSun" panose="02010600030101010101" pitchFamily="2" charset="-122"/>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2941</TotalTime>
  <Words>1473</Words>
  <Application>Microsoft Office PowerPoint</Application>
  <PresentationFormat>Widescreen</PresentationFormat>
  <Paragraphs>137</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Calibri Light</vt:lpstr>
      <vt:lpstr>Futura BT</vt:lpstr>
      <vt:lpstr>Futura-Bold</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ISMAIL ADELEYE</cp:lastModifiedBy>
  <cp:revision>13</cp:revision>
  <dcterms:created xsi:type="dcterms:W3CDTF">2022-07-25T20:28:00Z</dcterms:created>
  <dcterms:modified xsi:type="dcterms:W3CDTF">2022-08-01T11:45:19Z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51A426B42CEF4410822598FA0903B23F</vt:lpwstr>
  </property>
  <property fmtid="{D5CDD505-2E9C-101B-9397-08002B2CF9AE}" pid="3" name="KSOProductBuildVer">
    <vt:lpwstr>1033-11.2.0.11191</vt:lpwstr>
  </property>
</Properties>
</file>