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0" r:id="rId11"/>
    <p:sldId id="266" r:id="rId12"/>
    <p:sldId id="267" r:id="rId13"/>
    <p:sldId id="268" r:id="rId14"/>
    <p:sldId id="269" r:id="rId15"/>
    <p:sldId id="271" r:id="rId16"/>
    <p:sldId id="272" r:id="rId17"/>
    <p:sldId id="273" r:id="rId18"/>
    <p:sldId id="274" r:id="rId19"/>
    <p:sldId id="270"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01315"/>
            <a:ext cx="12192000" cy="7059315"/>
            <a:chOff x="0" y="-201315"/>
            <a:chExt cx="12192000" cy="7059315"/>
          </a:xfrm>
        </p:grpSpPr>
        <p:cxnSp>
          <p:nvCxnSpPr>
            <p:cNvPr id="32" name="Straight Connector 31"/>
            <p:cNvCxnSpPr/>
            <p:nvPr/>
          </p:nvCxnSpPr>
          <p:spPr>
            <a:xfrm>
              <a:off x="10138809" y="-201315"/>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8898466" y="3424766"/>
              <a:ext cx="3290358" cy="3433234"/>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10089263" y="-8467"/>
              <a:ext cx="209956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10215154" y="-8467"/>
              <a:ext cx="1976846"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10215154" y="-8467"/>
              <a:ext cx="1973672"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33992" y="1124373"/>
            <a:ext cx="8963148"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833992" y="2770672"/>
            <a:ext cx="8963148" cy="1096899"/>
          </a:xfrm>
        </p:spPr>
        <p:txBody>
          <a:bodyPr anchor="t">
            <a:normAutofit/>
          </a:bodyPr>
          <a:lstStyle>
            <a:lvl1pPr marL="0" indent="0" algn="r">
              <a:buNone/>
              <a:defRPr sz="2000" b="1">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a:extLst>
              <a:ext uri="{FF2B5EF4-FFF2-40B4-BE49-F238E27FC236}">
                <a16:creationId xmlns:a16="http://schemas.microsoft.com/office/drawing/2014/main" id="{B13FDF89-450F-47D9-BB65-D74DC46E6AE8}"/>
              </a:ext>
            </a:extLst>
          </p:cNvPr>
          <p:cNvPicPr>
            <a:picLocks noChangeAspect="1"/>
          </p:cNvPicPr>
          <p:nvPr userDrawn="1"/>
        </p:nvPicPr>
        <p:blipFill>
          <a:blip r:embed="rId2"/>
          <a:stretch>
            <a:fillRect/>
          </a:stretch>
        </p:blipFill>
        <p:spPr>
          <a:xfrm>
            <a:off x="9797140" y="6041362"/>
            <a:ext cx="2394860" cy="8166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050BEB8D-8DC8-4AF5-9AAD-82057C53BC2A}"/>
              </a:ext>
            </a:extLst>
          </p:cNvPr>
          <p:cNvPicPr>
            <a:picLocks noChangeAspect="1"/>
          </p:cNvPicPr>
          <p:nvPr userDrawn="1"/>
        </p:nvPicPr>
        <p:blipFill>
          <a:blip r:embed="rId2"/>
          <a:stretch>
            <a:fillRect/>
          </a:stretch>
        </p:blipFill>
        <p:spPr>
          <a:xfrm>
            <a:off x="9797140" y="6041362"/>
            <a:ext cx="2394860" cy="81663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pic>
        <p:nvPicPr>
          <p:cNvPr id="10" name="Picture 9">
            <a:extLst>
              <a:ext uri="{FF2B5EF4-FFF2-40B4-BE49-F238E27FC236}">
                <a16:creationId xmlns:a16="http://schemas.microsoft.com/office/drawing/2014/main" id="{C585649E-EA04-43E5-9E83-885832B30CC3}"/>
              </a:ext>
            </a:extLst>
          </p:cNvPr>
          <p:cNvPicPr>
            <a:picLocks noChangeAspect="1"/>
          </p:cNvPicPr>
          <p:nvPr userDrawn="1"/>
        </p:nvPicPr>
        <p:blipFill>
          <a:blip r:embed="rId2"/>
          <a:stretch>
            <a:fillRect/>
          </a:stretch>
        </p:blipFill>
        <p:spPr>
          <a:xfrm>
            <a:off x="9797140" y="6041362"/>
            <a:ext cx="2394860" cy="81663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1407B828-4C22-4588-8413-FF33DC027F49}"/>
              </a:ext>
            </a:extLst>
          </p:cNvPr>
          <p:cNvPicPr>
            <a:picLocks noChangeAspect="1"/>
          </p:cNvPicPr>
          <p:nvPr userDrawn="1"/>
        </p:nvPicPr>
        <p:blipFill>
          <a:blip r:embed="rId2"/>
          <a:stretch>
            <a:fillRect/>
          </a:stretch>
        </p:blipFill>
        <p:spPr>
          <a:xfrm>
            <a:off x="9797140" y="6041362"/>
            <a:ext cx="2394860" cy="81663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pic>
        <p:nvPicPr>
          <p:cNvPr id="10" name="Picture 9">
            <a:extLst>
              <a:ext uri="{FF2B5EF4-FFF2-40B4-BE49-F238E27FC236}">
                <a16:creationId xmlns:a16="http://schemas.microsoft.com/office/drawing/2014/main" id="{E41582E1-8229-42ED-97ED-B82E640ED8AA}"/>
              </a:ext>
            </a:extLst>
          </p:cNvPr>
          <p:cNvPicPr>
            <a:picLocks noChangeAspect="1"/>
          </p:cNvPicPr>
          <p:nvPr userDrawn="1"/>
        </p:nvPicPr>
        <p:blipFill>
          <a:blip r:embed="rId2"/>
          <a:stretch>
            <a:fillRect/>
          </a:stretch>
        </p:blipFill>
        <p:spPr>
          <a:xfrm>
            <a:off x="9797140" y="6041362"/>
            <a:ext cx="2394860" cy="81663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45BE2E20-3805-4180-AE40-FE9E501953F8}"/>
              </a:ext>
            </a:extLst>
          </p:cNvPr>
          <p:cNvPicPr>
            <a:picLocks noChangeAspect="1"/>
          </p:cNvPicPr>
          <p:nvPr userDrawn="1"/>
        </p:nvPicPr>
        <p:blipFill>
          <a:blip r:embed="rId2"/>
          <a:stretch>
            <a:fillRect/>
          </a:stretch>
        </p:blipFill>
        <p:spPr>
          <a:xfrm>
            <a:off x="9797140" y="6041362"/>
            <a:ext cx="2394860" cy="81663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pic>
        <p:nvPicPr>
          <p:cNvPr id="7" name="Picture 6">
            <a:extLst>
              <a:ext uri="{FF2B5EF4-FFF2-40B4-BE49-F238E27FC236}">
                <a16:creationId xmlns:a16="http://schemas.microsoft.com/office/drawing/2014/main" id="{48DCB918-1158-4B97-9612-99C20D50F6C9}"/>
              </a:ext>
            </a:extLst>
          </p:cNvPr>
          <p:cNvPicPr>
            <a:picLocks noChangeAspect="1"/>
          </p:cNvPicPr>
          <p:nvPr userDrawn="1"/>
        </p:nvPicPr>
        <p:blipFill>
          <a:blip r:embed="rId2"/>
          <a:stretch>
            <a:fillRect/>
          </a:stretch>
        </p:blipFill>
        <p:spPr>
          <a:xfrm>
            <a:off x="9797140" y="6041362"/>
            <a:ext cx="2394860" cy="81663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E81C6789-02E0-49C9-A3B5-62A063258663}"/>
              </a:ext>
            </a:extLst>
          </p:cNvPr>
          <p:cNvPicPr>
            <a:picLocks noChangeAspect="1"/>
          </p:cNvPicPr>
          <p:nvPr userDrawn="1"/>
        </p:nvPicPr>
        <p:blipFill>
          <a:blip r:embed="rId2"/>
          <a:stretch>
            <a:fillRect/>
          </a:stretch>
        </p:blipFill>
        <p:spPr>
          <a:xfrm>
            <a:off x="9797140" y="6041362"/>
            <a:ext cx="2394860" cy="81663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0FBF8072-58D8-46D4-82B2-F0B15D40DCE9}"/>
              </a:ext>
            </a:extLst>
          </p:cNvPr>
          <p:cNvPicPr>
            <a:picLocks noChangeAspect="1"/>
          </p:cNvPicPr>
          <p:nvPr userDrawn="1"/>
        </p:nvPicPr>
        <p:blipFill>
          <a:blip r:embed="rId2"/>
          <a:stretch>
            <a:fillRect/>
          </a:stretch>
        </p:blipFill>
        <p:spPr>
          <a:xfrm>
            <a:off x="9797140" y="6041362"/>
            <a:ext cx="2394860" cy="81663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5307A875-0F23-40FC-95AB-EEDBB33EF32F}"/>
              </a:ext>
            </a:extLst>
          </p:cNvPr>
          <p:cNvPicPr>
            <a:picLocks noChangeAspect="1"/>
          </p:cNvPicPr>
          <p:nvPr userDrawn="1"/>
        </p:nvPicPr>
        <p:blipFill>
          <a:blip r:embed="rId2"/>
          <a:stretch>
            <a:fillRect/>
          </a:stretch>
        </p:blipFill>
        <p:spPr>
          <a:xfrm>
            <a:off x="9797140" y="6041362"/>
            <a:ext cx="2394860" cy="81663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pic>
        <p:nvPicPr>
          <p:cNvPr id="8" name="Picture 7">
            <a:extLst>
              <a:ext uri="{FF2B5EF4-FFF2-40B4-BE49-F238E27FC236}">
                <a16:creationId xmlns:a16="http://schemas.microsoft.com/office/drawing/2014/main" id="{B86FA4F8-8344-4A16-A0A6-4CD808892DB6}"/>
              </a:ext>
            </a:extLst>
          </p:cNvPr>
          <p:cNvPicPr>
            <a:picLocks noChangeAspect="1"/>
          </p:cNvPicPr>
          <p:nvPr userDrawn="1"/>
        </p:nvPicPr>
        <p:blipFill>
          <a:blip r:embed="rId2"/>
          <a:stretch>
            <a:fillRect/>
          </a:stretch>
        </p:blipFill>
        <p:spPr>
          <a:xfrm>
            <a:off x="9797140" y="6041362"/>
            <a:ext cx="2394860" cy="81663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10" name="Picture 9">
            <a:extLst>
              <a:ext uri="{FF2B5EF4-FFF2-40B4-BE49-F238E27FC236}">
                <a16:creationId xmlns:a16="http://schemas.microsoft.com/office/drawing/2014/main" id="{3F24C102-B9C0-4A66-A1E7-0A9475AE6B9B}"/>
              </a:ext>
            </a:extLst>
          </p:cNvPr>
          <p:cNvPicPr>
            <a:picLocks noChangeAspect="1"/>
          </p:cNvPicPr>
          <p:nvPr userDrawn="1"/>
        </p:nvPicPr>
        <p:blipFill>
          <a:blip r:embed="rId2"/>
          <a:stretch>
            <a:fillRect/>
          </a:stretch>
        </p:blipFill>
        <p:spPr>
          <a:xfrm>
            <a:off x="9797140" y="6041362"/>
            <a:ext cx="2394860" cy="81663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6" name="Picture 5">
            <a:extLst>
              <a:ext uri="{FF2B5EF4-FFF2-40B4-BE49-F238E27FC236}">
                <a16:creationId xmlns:a16="http://schemas.microsoft.com/office/drawing/2014/main" id="{0920FA64-CCD1-417A-A588-E5A84DD60E0B}"/>
              </a:ext>
            </a:extLst>
          </p:cNvPr>
          <p:cNvPicPr>
            <a:picLocks noChangeAspect="1"/>
          </p:cNvPicPr>
          <p:nvPr userDrawn="1"/>
        </p:nvPicPr>
        <p:blipFill>
          <a:blip r:embed="rId2"/>
          <a:stretch>
            <a:fillRect/>
          </a:stretch>
        </p:blipFill>
        <p:spPr>
          <a:xfrm>
            <a:off x="9797140" y="6041362"/>
            <a:ext cx="2394860" cy="81663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5" name="Picture 4">
            <a:extLst>
              <a:ext uri="{FF2B5EF4-FFF2-40B4-BE49-F238E27FC236}">
                <a16:creationId xmlns:a16="http://schemas.microsoft.com/office/drawing/2014/main" id="{99EE1C9B-6917-47FA-A5EE-533A7300A6AD}"/>
              </a:ext>
            </a:extLst>
          </p:cNvPr>
          <p:cNvPicPr>
            <a:picLocks noChangeAspect="1"/>
          </p:cNvPicPr>
          <p:nvPr userDrawn="1"/>
        </p:nvPicPr>
        <p:blipFill>
          <a:blip r:embed="rId2"/>
          <a:stretch>
            <a:fillRect/>
          </a:stretch>
        </p:blipFill>
        <p:spPr>
          <a:xfrm>
            <a:off x="9797140" y="6041362"/>
            <a:ext cx="2394860" cy="81663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pic>
        <p:nvPicPr>
          <p:cNvPr id="8" name="Picture 7">
            <a:extLst>
              <a:ext uri="{FF2B5EF4-FFF2-40B4-BE49-F238E27FC236}">
                <a16:creationId xmlns:a16="http://schemas.microsoft.com/office/drawing/2014/main" id="{546A5866-D90B-414B-969F-3E33AD1D3628}"/>
              </a:ext>
            </a:extLst>
          </p:cNvPr>
          <p:cNvPicPr>
            <a:picLocks noChangeAspect="1"/>
          </p:cNvPicPr>
          <p:nvPr userDrawn="1"/>
        </p:nvPicPr>
        <p:blipFill>
          <a:blip r:embed="rId2"/>
          <a:stretch>
            <a:fillRect/>
          </a:stretch>
        </p:blipFill>
        <p:spPr>
          <a:xfrm>
            <a:off x="9797140" y="6041362"/>
            <a:ext cx="2394860" cy="81663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03E8E978-A72C-49EF-91D3-8AE3991CCD97}"/>
              </a:ext>
            </a:extLst>
          </p:cNvPr>
          <p:cNvPicPr>
            <a:picLocks noChangeAspect="1"/>
          </p:cNvPicPr>
          <p:nvPr userDrawn="1"/>
        </p:nvPicPr>
        <p:blipFill>
          <a:blip r:embed="rId2"/>
          <a:stretch>
            <a:fillRect/>
          </a:stretch>
        </p:blipFill>
        <p:spPr>
          <a:xfrm>
            <a:off x="9797140" y="6041362"/>
            <a:ext cx="2394860" cy="81663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7/15/2022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jpg"/><Relationship Id="rId3" Type="http://schemas.openxmlformats.org/officeDocument/2006/relationships/image" Target="../media/image14.jpg"/><Relationship Id="rId7" Type="http://schemas.openxmlformats.org/officeDocument/2006/relationships/image" Target="../media/image18.jpg"/><Relationship Id="rId12" Type="http://schemas.openxmlformats.org/officeDocument/2006/relationships/image" Target="../media/image23.jpg"/><Relationship Id="rId2" Type="http://schemas.openxmlformats.org/officeDocument/2006/relationships/image" Target="../media/image13.jpg"/><Relationship Id="rId1" Type="http://schemas.openxmlformats.org/officeDocument/2006/relationships/slideLayout" Target="../slideLayouts/slideLayout4.xml"/><Relationship Id="rId6" Type="http://schemas.openxmlformats.org/officeDocument/2006/relationships/image" Target="../media/image17.jpg"/><Relationship Id="rId11" Type="http://schemas.openxmlformats.org/officeDocument/2006/relationships/image" Target="../media/image22.jpg"/><Relationship Id="rId5" Type="http://schemas.openxmlformats.org/officeDocument/2006/relationships/image" Target="../media/image16.pn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 Id="rId1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29.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CE89-4ACA-4D6D-A05D-0FA7EA4660F3}"/>
              </a:ext>
            </a:extLst>
          </p:cNvPr>
          <p:cNvSpPr>
            <a:spLocks noGrp="1"/>
          </p:cNvSpPr>
          <p:nvPr>
            <p:ph type="ctrTitle"/>
          </p:nvPr>
        </p:nvSpPr>
        <p:spPr>
          <a:xfrm>
            <a:off x="684435" y="936626"/>
            <a:ext cx="8963148" cy="2492374"/>
          </a:xfrm>
        </p:spPr>
        <p:txBody>
          <a:bodyPr/>
          <a:lstStyle/>
          <a:p>
            <a:r>
              <a:rPr lang="en-US" dirty="0"/>
              <a:t>STATE REVENUE ADMINISTRATION LAWS AND THE CONSTITUION</a:t>
            </a:r>
          </a:p>
        </p:txBody>
      </p:sp>
      <p:sp>
        <p:nvSpPr>
          <p:cNvPr id="3" name="Subtitle 2">
            <a:extLst>
              <a:ext uri="{FF2B5EF4-FFF2-40B4-BE49-F238E27FC236}">
                <a16:creationId xmlns:a16="http://schemas.microsoft.com/office/drawing/2014/main" id="{236C7C74-787B-4268-A01B-294ECC68D060}"/>
              </a:ext>
            </a:extLst>
          </p:cNvPr>
          <p:cNvSpPr>
            <a:spLocks noGrp="1"/>
          </p:cNvSpPr>
          <p:nvPr>
            <p:ph type="subTitle" idx="1"/>
          </p:nvPr>
        </p:nvSpPr>
        <p:spPr>
          <a:xfrm>
            <a:off x="684435" y="3429000"/>
            <a:ext cx="8963148" cy="457341"/>
          </a:xfrm>
        </p:spPr>
        <p:txBody>
          <a:bodyPr/>
          <a:lstStyle/>
          <a:p>
            <a:r>
              <a:rPr lang="en-US" dirty="0"/>
              <a:t>The Politics and Implications for Local Government Revenue Administration</a:t>
            </a:r>
          </a:p>
        </p:txBody>
      </p:sp>
      <p:pic>
        <p:nvPicPr>
          <p:cNvPr id="5" name="Picture 4">
            <a:extLst>
              <a:ext uri="{FF2B5EF4-FFF2-40B4-BE49-F238E27FC236}">
                <a16:creationId xmlns:a16="http://schemas.microsoft.com/office/drawing/2014/main" id="{2E65B7B3-23DC-4F6D-A3B6-59E53CA37956}"/>
              </a:ext>
            </a:extLst>
          </p:cNvPr>
          <p:cNvPicPr>
            <a:picLocks noChangeAspect="1"/>
          </p:cNvPicPr>
          <p:nvPr/>
        </p:nvPicPr>
        <p:blipFill>
          <a:blip r:embed="rId2"/>
          <a:stretch>
            <a:fillRect/>
          </a:stretch>
        </p:blipFill>
        <p:spPr>
          <a:xfrm>
            <a:off x="10077413" y="0"/>
            <a:ext cx="2114587" cy="5897217"/>
          </a:xfrm>
          <a:prstGeom prst="rect">
            <a:avLst/>
          </a:prstGeom>
        </p:spPr>
      </p:pic>
      <p:sp>
        <p:nvSpPr>
          <p:cNvPr id="6" name="TextBox 5">
            <a:extLst>
              <a:ext uri="{FF2B5EF4-FFF2-40B4-BE49-F238E27FC236}">
                <a16:creationId xmlns:a16="http://schemas.microsoft.com/office/drawing/2014/main" id="{CABFB057-B495-4ED8-AA35-B3FB073EE85A}"/>
              </a:ext>
            </a:extLst>
          </p:cNvPr>
          <p:cNvSpPr txBox="1"/>
          <p:nvPr/>
        </p:nvSpPr>
        <p:spPr>
          <a:xfrm>
            <a:off x="4757530" y="4572000"/>
            <a:ext cx="4890054" cy="1415772"/>
          </a:xfrm>
          <a:prstGeom prst="rect">
            <a:avLst/>
          </a:prstGeom>
          <a:noFill/>
          <a:ln>
            <a:noFill/>
          </a:ln>
        </p:spPr>
        <p:txBody>
          <a:bodyPr wrap="square" rtlCol="0">
            <a:spAutoFit/>
          </a:bodyPr>
          <a:lstStyle/>
          <a:p>
            <a:pPr algn="r"/>
            <a:r>
              <a:rPr lang="en-US" b="1" dirty="0"/>
              <a:t>Chiwuike Uba, Ph.D., CPA, FCNA, FCMA, ACTI</a:t>
            </a:r>
          </a:p>
          <a:p>
            <a:pPr algn="r" rtl="0"/>
            <a:r>
              <a:rPr lang="en-US" sz="1700" b="0" i="0" dirty="0">
                <a:solidFill>
                  <a:srgbClr val="222222"/>
                </a:solidFill>
                <a:effectLst/>
                <a:latin typeface="Arial" panose="020B0604020202020204" pitchFamily="34" charset="0"/>
              </a:rPr>
              <a:t>PFM </a:t>
            </a:r>
            <a:r>
              <a:rPr lang="en-US" sz="1700" b="1" i="0" dirty="0">
                <a:solidFill>
                  <a:srgbClr val="FF0000"/>
                </a:solidFill>
                <a:effectLst/>
                <a:latin typeface="Arial" panose="020B0604020202020204" pitchFamily="34" charset="0"/>
              </a:rPr>
              <a:t>I</a:t>
            </a:r>
            <a:r>
              <a:rPr lang="en-US" sz="1700" b="0" i="0" dirty="0">
                <a:solidFill>
                  <a:srgbClr val="222222"/>
                </a:solidFill>
                <a:effectLst/>
                <a:latin typeface="Arial" panose="020B0604020202020204" pitchFamily="34" charset="0"/>
              </a:rPr>
              <a:t> Public Policy Analysis </a:t>
            </a:r>
            <a:r>
              <a:rPr lang="en-US" sz="1700" b="1" i="0" dirty="0">
                <a:solidFill>
                  <a:srgbClr val="FF0000"/>
                </a:solidFill>
                <a:effectLst/>
                <a:latin typeface="Arial" panose="020B0604020202020204" pitchFamily="34" charset="0"/>
              </a:rPr>
              <a:t>I</a:t>
            </a:r>
            <a:r>
              <a:rPr lang="en-US" sz="1700" b="0" i="0" dirty="0">
                <a:solidFill>
                  <a:srgbClr val="222222"/>
                </a:solidFill>
                <a:effectLst/>
                <a:latin typeface="Arial" panose="020B0604020202020204" pitchFamily="34" charset="0"/>
              </a:rPr>
              <a:t> Governance </a:t>
            </a:r>
            <a:r>
              <a:rPr lang="en-US" sz="1700" b="1" i="0" dirty="0">
                <a:solidFill>
                  <a:srgbClr val="FF0000"/>
                </a:solidFill>
                <a:effectLst/>
                <a:latin typeface="Arial" panose="020B0604020202020204" pitchFamily="34" charset="0"/>
              </a:rPr>
              <a:t>I</a:t>
            </a:r>
            <a:r>
              <a:rPr lang="en-US" sz="1700" b="0" i="0" dirty="0">
                <a:solidFill>
                  <a:srgbClr val="222222"/>
                </a:solidFill>
                <a:effectLst/>
                <a:latin typeface="Arial" panose="020B0604020202020204" pitchFamily="34" charset="0"/>
              </a:rPr>
              <a:t> Tax</a:t>
            </a:r>
            <a:br>
              <a:rPr lang="en-US" sz="1700" b="0" i="0" dirty="0">
                <a:solidFill>
                  <a:srgbClr val="222222"/>
                </a:solidFill>
                <a:effectLst/>
                <a:latin typeface="Arial" panose="020B0604020202020204" pitchFamily="34" charset="0"/>
              </a:rPr>
            </a:br>
            <a:r>
              <a:rPr lang="en-US" sz="1700" b="0" i="0" dirty="0">
                <a:solidFill>
                  <a:srgbClr val="000066"/>
                </a:solidFill>
                <a:effectLst/>
                <a:latin typeface="Arial" panose="020B0604020202020204" pitchFamily="34" charset="0"/>
              </a:rPr>
              <a:t>Mobile : +234 803 309 5266</a:t>
            </a:r>
          </a:p>
          <a:p>
            <a:pPr algn="r" rtl="0"/>
            <a:r>
              <a:rPr lang="en-US" sz="1700" dirty="0">
                <a:solidFill>
                  <a:srgbClr val="000066"/>
                </a:solidFill>
                <a:latin typeface="Arial" panose="020B0604020202020204" pitchFamily="34" charset="0"/>
              </a:rPr>
              <a:t>Email:  chiwuike@gmail.com</a:t>
            </a:r>
            <a:endParaRPr lang="en-US" sz="1700" b="0" i="0" dirty="0">
              <a:solidFill>
                <a:srgbClr val="222222"/>
              </a:solidFill>
              <a:effectLst/>
              <a:latin typeface="Arial" panose="020B0604020202020204" pitchFamily="34" charset="0"/>
            </a:endParaRPr>
          </a:p>
          <a:p>
            <a:pPr algn="r"/>
            <a:r>
              <a:rPr lang="en-US" sz="1700" b="0" i="0" dirty="0">
                <a:solidFill>
                  <a:srgbClr val="222222"/>
                </a:solidFill>
                <a:effectLst/>
                <a:latin typeface="Arial" panose="020B0604020202020204" pitchFamily="34" charset="0"/>
              </a:rPr>
              <a:t>Skype: chiwuike</a:t>
            </a:r>
            <a:endParaRPr lang="en-US" b="1" dirty="0"/>
          </a:p>
        </p:txBody>
      </p:sp>
      <p:pic>
        <p:nvPicPr>
          <p:cNvPr id="8" name="Picture 7">
            <a:extLst>
              <a:ext uri="{FF2B5EF4-FFF2-40B4-BE49-F238E27FC236}">
                <a16:creationId xmlns:a16="http://schemas.microsoft.com/office/drawing/2014/main" id="{074D040B-C562-4603-80AF-8899FF061328}"/>
              </a:ext>
            </a:extLst>
          </p:cNvPr>
          <p:cNvPicPr>
            <a:picLocks noChangeAspect="1"/>
          </p:cNvPicPr>
          <p:nvPr/>
        </p:nvPicPr>
        <p:blipFill>
          <a:blip r:embed="rId3"/>
          <a:stretch>
            <a:fillRect/>
          </a:stretch>
        </p:blipFill>
        <p:spPr>
          <a:xfrm>
            <a:off x="254605" y="3886341"/>
            <a:ext cx="4471064" cy="2838016"/>
          </a:xfrm>
          <a:prstGeom prst="rect">
            <a:avLst/>
          </a:prstGeom>
        </p:spPr>
      </p:pic>
    </p:spTree>
    <p:extLst>
      <p:ext uri="{BB962C8B-B14F-4D97-AF65-F5344CB8AC3E}">
        <p14:creationId xmlns:p14="http://schemas.microsoft.com/office/powerpoint/2010/main" val="1883858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F763-8C7D-413D-8AB4-A97D7947BAE7}"/>
              </a:ext>
            </a:extLst>
          </p:cNvPr>
          <p:cNvSpPr>
            <a:spLocks noGrp="1"/>
          </p:cNvSpPr>
          <p:nvPr>
            <p:ph type="title"/>
          </p:nvPr>
        </p:nvSpPr>
        <p:spPr>
          <a:xfrm>
            <a:off x="677334" y="159026"/>
            <a:ext cx="8596668" cy="596348"/>
          </a:xfrm>
        </p:spPr>
        <p:txBody>
          <a:bodyPr>
            <a:normAutofit fontScale="90000"/>
          </a:bodyPr>
          <a:lstStyle/>
          <a:p>
            <a:r>
              <a:rPr lang="en-US" dirty="0"/>
              <a:t>State Tax Laws and LG Revenue</a:t>
            </a:r>
            <a:br>
              <a:rPr lang="en-US" dirty="0"/>
            </a:br>
            <a:endParaRPr lang="en-US" dirty="0"/>
          </a:p>
        </p:txBody>
      </p:sp>
      <p:sp>
        <p:nvSpPr>
          <p:cNvPr id="3" name="Content Placeholder 2">
            <a:extLst>
              <a:ext uri="{FF2B5EF4-FFF2-40B4-BE49-F238E27FC236}">
                <a16:creationId xmlns:a16="http://schemas.microsoft.com/office/drawing/2014/main" id="{1A52A754-8892-42B8-B8DB-47F67AC8E824}"/>
              </a:ext>
            </a:extLst>
          </p:cNvPr>
          <p:cNvSpPr>
            <a:spLocks noGrp="1"/>
          </p:cNvSpPr>
          <p:nvPr>
            <p:ph idx="1"/>
          </p:nvPr>
        </p:nvSpPr>
        <p:spPr>
          <a:xfrm>
            <a:off x="430909" y="901149"/>
            <a:ext cx="9089518" cy="5724938"/>
          </a:xfrm>
        </p:spPr>
        <p:txBody>
          <a:bodyPr>
            <a:normAutofit fontScale="85000" lnSpcReduction="20000"/>
          </a:bodyPr>
          <a:lstStyle/>
          <a:p>
            <a:r>
              <a:rPr lang="en-US" sz="3200" dirty="0"/>
              <a:t>State Signage and Advertisement Agency Establishment Laws</a:t>
            </a:r>
          </a:p>
          <a:p>
            <a:r>
              <a:rPr lang="en-US" sz="3200" dirty="0"/>
              <a:t>Take over of all motor parks in the State sand collected taxes. The State Government appoints park managers to administer the parks and collect taxes in order to boost the State’s internally generated revenue.</a:t>
            </a:r>
          </a:p>
          <a:p>
            <a:r>
              <a:rPr lang="en-US" sz="3200" dirty="0"/>
              <a:t>Establishment of Capital Territory Development Authority – and constitutionally guaranteed LGs collectibles.</a:t>
            </a:r>
          </a:p>
          <a:p>
            <a:r>
              <a:rPr lang="en-US" sz="3200" dirty="0"/>
              <a:t>The production and deployment of all manner of gazettes, policies and laws on daily basis to take over the collection of revenue and other statutory functions from Local Governments. </a:t>
            </a:r>
          </a:p>
          <a:p>
            <a:r>
              <a:rPr lang="en-US" sz="3200" dirty="0"/>
              <a:t>Deployment of some cadres to State Government Boards or Commissions to exercise their excruciating control on the Local Government. </a:t>
            </a:r>
          </a:p>
        </p:txBody>
      </p:sp>
      <p:pic>
        <p:nvPicPr>
          <p:cNvPr id="4" name="Picture 3">
            <a:extLst>
              <a:ext uri="{FF2B5EF4-FFF2-40B4-BE49-F238E27FC236}">
                <a16:creationId xmlns:a16="http://schemas.microsoft.com/office/drawing/2014/main" id="{4BCBB57B-116D-40C0-92A4-2FFF0D8DD13A}"/>
              </a:ext>
            </a:extLst>
          </p:cNvPr>
          <p:cNvPicPr>
            <a:picLocks noChangeAspect="1"/>
          </p:cNvPicPr>
          <p:nvPr/>
        </p:nvPicPr>
        <p:blipFill>
          <a:blip r:embed="rId2"/>
          <a:stretch>
            <a:fillRect/>
          </a:stretch>
        </p:blipFill>
        <p:spPr>
          <a:xfrm>
            <a:off x="9972675" y="0"/>
            <a:ext cx="2219325" cy="2066925"/>
          </a:xfrm>
          <a:prstGeom prst="rect">
            <a:avLst/>
          </a:prstGeom>
        </p:spPr>
      </p:pic>
    </p:spTree>
    <p:extLst>
      <p:ext uri="{BB962C8B-B14F-4D97-AF65-F5344CB8AC3E}">
        <p14:creationId xmlns:p14="http://schemas.microsoft.com/office/powerpoint/2010/main" val="783458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8EFA-6664-4317-9A62-50CF4EA6090C}"/>
              </a:ext>
            </a:extLst>
          </p:cNvPr>
          <p:cNvSpPr>
            <a:spLocks noGrp="1"/>
          </p:cNvSpPr>
          <p:nvPr>
            <p:ph type="title"/>
          </p:nvPr>
        </p:nvSpPr>
        <p:spPr>
          <a:xfrm>
            <a:off x="677334" y="250157"/>
            <a:ext cx="8596668" cy="1020417"/>
          </a:xfrm>
        </p:spPr>
        <p:txBody>
          <a:bodyPr>
            <a:normAutofit fontScale="90000"/>
          </a:bodyPr>
          <a:lstStyle/>
          <a:p>
            <a:r>
              <a:rPr lang="en-US" dirty="0"/>
              <a:t>Politics and Consequences of the Politics of State Tax Laws and Constitution on LG Revenue</a:t>
            </a:r>
            <a:br>
              <a:rPr lang="en-US" dirty="0"/>
            </a:br>
            <a:endParaRPr lang="en-US" dirty="0"/>
          </a:p>
        </p:txBody>
      </p:sp>
      <p:sp>
        <p:nvSpPr>
          <p:cNvPr id="3" name="Content Placeholder 2">
            <a:extLst>
              <a:ext uri="{FF2B5EF4-FFF2-40B4-BE49-F238E27FC236}">
                <a16:creationId xmlns:a16="http://schemas.microsoft.com/office/drawing/2014/main" id="{123EB136-E7EE-4156-8CE5-B8DAF4205F2C}"/>
              </a:ext>
            </a:extLst>
          </p:cNvPr>
          <p:cNvSpPr>
            <a:spLocks noGrp="1"/>
          </p:cNvSpPr>
          <p:nvPr>
            <p:ph idx="1"/>
          </p:nvPr>
        </p:nvSpPr>
        <p:spPr>
          <a:xfrm>
            <a:off x="677334" y="1406770"/>
            <a:ext cx="6434520" cy="5144802"/>
          </a:xfrm>
        </p:spPr>
        <p:txBody>
          <a:bodyPr>
            <a:normAutofit fontScale="92500" lnSpcReduction="20000"/>
          </a:bodyPr>
          <a:lstStyle/>
          <a:p>
            <a:endParaRPr lang="en-US" sz="2400" dirty="0"/>
          </a:p>
          <a:p>
            <a:r>
              <a:rPr lang="en-US" sz="2400" dirty="0"/>
              <a:t>Section 7(1) “The system of local government by </a:t>
            </a:r>
            <a:r>
              <a:rPr lang="en-US" sz="2400" b="1" dirty="0">
                <a:solidFill>
                  <a:srgbClr val="FF0000"/>
                </a:solidFill>
              </a:rPr>
              <a:t>democratically elected local government councils is under this constitution guaranteed</a:t>
            </a:r>
            <a:r>
              <a:rPr lang="en-US" sz="2400" dirty="0"/>
              <a:t>; and accordingly, the government of every state shall subject to section 8 of this constitution, ensure their existence under a Law which provides for the establishment, structure, composition, finance and functions of such councils”. </a:t>
            </a:r>
          </a:p>
          <a:p>
            <a:r>
              <a:rPr lang="en-US" sz="2400" dirty="0"/>
              <a:t>Section 7 (6a) submits that </a:t>
            </a:r>
            <a:r>
              <a:rPr lang="en-US" sz="2400" b="1" dirty="0">
                <a:solidFill>
                  <a:srgbClr val="FF0000"/>
                </a:solidFill>
              </a:rPr>
              <a:t>“the National Assembly shall make provisions for statutory allocation of public revenue to Local Government councils in the federation</a:t>
            </a:r>
            <a:r>
              <a:rPr lang="en-US" sz="2400" dirty="0"/>
              <a:t>. </a:t>
            </a:r>
          </a:p>
          <a:p>
            <a:r>
              <a:rPr lang="en-US" sz="2400" dirty="0"/>
              <a:t>Section 7 (6b) which states that </a:t>
            </a:r>
            <a:r>
              <a:rPr lang="en-US" sz="2400" b="1" dirty="0">
                <a:solidFill>
                  <a:srgbClr val="FF0000"/>
                </a:solidFill>
              </a:rPr>
              <a:t>“the House of Assembly of a state shall make provisions for statutory allocation of public revenue to local government councils within the state</a:t>
            </a:r>
            <a:r>
              <a:rPr lang="en-US" sz="2400" dirty="0"/>
              <a:t>”. </a:t>
            </a:r>
          </a:p>
        </p:txBody>
      </p:sp>
      <p:pic>
        <p:nvPicPr>
          <p:cNvPr id="1028" name="Picture 4" descr="Symbol Question Mark Clip Art, PNG, 796x796px, Symbol, At Sign, Business,  Human Behavior, Question Download Free">
            <a:extLst>
              <a:ext uri="{FF2B5EF4-FFF2-40B4-BE49-F238E27FC236}">
                <a16:creationId xmlns:a16="http://schemas.microsoft.com/office/drawing/2014/main" id="{8293A1C3-0E9B-447C-9962-844F04DAE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1854" y="2427870"/>
            <a:ext cx="2586627" cy="28862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3d question mark symbol and a person sitting on top of it Stock Photo -  Alamy">
            <a:extLst>
              <a:ext uri="{FF2B5EF4-FFF2-40B4-BE49-F238E27FC236}">
                <a16:creationId xmlns:a16="http://schemas.microsoft.com/office/drawing/2014/main" id="{978A7AA4-E449-4170-8B01-2E80290937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724" b="7724"/>
          <a:stretch/>
        </p:blipFill>
        <p:spPr bwMode="auto">
          <a:xfrm>
            <a:off x="9534890" y="-263263"/>
            <a:ext cx="2657110" cy="35515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2026D14-C647-4E7C-9DD6-A25C6C384252}"/>
              </a:ext>
            </a:extLst>
          </p:cNvPr>
          <p:cNvSpPr/>
          <p:nvPr/>
        </p:nvSpPr>
        <p:spPr>
          <a:xfrm>
            <a:off x="7111854" y="5314142"/>
            <a:ext cx="2973127" cy="777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WHO IS IN-CHARGE?</a:t>
            </a:r>
          </a:p>
        </p:txBody>
      </p:sp>
    </p:spTree>
    <p:extLst>
      <p:ext uri="{BB962C8B-B14F-4D97-AF65-F5344CB8AC3E}">
        <p14:creationId xmlns:p14="http://schemas.microsoft.com/office/powerpoint/2010/main" val="168365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8EFA-6664-4317-9A62-50CF4EA6090C}"/>
              </a:ext>
            </a:extLst>
          </p:cNvPr>
          <p:cNvSpPr>
            <a:spLocks noGrp="1"/>
          </p:cNvSpPr>
          <p:nvPr>
            <p:ph type="title"/>
          </p:nvPr>
        </p:nvSpPr>
        <p:spPr>
          <a:xfrm>
            <a:off x="677334" y="250157"/>
            <a:ext cx="8596668" cy="1020417"/>
          </a:xfrm>
        </p:spPr>
        <p:txBody>
          <a:bodyPr>
            <a:normAutofit fontScale="90000"/>
          </a:bodyPr>
          <a:lstStyle/>
          <a:p>
            <a:r>
              <a:rPr lang="en-US" dirty="0"/>
              <a:t>Politics and Consequences of the Politics of State Tax Laws and Constitution on LG Revenue</a:t>
            </a:r>
            <a:br>
              <a:rPr lang="en-US" dirty="0"/>
            </a:br>
            <a:endParaRPr lang="en-US" dirty="0"/>
          </a:p>
        </p:txBody>
      </p:sp>
      <p:sp>
        <p:nvSpPr>
          <p:cNvPr id="3" name="Content Placeholder 2">
            <a:extLst>
              <a:ext uri="{FF2B5EF4-FFF2-40B4-BE49-F238E27FC236}">
                <a16:creationId xmlns:a16="http://schemas.microsoft.com/office/drawing/2014/main" id="{123EB136-E7EE-4156-8CE5-B8DAF4205F2C}"/>
              </a:ext>
            </a:extLst>
          </p:cNvPr>
          <p:cNvSpPr>
            <a:spLocks noGrp="1"/>
          </p:cNvSpPr>
          <p:nvPr>
            <p:ph idx="1"/>
          </p:nvPr>
        </p:nvSpPr>
        <p:spPr>
          <a:xfrm>
            <a:off x="677334" y="1406770"/>
            <a:ext cx="6434520" cy="5144802"/>
          </a:xfrm>
        </p:spPr>
        <p:txBody>
          <a:bodyPr>
            <a:normAutofit fontScale="77500" lnSpcReduction="20000"/>
          </a:bodyPr>
          <a:lstStyle/>
          <a:p>
            <a:endParaRPr lang="en-US" sz="2800" dirty="0">
              <a:solidFill>
                <a:srgbClr val="002060"/>
              </a:solidFill>
            </a:endParaRPr>
          </a:p>
          <a:p>
            <a:r>
              <a:rPr lang="en-US" sz="2800" dirty="0">
                <a:solidFill>
                  <a:srgbClr val="002060"/>
                </a:solidFill>
              </a:rPr>
              <a:t>Section 162 (6) provides that the State Joint Local Government Account shall be established for the purpose of payment of “all allocations to the Local Government councils of the State from the Federal account and from the Government of the State”. </a:t>
            </a:r>
          </a:p>
          <a:p>
            <a:r>
              <a:rPr lang="en-US" sz="2800" dirty="0">
                <a:solidFill>
                  <a:srgbClr val="002060"/>
                </a:solidFill>
              </a:rPr>
              <a:t>Section 162(7) directs State Government to pay to Local Government councils its total revenue on the terms prescribed by the National Assembly. At the same time it gives the same power and functions to the State House of Assembly in section 162(8).</a:t>
            </a:r>
          </a:p>
          <a:p>
            <a:r>
              <a:rPr lang="en-US" sz="2800" dirty="0">
                <a:solidFill>
                  <a:srgbClr val="002060"/>
                </a:solidFill>
              </a:rPr>
              <a:t>The unresolved contradictions, confusion and ambiguity created in the 1999 constitution have been tools in the hands of some politicians to cripple the Local Government system in Nigeria. </a:t>
            </a:r>
          </a:p>
        </p:txBody>
      </p:sp>
      <p:pic>
        <p:nvPicPr>
          <p:cNvPr id="1028" name="Picture 4" descr="Symbol Question Mark Clip Art, PNG, 796x796px, Symbol, At Sign, Business,  Human Behavior, Question Download Free">
            <a:extLst>
              <a:ext uri="{FF2B5EF4-FFF2-40B4-BE49-F238E27FC236}">
                <a16:creationId xmlns:a16="http://schemas.microsoft.com/office/drawing/2014/main" id="{8293A1C3-0E9B-447C-9962-844F04DAE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1854" y="2427870"/>
            <a:ext cx="2586627" cy="28862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3d question mark symbol and a person sitting on top of it Stock Photo -  Alamy">
            <a:extLst>
              <a:ext uri="{FF2B5EF4-FFF2-40B4-BE49-F238E27FC236}">
                <a16:creationId xmlns:a16="http://schemas.microsoft.com/office/drawing/2014/main" id="{978A7AA4-E449-4170-8B01-2E80290937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724" b="7724"/>
          <a:stretch/>
        </p:blipFill>
        <p:spPr bwMode="auto">
          <a:xfrm>
            <a:off x="9534890" y="-263263"/>
            <a:ext cx="2657110" cy="35515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2026D14-C647-4E7C-9DD6-A25C6C384252}"/>
              </a:ext>
            </a:extLst>
          </p:cNvPr>
          <p:cNvSpPr/>
          <p:nvPr/>
        </p:nvSpPr>
        <p:spPr>
          <a:xfrm>
            <a:off x="7111854" y="5314142"/>
            <a:ext cx="2973127" cy="777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WHO IS IN-CHARGE?</a:t>
            </a:r>
          </a:p>
        </p:txBody>
      </p:sp>
    </p:spTree>
    <p:extLst>
      <p:ext uri="{BB962C8B-B14F-4D97-AF65-F5344CB8AC3E}">
        <p14:creationId xmlns:p14="http://schemas.microsoft.com/office/powerpoint/2010/main" val="3833712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8EFA-6664-4317-9A62-50CF4EA6090C}"/>
              </a:ext>
            </a:extLst>
          </p:cNvPr>
          <p:cNvSpPr>
            <a:spLocks noGrp="1"/>
          </p:cNvSpPr>
          <p:nvPr>
            <p:ph type="title"/>
          </p:nvPr>
        </p:nvSpPr>
        <p:spPr>
          <a:xfrm>
            <a:off x="677334" y="250157"/>
            <a:ext cx="8596668" cy="1020417"/>
          </a:xfrm>
        </p:spPr>
        <p:txBody>
          <a:bodyPr>
            <a:normAutofit fontScale="90000"/>
          </a:bodyPr>
          <a:lstStyle/>
          <a:p>
            <a:r>
              <a:rPr lang="en-US" dirty="0"/>
              <a:t>Politics and Consequences of the Politics of State Tax Laws and Constitution on LG Revenue</a:t>
            </a:r>
            <a:br>
              <a:rPr lang="en-US" dirty="0"/>
            </a:br>
            <a:endParaRPr lang="en-US" dirty="0"/>
          </a:p>
        </p:txBody>
      </p:sp>
      <p:sp>
        <p:nvSpPr>
          <p:cNvPr id="3" name="Content Placeholder 2">
            <a:extLst>
              <a:ext uri="{FF2B5EF4-FFF2-40B4-BE49-F238E27FC236}">
                <a16:creationId xmlns:a16="http://schemas.microsoft.com/office/drawing/2014/main" id="{123EB136-E7EE-4156-8CE5-B8DAF4205F2C}"/>
              </a:ext>
            </a:extLst>
          </p:cNvPr>
          <p:cNvSpPr>
            <a:spLocks noGrp="1"/>
          </p:cNvSpPr>
          <p:nvPr>
            <p:ph idx="1"/>
          </p:nvPr>
        </p:nvSpPr>
        <p:spPr>
          <a:xfrm>
            <a:off x="677334" y="1406770"/>
            <a:ext cx="8733952" cy="5144802"/>
          </a:xfrm>
        </p:spPr>
        <p:txBody>
          <a:bodyPr>
            <a:normAutofit fontScale="77500" lnSpcReduction="20000"/>
          </a:bodyPr>
          <a:lstStyle/>
          <a:p>
            <a:endParaRPr lang="en-US" sz="2800" dirty="0">
              <a:solidFill>
                <a:srgbClr val="002060"/>
              </a:solidFill>
            </a:endParaRPr>
          </a:p>
          <a:p>
            <a:r>
              <a:rPr lang="en-US" sz="2800" dirty="0">
                <a:solidFill>
                  <a:srgbClr val="002060"/>
                </a:solidFill>
              </a:rPr>
              <a:t>There is no State in the Federation of Nigeria where one form of illegality or the other is not committed with the funds of Local Governments. Through over deduction of primary school teachers salaries; spurious State/Local Government joint projects, sponsoring of elections, taking over the statutory functions of local governments and handing them over to cronies and consultants; Non payments of pensioners and Non-utilization of training fund despite the mandatory deduction of stipulated percentages for these purposes, we can go on and on. </a:t>
            </a:r>
          </a:p>
          <a:p>
            <a:r>
              <a:rPr lang="en-US" sz="2800" dirty="0">
                <a:solidFill>
                  <a:srgbClr val="002060"/>
                </a:solidFill>
              </a:rPr>
              <a:t>The Supreme Court ruled on April 5, 2002 that the responsibility of funding primary school education rest with the State Governments. Despite this judicial interpretation on whose responsibility it is to fund primary education as contained in the 4th schedule of the Constitution by the highest Court in the land only two (2) States-Delta and Rivers are seen to be complying with the Supreme Court judgment. </a:t>
            </a:r>
          </a:p>
        </p:txBody>
      </p:sp>
      <p:pic>
        <p:nvPicPr>
          <p:cNvPr id="1026" name="Picture 2" descr="3d question mark symbol and a person sitting on top of it Stock Photo -  Alamy">
            <a:extLst>
              <a:ext uri="{FF2B5EF4-FFF2-40B4-BE49-F238E27FC236}">
                <a16:creationId xmlns:a16="http://schemas.microsoft.com/office/drawing/2014/main" id="{978A7AA4-E449-4170-8B01-2E80290937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24" b="7724"/>
          <a:stretch/>
        </p:blipFill>
        <p:spPr bwMode="auto">
          <a:xfrm>
            <a:off x="9534890" y="-263263"/>
            <a:ext cx="2657110" cy="355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751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8EFA-6664-4317-9A62-50CF4EA6090C}"/>
              </a:ext>
            </a:extLst>
          </p:cNvPr>
          <p:cNvSpPr>
            <a:spLocks noGrp="1"/>
          </p:cNvSpPr>
          <p:nvPr>
            <p:ph type="title"/>
          </p:nvPr>
        </p:nvSpPr>
        <p:spPr>
          <a:xfrm>
            <a:off x="677334" y="250157"/>
            <a:ext cx="8596668" cy="1020417"/>
          </a:xfrm>
        </p:spPr>
        <p:txBody>
          <a:bodyPr>
            <a:normAutofit fontScale="90000"/>
          </a:bodyPr>
          <a:lstStyle/>
          <a:p>
            <a:r>
              <a:rPr lang="en-US" dirty="0"/>
              <a:t>Consequences of the Politics of State Tax Laws and Constitution on LG Revenue</a:t>
            </a:r>
            <a:br>
              <a:rPr lang="en-US" dirty="0"/>
            </a:br>
            <a:endParaRPr lang="en-US" dirty="0"/>
          </a:p>
        </p:txBody>
      </p:sp>
      <p:sp>
        <p:nvSpPr>
          <p:cNvPr id="3" name="Content Placeholder 2">
            <a:extLst>
              <a:ext uri="{FF2B5EF4-FFF2-40B4-BE49-F238E27FC236}">
                <a16:creationId xmlns:a16="http://schemas.microsoft.com/office/drawing/2014/main" id="{123EB136-E7EE-4156-8CE5-B8DAF4205F2C}"/>
              </a:ext>
            </a:extLst>
          </p:cNvPr>
          <p:cNvSpPr>
            <a:spLocks noGrp="1"/>
          </p:cNvSpPr>
          <p:nvPr>
            <p:ph idx="1"/>
          </p:nvPr>
        </p:nvSpPr>
        <p:spPr>
          <a:xfrm>
            <a:off x="677334" y="1406770"/>
            <a:ext cx="8733952" cy="5144802"/>
          </a:xfrm>
        </p:spPr>
        <p:txBody>
          <a:bodyPr>
            <a:normAutofit fontScale="92500"/>
          </a:bodyPr>
          <a:lstStyle/>
          <a:p>
            <a:r>
              <a:rPr lang="en-US" sz="2800" dirty="0">
                <a:solidFill>
                  <a:srgbClr val="002060"/>
                </a:solidFill>
              </a:rPr>
              <a:t>Duplication in revenue generation between the two tiers of Government (</a:t>
            </a:r>
            <a:r>
              <a:rPr lang="en-US" sz="2800" dirty="0">
                <a:solidFill>
                  <a:srgbClr val="FF0000"/>
                </a:solidFill>
              </a:rPr>
              <a:t>registration of business premises, fuel license fees, development levy and so on</a:t>
            </a:r>
            <a:r>
              <a:rPr lang="en-US" sz="2800" dirty="0">
                <a:solidFill>
                  <a:srgbClr val="002060"/>
                </a:solidFill>
              </a:rPr>
              <a:t>)</a:t>
            </a:r>
          </a:p>
          <a:p>
            <a:pPr lvl="1"/>
            <a:r>
              <a:rPr lang="en-US" sz="2600" dirty="0">
                <a:solidFill>
                  <a:srgbClr val="002060"/>
                </a:solidFill>
              </a:rPr>
              <a:t>Tax prayers in some areas are taxed twice under the pretext of revenue generation.</a:t>
            </a:r>
          </a:p>
          <a:p>
            <a:pPr lvl="1"/>
            <a:r>
              <a:rPr lang="en-US" sz="2600" dirty="0">
                <a:solidFill>
                  <a:srgbClr val="002060"/>
                </a:solidFill>
              </a:rPr>
              <a:t>Creates doubts in the minds of people as to the sincerity of purpose of the Government</a:t>
            </a:r>
          </a:p>
          <a:p>
            <a:pPr lvl="1"/>
            <a:r>
              <a:rPr lang="en-US" sz="2600" dirty="0">
                <a:solidFill>
                  <a:srgbClr val="002060"/>
                </a:solidFill>
              </a:rPr>
              <a:t>Leads to lack of confidence in the Government</a:t>
            </a:r>
          </a:p>
          <a:p>
            <a:r>
              <a:rPr lang="en-US" sz="2800" dirty="0">
                <a:solidFill>
                  <a:srgbClr val="002060"/>
                </a:solidFill>
              </a:rPr>
              <a:t>Lack of mutual confidence between the State and Local Governments</a:t>
            </a:r>
          </a:p>
          <a:p>
            <a:r>
              <a:rPr lang="en-US" sz="2800" dirty="0">
                <a:solidFill>
                  <a:srgbClr val="002060"/>
                </a:solidFill>
              </a:rPr>
              <a:t>Inefficient and ineffective nature of both in the society</a:t>
            </a:r>
          </a:p>
          <a:p>
            <a:endParaRPr lang="en-US" sz="2800" dirty="0">
              <a:solidFill>
                <a:srgbClr val="002060"/>
              </a:solidFill>
            </a:endParaRPr>
          </a:p>
        </p:txBody>
      </p:sp>
    </p:spTree>
    <p:extLst>
      <p:ext uri="{BB962C8B-B14F-4D97-AF65-F5344CB8AC3E}">
        <p14:creationId xmlns:p14="http://schemas.microsoft.com/office/powerpoint/2010/main" val="173140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7D2E-47DF-4814-ACFC-E85B9228E03B}"/>
              </a:ext>
            </a:extLst>
          </p:cNvPr>
          <p:cNvSpPr>
            <a:spLocks noGrp="1"/>
          </p:cNvSpPr>
          <p:nvPr>
            <p:ph type="title"/>
          </p:nvPr>
        </p:nvSpPr>
        <p:spPr>
          <a:xfrm>
            <a:off x="3028950" y="156238"/>
            <a:ext cx="6245052" cy="941042"/>
          </a:xfrm>
        </p:spPr>
        <p:txBody>
          <a:bodyPr>
            <a:noAutofit/>
          </a:bodyPr>
          <a:lstStyle/>
          <a:p>
            <a:pPr algn="r"/>
            <a:r>
              <a:rPr lang="en-US" sz="2400" b="1" dirty="0"/>
              <a:t>Challenges Confronting Local Government Councils in Generating Internal Revenue</a:t>
            </a:r>
            <a:br>
              <a:rPr lang="en-US" sz="2400" b="1" dirty="0"/>
            </a:br>
            <a:endParaRPr lang="en-US" sz="2400" b="1" dirty="0"/>
          </a:p>
        </p:txBody>
      </p:sp>
      <p:sp>
        <p:nvSpPr>
          <p:cNvPr id="3" name="Content Placeholder 2">
            <a:extLst>
              <a:ext uri="{FF2B5EF4-FFF2-40B4-BE49-F238E27FC236}">
                <a16:creationId xmlns:a16="http://schemas.microsoft.com/office/drawing/2014/main" id="{091C72BD-95E8-498C-9EA3-B741EAC4C615}"/>
              </a:ext>
            </a:extLst>
          </p:cNvPr>
          <p:cNvSpPr>
            <a:spLocks noGrp="1"/>
          </p:cNvSpPr>
          <p:nvPr>
            <p:ph idx="1"/>
          </p:nvPr>
        </p:nvSpPr>
        <p:spPr>
          <a:xfrm>
            <a:off x="604911" y="1097280"/>
            <a:ext cx="8958189" cy="5604481"/>
          </a:xfrm>
        </p:spPr>
        <p:txBody>
          <a:bodyPr>
            <a:normAutofit fontScale="92500" lnSpcReduction="10000"/>
          </a:bodyPr>
          <a:lstStyle/>
          <a:p>
            <a:r>
              <a:rPr lang="en-US" sz="2800" b="1" dirty="0"/>
              <a:t>Low ceiling revenue source</a:t>
            </a:r>
          </a:p>
          <a:p>
            <a:pPr lvl="1"/>
            <a:r>
              <a:rPr lang="en-US" sz="2000" dirty="0">
                <a:solidFill>
                  <a:srgbClr val="FF0000"/>
                </a:solidFill>
              </a:rPr>
              <a:t>State governments have acquired the more lucrative, elastic and collectable revenue sources, leaving local government with taxation with low ceiling revenues, which are administratively and politically difficult to exploit in an environment where the vast majority of the people are poor, self-employed and dispersed in rural areas</a:t>
            </a:r>
          </a:p>
          <a:p>
            <a:r>
              <a:rPr lang="en-US" sz="2000" b="1" dirty="0"/>
              <a:t>High level of complexity</a:t>
            </a:r>
          </a:p>
          <a:p>
            <a:pPr lvl="1"/>
            <a:r>
              <a:rPr lang="en-US" sz="1800" dirty="0"/>
              <a:t>Weak implementation capacity for complex and contradicting laws</a:t>
            </a:r>
          </a:p>
          <a:p>
            <a:r>
              <a:rPr lang="en-US" sz="2000" b="1" dirty="0"/>
              <a:t>High levels of corruption</a:t>
            </a:r>
          </a:p>
          <a:p>
            <a:pPr lvl="1"/>
            <a:r>
              <a:rPr lang="en-US" sz="1800" dirty="0"/>
              <a:t>Local revenues sometimes kept off the books</a:t>
            </a:r>
          </a:p>
          <a:p>
            <a:pPr lvl="1"/>
            <a:r>
              <a:rPr lang="en-US" sz="1800" dirty="0"/>
              <a:t>Bribes paid to be maintained on lower tax bands</a:t>
            </a:r>
          </a:p>
          <a:p>
            <a:r>
              <a:rPr lang="en-US" sz="2000" b="1" dirty="0"/>
              <a:t>Little space for public engagement</a:t>
            </a:r>
          </a:p>
          <a:p>
            <a:pPr lvl="1"/>
            <a:r>
              <a:rPr lang="en-US" sz="1800" dirty="0"/>
              <a:t>Centralized collection</a:t>
            </a:r>
          </a:p>
          <a:p>
            <a:pPr lvl="1"/>
            <a:r>
              <a:rPr lang="en-US" sz="1800" dirty="0"/>
              <a:t>Limited tax payer involvement in decision making process – how much to pay and how it should be spent</a:t>
            </a:r>
          </a:p>
          <a:p>
            <a:pPr lvl="1"/>
            <a:r>
              <a:rPr lang="en-US" sz="1800" dirty="0"/>
              <a:t>Intermittent/irregular remittances to LGs</a:t>
            </a:r>
          </a:p>
          <a:p>
            <a:endParaRPr lang="en-US" sz="2000" dirty="0"/>
          </a:p>
          <a:p>
            <a:pPr marL="0" indent="0">
              <a:buNone/>
            </a:pPr>
            <a:endParaRPr lang="en-US" sz="2000" dirty="0"/>
          </a:p>
        </p:txBody>
      </p:sp>
      <p:pic>
        <p:nvPicPr>
          <p:cNvPr id="4" name="Picture 3">
            <a:extLst>
              <a:ext uri="{FF2B5EF4-FFF2-40B4-BE49-F238E27FC236}">
                <a16:creationId xmlns:a16="http://schemas.microsoft.com/office/drawing/2014/main" id="{2B399599-9ACE-4BCB-9EBD-A05F5282130D}"/>
              </a:ext>
            </a:extLst>
          </p:cNvPr>
          <p:cNvPicPr>
            <a:picLocks noChangeAspect="1"/>
          </p:cNvPicPr>
          <p:nvPr/>
        </p:nvPicPr>
        <p:blipFill>
          <a:blip r:embed="rId2"/>
          <a:stretch>
            <a:fillRect/>
          </a:stretch>
        </p:blipFill>
        <p:spPr>
          <a:xfrm>
            <a:off x="0" y="0"/>
            <a:ext cx="3028950" cy="941042"/>
          </a:xfrm>
          <a:prstGeom prst="rect">
            <a:avLst/>
          </a:prstGeom>
        </p:spPr>
      </p:pic>
      <p:pic>
        <p:nvPicPr>
          <p:cNvPr id="2050" name="Picture 2" descr="Top 5 Outsourcing Challenges And How To Overcome Them">
            <a:extLst>
              <a:ext uri="{FF2B5EF4-FFF2-40B4-BE49-F238E27FC236}">
                <a16:creationId xmlns:a16="http://schemas.microsoft.com/office/drawing/2014/main" id="{81CB5F76-7BC1-4D0E-937A-B018081B0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3100" y="-26817"/>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39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7D2E-47DF-4814-ACFC-E85B9228E03B}"/>
              </a:ext>
            </a:extLst>
          </p:cNvPr>
          <p:cNvSpPr>
            <a:spLocks noGrp="1"/>
          </p:cNvSpPr>
          <p:nvPr>
            <p:ph type="title"/>
          </p:nvPr>
        </p:nvSpPr>
        <p:spPr>
          <a:xfrm>
            <a:off x="3028950" y="156238"/>
            <a:ext cx="6245052" cy="941042"/>
          </a:xfrm>
        </p:spPr>
        <p:txBody>
          <a:bodyPr>
            <a:noAutofit/>
          </a:bodyPr>
          <a:lstStyle/>
          <a:p>
            <a:pPr algn="r"/>
            <a:r>
              <a:rPr lang="en-US" sz="2400" b="1" dirty="0"/>
              <a:t>Challenges Confronting Local Government Councils in Generating Internal Revenue</a:t>
            </a:r>
            <a:br>
              <a:rPr lang="en-US" sz="2400" b="1" dirty="0"/>
            </a:br>
            <a:endParaRPr lang="en-US" sz="2400" b="1" dirty="0"/>
          </a:p>
        </p:txBody>
      </p:sp>
      <p:sp>
        <p:nvSpPr>
          <p:cNvPr id="3" name="Content Placeholder 2">
            <a:extLst>
              <a:ext uri="{FF2B5EF4-FFF2-40B4-BE49-F238E27FC236}">
                <a16:creationId xmlns:a16="http://schemas.microsoft.com/office/drawing/2014/main" id="{091C72BD-95E8-498C-9EA3-B741EAC4C615}"/>
              </a:ext>
            </a:extLst>
          </p:cNvPr>
          <p:cNvSpPr>
            <a:spLocks noGrp="1"/>
          </p:cNvSpPr>
          <p:nvPr>
            <p:ph idx="1"/>
          </p:nvPr>
        </p:nvSpPr>
        <p:spPr>
          <a:xfrm>
            <a:off x="604911" y="1097280"/>
            <a:ext cx="8958189" cy="5604481"/>
          </a:xfrm>
        </p:spPr>
        <p:txBody>
          <a:bodyPr>
            <a:normAutofit lnSpcReduction="10000"/>
          </a:bodyPr>
          <a:lstStyle/>
          <a:p>
            <a:r>
              <a:rPr lang="en-US" sz="2800" b="1" dirty="0"/>
              <a:t>Absence of reasonable tenement worthy of valuation and rating </a:t>
            </a:r>
          </a:p>
          <a:p>
            <a:r>
              <a:rPr lang="en-US" sz="2800" b="1" dirty="0"/>
              <a:t>Lack of capacity and professional training</a:t>
            </a:r>
          </a:p>
          <a:p>
            <a:pPr lvl="1"/>
            <a:r>
              <a:rPr lang="en-US" sz="2000" dirty="0"/>
              <a:t>Market managers, valuation officers and a host of others lack professional training </a:t>
            </a:r>
          </a:p>
          <a:p>
            <a:pPr lvl="1"/>
            <a:r>
              <a:rPr lang="en-US" sz="2000" dirty="0"/>
              <a:t>LGs not staffed with well qualified and experienced financial managers, accountants, auditors and property valuation officers</a:t>
            </a:r>
          </a:p>
          <a:p>
            <a:r>
              <a:rPr lang="en-US" sz="2800" b="1" dirty="0"/>
              <a:t>Excessive bureaucratic control</a:t>
            </a:r>
          </a:p>
          <a:p>
            <a:pPr lvl="1"/>
            <a:r>
              <a:rPr lang="en-US" sz="2000" dirty="0"/>
              <a:t>State's Ministry for local government delays the issuance of receipts, birth certificates and other revenue documents which are necessary for revenue collection. </a:t>
            </a:r>
          </a:p>
          <a:p>
            <a:pPr lvl="1"/>
            <a:r>
              <a:rPr lang="en-US" sz="2000" dirty="0"/>
              <a:t>Ministry of Local Government at times delays the approval of bye-laws empowering the imposition of taxes, fees or fines and these cannot be collected until the empowering bye-laws are approved. </a:t>
            </a:r>
          </a:p>
          <a:p>
            <a:pPr lvl="1"/>
            <a:r>
              <a:rPr lang="en-US" sz="2000" dirty="0"/>
              <a:t>Late approval of the budgets of local governments in some states </a:t>
            </a:r>
          </a:p>
        </p:txBody>
      </p:sp>
      <p:pic>
        <p:nvPicPr>
          <p:cNvPr id="4" name="Picture 3">
            <a:extLst>
              <a:ext uri="{FF2B5EF4-FFF2-40B4-BE49-F238E27FC236}">
                <a16:creationId xmlns:a16="http://schemas.microsoft.com/office/drawing/2014/main" id="{2B399599-9ACE-4BCB-9EBD-A05F5282130D}"/>
              </a:ext>
            </a:extLst>
          </p:cNvPr>
          <p:cNvPicPr>
            <a:picLocks noChangeAspect="1"/>
          </p:cNvPicPr>
          <p:nvPr/>
        </p:nvPicPr>
        <p:blipFill>
          <a:blip r:embed="rId2"/>
          <a:stretch>
            <a:fillRect/>
          </a:stretch>
        </p:blipFill>
        <p:spPr>
          <a:xfrm>
            <a:off x="0" y="0"/>
            <a:ext cx="3028950" cy="941042"/>
          </a:xfrm>
          <a:prstGeom prst="rect">
            <a:avLst/>
          </a:prstGeom>
        </p:spPr>
      </p:pic>
      <p:pic>
        <p:nvPicPr>
          <p:cNvPr id="2050" name="Picture 2" descr="Top 5 Outsourcing Challenges And How To Overcome Them">
            <a:extLst>
              <a:ext uri="{FF2B5EF4-FFF2-40B4-BE49-F238E27FC236}">
                <a16:creationId xmlns:a16="http://schemas.microsoft.com/office/drawing/2014/main" id="{81CB5F76-7BC1-4D0E-937A-B018081B0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3100" y="-26817"/>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082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7D2E-47DF-4814-ACFC-E85B9228E03B}"/>
              </a:ext>
            </a:extLst>
          </p:cNvPr>
          <p:cNvSpPr>
            <a:spLocks noGrp="1"/>
          </p:cNvSpPr>
          <p:nvPr>
            <p:ph type="title"/>
          </p:nvPr>
        </p:nvSpPr>
        <p:spPr>
          <a:xfrm>
            <a:off x="3028950" y="156238"/>
            <a:ext cx="6245052" cy="941042"/>
          </a:xfrm>
        </p:spPr>
        <p:txBody>
          <a:bodyPr>
            <a:noAutofit/>
          </a:bodyPr>
          <a:lstStyle/>
          <a:p>
            <a:pPr algn="r"/>
            <a:r>
              <a:rPr lang="en-US" sz="2400" b="1" dirty="0"/>
              <a:t>Challenges Confronting Local Government Councils in Generating Internal Revenue</a:t>
            </a:r>
            <a:br>
              <a:rPr lang="en-US" sz="2400" b="1" dirty="0"/>
            </a:br>
            <a:endParaRPr lang="en-US" sz="2400" b="1" dirty="0"/>
          </a:p>
        </p:txBody>
      </p:sp>
      <p:sp>
        <p:nvSpPr>
          <p:cNvPr id="3" name="Content Placeholder 2">
            <a:extLst>
              <a:ext uri="{FF2B5EF4-FFF2-40B4-BE49-F238E27FC236}">
                <a16:creationId xmlns:a16="http://schemas.microsoft.com/office/drawing/2014/main" id="{091C72BD-95E8-498C-9EA3-B741EAC4C615}"/>
              </a:ext>
            </a:extLst>
          </p:cNvPr>
          <p:cNvSpPr>
            <a:spLocks noGrp="1"/>
          </p:cNvSpPr>
          <p:nvPr>
            <p:ph idx="1"/>
          </p:nvPr>
        </p:nvSpPr>
        <p:spPr>
          <a:xfrm>
            <a:off x="604911" y="1097280"/>
            <a:ext cx="8958189" cy="5604481"/>
          </a:xfrm>
        </p:spPr>
        <p:txBody>
          <a:bodyPr>
            <a:normAutofit/>
          </a:bodyPr>
          <a:lstStyle/>
          <a:p>
            <a:r>
              <a:rPr lang="en-US" sz="3200" b="1" dirty="0"/>
              <a:t>Inability of local government to enforce bye-laws</a:t>
            </a:r>
          </a:p>
          <a:p>
            <a:r>
              <a:rPr lang="en-US" sz="3200" b="1" dirty="0"/>
              <a:t>Weak links between revenue and spending</a:t>
            </a:r>
          </a:p>
          <a:p>
            <a:pPr lvl="1"/>
            <a:r>
              <a:rPr lang="en-US" sz="3200" dirty="0"/>
              <a:t>Increased tax, unimproved public service</a:t>
            </a:r>
          </a:p>
          <a:p>
            <a:pPr lvl="1"/>
            <a:r>
              <a:rPr lang="en-US" sz="3200" dirty="0"/>
              <a:t>Tax perceived as unjust extraction of revenue from ta payers</a:t>
            </a:r>
          </a:p>
          <a:p>
            <a:r>
              <a:rPr lang="en-US" sz="3600" b="1" dirty="0"/>
              <a:t>Collection and enforcement challenges</a:t>
            </a:r>
          </a:p>
          <a:p>
            <a:pPr lvl="1"/>
            <a:r>
              <a:rPr lang="en-US" sz="3200" dirty="0"/>
              <a:t>Identifying taxpayers is difficult; enforcement is even more: (</a:t>
            </a:r>
            <a:r>
              <a:rPr lang="en-US" sz="3200" b="1" dirty="0">
                <a:solidFill>
                  <a:srgbClr val="FF0000"/>
                </a:solidFill>
              </a:rPr>
              <a:t>difficult to enforce on political elite, poor citizens who cannot pay</a:t>
            </a:r>
            <a:r>
              <a:rPr lang="en-US" sz="3200" dirty="0"/>
              <a:t>)</a:t>
            </a:r>
          </a:p>
          <a:p>
            <a:endParaRPr lang="en-US" sz="4400" b="1" dirty="0"/>
          </a:p>
        </p:txBody>
      </p:sp>
      <p:pic>
        <p:nvPicPr>
          <p:cNvPr id="4" name="Picture 3">
            <a:extLst>
              <a:ext uri="{FF2B5EF4-FFF2-40B4-BE49-F238E27FC236}">
                <a16:creationId xmlns:a16="http://schemas.microsoft.com/office/drawing/2014/main" id="{2B399599-9ACE-4BCB-9EBD-A05F5282130D}"/>
              </a:ext>
            </a:extLst>
          </p:cNvPr>
          <p:cNvPicPr>
            <a:picLocks noChangeAspect="1"/>
          </p:cNvPicPr>
          <p:nvPr/>
        </p:nvPicPr>
        <p:blipFill>
          <a:blip r:embed="rId2"/>
          <a:stretch>
            <a:fillRect/>
          </a:stretch>
        </p:blipFill>
        <p:spPr>
          <a:xfrm>
            <a:off x="0" y="0"/>
            <a:ext cx="3028950" cy="941042"/>
          </a:xfrm>
          <a:prstGeom prst="rect">
            <a:avLst/>
          </a:prstGeom>
        </p:spPr>
      </p:pic>
      <p:pic>
        <p:nvPicPr>
          <p:cNvPr id="2050" name="Picture 2" descr="Top 5 Outsourcing Challenges And How To Overcome Them">
            <a:extLst>
              <a:ext uri="{FF2B5EF4-FFF2-40B4-BE49-F238E27FC236}">
                <a16:creationId xmlns:a16="http://schemas.microsoft.com/office/drawing/2014/main" id="{81CB5F76-7BC1-4D0E-937A-B018081B0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3100" y="-26817"/>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199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1DAB-4302-4F8B-B3C3-8953EBA85A0B}"/>
              </a:ext>
            </a:extLst>
          </p:cNvPr>
          <p:cNvSpPr>
            <a:spLocks noGrp="1"/>
          </p:cNvSpPr>
          <p:nvPr>
            <p:ph type="title"/>
          </p:nvPr>
        </p:nvSpPr>
        <p:spPr>
          <a:xfrm>
            <a:off x="677334" y="312545"/>
            <a:ext cx="8596668" cy="1008185"/>
          </a:xfrm>
        </p:spPr>
        <p:txBody>
          <a:bodyPr>
            <a:normAutofit fontScale="90000"/>
          </a:bodyPr>
          <a:lstStyle/>
          <a:p>
            <a:r>
              <a:rPr lang="en-US" dirty="0"/>
              <a:t>Implications of Poor Local Government Revenue on Development</a:t>
            </a:r>
            <a:br>
              <a:rPr lang="en-US" dirty="0"/>
            </a:br>
            <a:endParaRPr lang="en-US" dirty="0"/>
          </a:p>
        </p:txBody>
      </p:sp>
      <p:sp>
        <p:nvSpPr>
          <p:cNvPr id="3" name="Content Placeholder 2">
            <a:extLst>
              <a:ext uri="{FF2B5EF4-FFF2-40B4-BE49-F238E27FC236}">
                <a16:creationId xmlns:a16="http://schemas.microsoft.com/office/drawing/2014/main" id="{6249CD0A-E154-4142-886D-A777934F2D31}"/>
              </a:ext>
            </a:extLst>
          </p:cNvPr>
          <p:cNvSpPr>
            <a:spLocks noGrp="1"/>
          </p:cNvSpPr>
          <p:nvPr>
            <p:ph idx="1"/>
          </p:nvPr>
        </p:nvSpPr>
        <p:spPr>
          <a:xfrm>
            <a:off x="677334" y="1682287"/>
            <a:ext cx="8596668" cy="4591904"/>
          </a:xfrm>
        </p:spPr>
        <p:txBody>
          <a:bodyPr>
            <a:normAutofit lnSpcReduction="10000"/>
          </a:bodyPr>
          <a:lstStyle/>
          <a:p>
            <a:r>
              <a:rPr lang="en-US" sz="2800" dirty="0"/>
              <a:t>Extreme Poverty</a:t>
            </a:r>
          </a:p>
          <a:p>
            <a:r>
              <a:rPr lang="en-US" sz="2800" dirty="0"/>
              <a:t>Lack of Infrastructural Facilities</a:t>
            </a:r>
          </a:p>
          <a:p>
            <a:r>
              <a:rPr lang="en-US" sz="2800" dirty="0"/>
              <a:t>Good roads and transportation system, communication, medical facilities (hospitals and clinics), educational institutions (except primary schools under ramshackle accommodation), portable water, electricity, etc</a:t>
            </a:r>
          </a:p>
          <a:p>
            <a:r>
              <a:rPr lang="en-US" sz="2800" dirty="0"/>
              <a:t>Poor Housing and Sanitation</a:t>
            </a:r>
          </a:p>
          <a:p>
            <a:r>
              <a:rPr lang="en-US" sz="2800" dirty="0"/>
              <a:t>High Rate of Illiteracy</a:t>
            </a:r>
          </a:p>
          <a:p>
            <a:r>
              <a:rPr lang="en-US" sz="2800" dirty="0"/>
              <a:t>Unemployment</a:t>
            </a:r>
          </a:p>
        </p:txBody>
      </p:sp>
      <p:pic>
        <p:nvPicPr>
          <p:cNvPr id="3074" name="Picture 2" descr="634 Implication Stock Photos and Images - 123RF">
            <a:extLst>
              <a:ext uri="{FF2B5EF4-FFF2-40B4-BE49-F238E27FC236}">
                <a16:creationId xmlns:a16="http://schemas.microsoft.com/office/drawing/2014/main" id="{147F9ABE-E4D9-4ADE-8397-BD064B945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1" y="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69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1137-8B8E-494D-A5D1-4F84A7030B13}"/>
              </a:ext>
            </a:extLst>
          </p:cNvPr>
          <p:cNvSpPr>
            <a:spLocks noGrp="1"/>
          </p:cNvSpPr>
          <p:nvPr>
            <p:ph type="title"/>
          </p:nvPr>
        </p:nvSpPr>
        <p:spPr>
          <a:xfrm>
            <a:off x="293857" y="81469"/>
            <a:ext cx="3488787" cy="501905"/>
          </a:xfrm>
        </p:spPr>
        <p:txBody>
          <a:bodyPr>
            <a:noAutofit/>
          </a:bodyPr>
          <a:lstStyle/>
          <a:p>
            <a:pPr algn="ctr"/>
            <a:r>
              <a:rPr lang="en-US" sz="2800" dirty="0"/>
              <a:t>LGs Promise</a:t>
            </a:r>
          </a:p>
        </p:txBody>
      </p:sp>
      <p:pic>
        <p:nvPicPr>
          <p:cNvPr id="6" name="Content Placeholder 5">
            <a:extLst>
              <a:ext uri="{FF2B5EF4-FFF2-40B4-BE49-F238E27FC236}">
                <a16:creationId xmlns:a16="http://schemas.microsoft.com/office/drawing/2014/main" id="{7453D1AA-E3D2-4348-B5CF-54E31103F865}"/>
              </a:ext>
            </a:extLst>
          </p:cNvPr>
          <p:cNvPicPr>
            <a:picLocks noGrp="1" noChangeAspect="1"/>
          </p:cNvPicPr>
          <p:nvPr>
            <p:ph sz="half" idx="2"/>
          </p:nvPr>
        </p:nvPicPr>
        <p:blipFill>
          <a:blip r:embed="rId2"/>
          <a:stretch>
            <a:fillRect/>
          </a:stretch>
        </p:blipFill>
        <p:spPr>
          <a:xfrm>
            <a:off x="464235" y="674827"/>
            <a:ext cx="3488787" cy="1198641"/>
          </a:xfrm>
        </p:spPr>
      </p:pic>
      <p:pic>
        <p:nvPicPr>
          <p:cNvPr id="8" name="Picture 7">
            <a:extLst>
              <a:ext uri="{FF2B5EF4-FFF2-40B4-BE49-F238E27FC236}">
                <a16:creationId xmlns:a16="http://schemas.microsoft.com/office/drawing/2014/main" id="{9F33695D-65E3-40C7-97C4-048183B15B35}"/>
              </a:ext>
            </a:extLst>
          </p:cNvPr>
          <p:cNvPicPr>
            <a:picLocks noChangeAspect="1"/>
          </p:cNvPicPr>
          <p:nvPr/>
        </p:nvPicPr>
        <p:blipFill>
          <a:blip r:embed="rId3"/>
          <a:stretch>
            <a:fillRect/>
          </a:stretch>
        </p:blipFill>
        <p:spPr>
          <a:xfrm>
            <a:off x="464234" y="1931599"/>
            <a:ext cx="3488787" cy="1021333"/>
          </a:xfrm>
          <a:prstGeom prst="rect">
            <a:avLst/>
          </a:prstGeom>
        </p:spPr>
      </p:pic>
      <p:pic>
        <p:nvPicPr>
          <p:cNvPr id="10" name="Picture 9">
            <a:extLst>
              <a:ext uri="{FF2B5EF4-FFF2-40B4-BE49-F238E27FC236}">
                <a16:creationId xmlns:a16="http://schemas.microsoft.com/office/drawing/2014/main" id="{3A155521-BDC5-40E7-8115-32C560327B39}"/>
              </a:ext>
            </a:extLst>
          </p:cNvPr>
          <p:cNvPicPr>
            <a:picLocks noChangeAspect="1"/>
          </p:cNvPicPr>
          <p:nvPr/>
        </p:nvPicPr>
        <p:blipFill rotWithShape="1">
          <a:blip r:embed="rId4"/>
          <a:srcRect b="19583"/>
          <a:stretch/>
        </p:blipFill>
        <p:spPr>
          <a:xfrm>
            <a:off x="464235" y="3041954"/>
            <a:ext cx="3488786" cy="992810"/>
          </a:xfrm>
          <a:prstGeom prst="rect">
            <a:avLst/>
          </a:prstGeom>
        </p:spPr>
      </p:pic>
      <p:pic>
        <p:nvPicPr>
          <p:cNvPr id="12" name="Picture 11">
            <a:extLst>
              <a:ext uri="{FF2B5EF4-FFF2-40B4-BE49-F238E27FC236}">
                <a16:creationId xmlns:a16="http://schemas.microsoft.com/office/drawing/2014/main" id="{DB0F7B5F-1389-4416-832F-0E0F1526294F}"/>
              </a:ext>
            </a:extLst>
          </p:cNvPr>
          <p:cNvPicPr>
            <a:picLocks noChangeAspect="1"/>
          </p:cNvPicPr>
          <p:nvPr/>
        </p:nvPicPr>
        <p:blipFill>
          <a:blip r:embed="rId5"/>
          <a:stretch>
            <a:fillRect/>
          </a:stretch>
        </p:blipFill>
        <p:spPr>
          <a:xfrm>
            <a:off x="464235" y="4104989"/>
            <a:ext cx="3488786" cy="1034325"/>
          </a:xfrm>
          <a:prstGeom prst="rect">
            <a:avLst/>
          </a:prstGeom>
        </p:spPr>
      </p:pic>
      <p:pic>
        <p:nvPicPr>
          <p:cNvPr id="14" name="Picture 13">
            <a:extLst>
              <a:ext uri="{FF2B5EF4-FFF2-40B4-BE49-F238E27FC236}">
                <a16:creationId xmlns:a16="http://schemas.microsoft.com/office/drawing/2014/main" id="{A11E55BC-B962-4F8B-8D2D-E876DFFAEEBB}"/>
              </a:ext>
            </a:extLst>
          </p:cNvPr>
          <p:cNvPicPr>
            <a:picLocks noChangeAspect="1"/>
          </p:cNvPicPr>
          <p:nvPr/>
        </p:nvPicPr>
        <p:blipFill>
          <a:blip r:embed="rId6"/>
          <a:stretch>
            <a:fillRect/>
          </a:stretch>
        </p:blipFill>
        <p:spPr>
          <a:xfrm>
            <a:off x="464234" y="5139313"/>
            <a:ext cx="3488786" cy="881659"/>
          </a:xfrm>
          <a:prstGeom prst="rect">
            <a:avLst/>
          </a:prstGeom>
        </p:spPr>
      </p:pic>
      <p:pic>
        <p:nvPicPr>
          <p:cNvPr id="16" name="Picture 15">
            <a:extLst>
              <a:ext uri="{FF2B5EF4-FFF2-40B4-BE49-F238E27FC236}">
                <a16:creationId xmlns:a16="http://schemas.microsoft.com/office/drawing/2014/main" id="{C2CDD898-9F66-4101-B2F7-8001197A23C7}"/>
              </a:ext>
            </a:extLst>
          </p:cNvPr>
          <p:cNvPicPr>
            <a:picLocks noChangeAspect="1"/>
          </p:cNvPicPr>
          <p:nvPr/>
        </p:nvPicPr>
        <p:blipFill>
          <a:blip r:embed="rId7"/>
          <a:stretch>
            <a:fillRect/>
          </a:stretch>
        </p:blipFill>
        <p:spPr>
          <a:xfrm>
            <a:off x="6231990" y="871766"/>
            <a:ext cx="3593753" cy="1183865"/>
          </a:xfrm>
          <a:prstGeom prst="rect">
            <a:avLst/>
          </a:prstGeom>
        </p:spPr>
      </p:pic>
      <p:pic>
        <p:nvPicPr>
          <p:cNvPr id="18" name="Picture 17">
            <a:extLst>
              <a:ext uri="{FF2B5EF4-FFF2-40B4-BE49-F238E27FC236}">
                <a16:creationId xmlns:a16="http://schemas.microsoft.com/office/drawing/2014/main" id="{CDD01EF5-1703-468E-AD09-EC30B11F0BC6}"/>
              </a:ext>
            </a:extLst>
          </p:cNvPr>
          <p:cNvPicPr>
            <a:picLocks noChangeAspect="1"/>
          </p:cNvPicPr>
          <p:nvPr/>
        </p:nvPicPr>
        <p:blipFill>
          <a:blip r:embed="rId8"/>
          <a:stretch>
            <a:fillRect/>
          </a:stretch>
        </p:blipFill>
        <p:spPr>
          <a:xfrm>
            <a:off x="6231989" y="2139831"/>
            <a:ext cx="3593753" cy="993323"/>
          </a:xfrm>
          <a:prstGeom prst="rect">
            <a:avLst/>
          </a:prstGeom>
        </p:spPr>
      </p:pic>
      <p:pic>
        <p:nvPicPr>
          <p:cNvPr id="20" name="Picture 19">
            <a:extLst>
              <a:ext uri="{FF2B5EF4-FFF2-40B4-BE49-F238E27FC236}">
                <a16:creationId xmlns:a16="http://schemas.microsoft.com/office/drawing/2014/main" id="{00A32129-607C-4FD4-9F8B-F7F2230187E5}"/>
              </a:ext>
            </a:extLst>
          </p:cNvPr>
          <p:cNvPicPr>
            <a:picLocks noChangeAspect="1"/>
          </p:cNvPicPr>
          <p:nvPr/>
        </p:nvPicPr>
        <p:blipFill>
          <a:blip r:embed="rId9"/>
          <a:stretch>
            <a:fillRect/>
          </a:stretch>
        </p:blipFill>
        <p:spPr>
          <a:xfrm>
            <a:off x="6231988" y="3195108"/>
            <a:ext cx="3593753" cy="1021819"/>
          </a:xfrm>
          <a:prstGeom prst="rect">
            <a:avLst/>
          </a:prstGeom>
        </p:spPr>
      </p:pic>
      <p:grpSp>
        <p:nvGrpSpPr>
          <p:cNvPr id="25" name="Group 24">
            <a:extLst>
              <a:ext uri="{FF2B5EF4-FFF2-40B4-BE49-F238E27FC236}">
                <a16:creationId xmlns:a16="http://schemas.microsoft.com/office/drawing/2014/main" id="{3C89E8E8-0D08-490E-94E9-731CAB429137}"/>
              </a:ext>
            </a:extLst>
          </p:cNvPr>
          <p:cNvGrpSpPr/>
          <p:nvPr/>
        </p:nvGrpSpPr>
        <p:grpSpPr>
          <a:xfrm>
            <a:off x="6231988" y="4305826"/>
            <a:ext cx="3616662" cy="1015651"/>
            <a:chOff x="3782761" y="4510092"/>
            <a:chExt cx="5275367" cy="1743076"/>
          </a:xfrm>
        </p:grpSpPr>
        <p:pic>
          <p:nvPicPr>
            <p:cNvPr id="22" name="Picture 21">
              <a:extLst>
                <a:ext uri="{FF2B5EF4-FFF2-40B4-BE49-F238E27FC236}">
                  <a16:creationId xmlns:a16="http://schemas.microsoft.com/office/drawing/2014/main" id="{2F7680B3-DD45-4F23-910F-AFFC9B820AF7}"/>
                </a:ext>
              </a:extLst>
            </p:cNvPr>
            <p:cNvPicPr>
              <a:picLocks noChangeAspect="1"/>
            </p:cNvPicPr>
            <p:nvPr/>
          </p:nvPicPr>
          <p:blipFill>
            <a:blip r:embed="rId10"/>
            <a:stretch>
              <a:fillRect/>
            </a:stretch>
          </p:blipFill>
          <p:spPr>
            <a:xfrm>
              <a:off x="6200628" y="4510092"/>
              <a:ext cx="2857500" cy="1743075"/>
            </a:xfrm>
            <a:prstGeom prst="rect">
              <a:avLst/>
            </a:prstGeom>
          </p:spPr>
        </p:pic>
        <p:pic>
          <p:nvPicPr>
            <p:cNvPr id="24" name="Picture 23">
              <a:extLst>
                <a:ext uri="{FF2B5EF4-FFF2-40B4-BE49-F238E27FC236}">
                  <a16:creationId xmlns:a16="http://schemas.microsoft.com/office/drawing/2014/main" id="{4A2689F8-6B8B-479A-AF8A-1537F5221E32}"/>
                </a:ext>
              </a:extLst>
            </p:cNvPr>
            <p:cNvPicPr>
              <a:picLocks noChangeAspect="1"/>
            </p:cNvPicPr>
            <p:nvPr/>
          </p:nvPicPr>
          <p:blipFill>
            <a:blip r:embed="rId11"/>
            <a:stretch>
              <a:fillRect/>
            </a:stretch>
          </p:blipFill>
          <p:spPr>
            <a:xfrm>
              <a:off x="3782761" y="4510093"/>
              <a:ext cx="2619375" cy="1743075"/>
            </a:xfrm>
            <a:prstGeom prst="rect">
              <a:avLst/>
            </a:prstGeom>
          </p:spPr>
        </p:pic>
      </p:grpSp>
      <p:pic>
        <p:nvPicPr>
          <p:cNvPr id="27" name="Picture 26">
            <a:extLst>
              <a:ext uri="{FF2B5EF4-FFF2-40B4-BE49-F238E27FC236}">
                <a16:creationId xmlns:a16="http://schemas.microsoft.com/office/drawing/2014/main" id="{1CD9D3E2-B62A-45F2-9CDA-5664A251F8DE}"/>
              </a:ext>
            </a:extLst>
          </p:cNvPr>
          <p:cNvPicPr>
            <a:picLocks noChangeAspect="1"/>
          </p:cNvPicPr>
          <p:nvPr/>
        </p:nvPicPr>
        <p:blipFill>
          <a:blip r:embed="rId12"/>
          <a:stretch>
            <a:fillRect/>
          </a:stretch>
        </p:blipFill>
        <p:spPr>
          <a:xfrm>
            <a:off x="6231988" y="5356404"/>
            <a:ext cx="3593752" cy="1373803"/>
          </a:xfrm>
          <a:prstGeom prst="rect">
            <a:avLst/>
          </a:prstGeom>
        </p:spPr>
      </p:pic>
      <p:pic>
        <p:nvPicPr>
          <p:cNvPr id="29" name="Picture 28">
            <a:extLst>
              <a:ext uri="{FF2B5EF4-FFF2-40B4-BE49-F238E27FC236}">
                <a16:creationId xmlns:a16="http://schemas.microsoft.com/office/drawing/2014/main" id="{121229DB-2DFA-4DCF-9A1A-6DB90BB191F2}"/>
              </a:ext>
            </a:extLst>
          </p:cNvPr>
          <p:cNvPicPr>
            <a:picLocks noChangeAspect="1"/>
          </p:cNvPicPr>
          <p:nvPr/>
        </p:nvPicPr>
        <p:blipFill>
          <a:blip r:embed="rId13"/>
          <a:stretch>
            <a:fillRect/>
          </a:stretch>
        </p:blipFill>
        <p:spPr>
          <a:xfrm>
            <a:off x="3953020" y="2816078"/>
            <a:ext cx="2278968" cy="1847850"/>
          </a:xfrm>
          <a:prstGeom prst="rect">
            <a:avLst/>
          </a:prstGeom>
        </p:spPr>
      </p:pic>
      <p:pic>
        <p:nvPicPr>
          <p:cNvPr id="31" name="Picture 30">
            <a:extLst>
              <a:ext uri="{FF2B5EF4-FFF2-40B4-BE49-F238E27FC236}">
                <a16:creationId xmlns:a16="http://schemas.microsoft.com/office/drawing/2014/main" id="{B3697747-9E1D-432A-AF54-0DAE753EC9EE}"/>
              </a:ext>
            </a:extLst>
          </p:cNvPr>
          <p:cNvPicPr>
            <a:picLocks noChangeAspect="1"/>
          </p:cNvPicPr>
          <p:nvPr/>
        </p:nvPicPr>
        <p:blipFill>
          <a:blip r:embed="rId14"/>
          <a:stretch>
            <a:fillRect/>
          </a:stretch>
        </p:blipFill>
        <p:spPr>
          <a:xfrm>
            <a:off x="464233" y="5964295"/>
            <a:ext cx="3319708" cy="881659"/>
          </a:xfrm>
          <a:prstGeom prst="rect">
            <a:avLst/>
          </a:prstGeom>
        </p:spPr>
      </p:pic>
      <p:sp>
        <p:nvSpPr>
          <p:cNvPr id="32" name="Title 1">
            <a:extLst>
              <a:ext uri="{FF2B5EF4-FFF2-40B4-BE49-F238E27FC236}">
                <a16:creationId xmlns:a16="http://schemas.microsoft.com/office/drawing/2014/main" id="{5754641D-544D-43EB-AC7E-435D0CCAD6D8}"/>
              </a:ext>
            </a:extLst>
          </p:cNvPr>
          <p:cNvSpPr txBox="1">
            <a:spLocks/>
          </p:cNvSpPr>
          <p:nvPr/>
        </p:nvSpPr>
        <p:spPr>
          <a:xfrm>
            <a:off x="5808122" y="201067"/>
            <a:ext cx="3488787" cy="558738"/>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33" name="Title 1">
            <a:extLst>
              <a:ext uri="{FF2B5EF4-FFF2-40B4-BE49-F238E27FC236}">
                <a16:creationId xmlns:a16="http://schemas.microsoft.com/office/drawing/2014/main" id="{25C4E850-C267-40C3-B970-71D209502F32}"/>
              </a:ext>
            </a:extLst>
          </p:cNvPr>
          <p:cNvSpPr txBox="1">
            <a:spLocks/>
          </p:cNvSpPr>
          <p:nvPr/>
        </p:nvSpPr>
        <p:spPr>
          <a:xfrm>
            <a:off x="6231988" y="127792"/>
            <a:ext cx="3032634" cy="501905"/>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t>Citizens Get</a:t>
            </a:r>
          </a:p>
        </p:txBody>
      </p:sp>
    </p:spTree>
    <p:extLst>
      <p:ext uri="{BB962C8B-B14F-4D97-AF65-F5344CB8AC3E}">
        <p14:creationId xmlns:p14="http://schemas.microsoft.com/office/powerpoint/2010/main" val="407884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37C6E-926D-43B4-AC19-A3E61C4E6AAC}"/>
              </a:ext>
            </a:extLst>
          </p:cNvPr>
          <p:cNvSpPr>
            <a:spLocks noGrp="1"/>
          </p:cNvSpPr>
          <p:nvPr>
            <p:ph idx="1"/>
          </p:nvPr>
        </p:nvSpPr>
        <p:spPr>
          <a:xfrm>
            <a:off x="3631097" y="788505"/>
            <a:ext cx="5817703" cy="5890591"/>
          </a:xfrm>
        </p:spPr>
        <p:txBody>
          <a:bodyPr>
            <a:normAutofit fontScale="85000" lnSpcReduction="10000"/>
          </a:bodyPr>
          <a:lstStyle/>
          <a:p>
            <a:r>
              <a:rPr lang="en-US" sz="2800" b="1" dirty="0"/>
              <a:t>Introduction and Background</a:t>
            </a:r>
          </a:p>
          <a:p>
            <a:r>
              <a:rPr lang="en-US" sz="2800" b="1" dirty="0"/>
              <a:t>The 1999 Constitution and Functions of Local Government</a:t>
            </a:r>
          </a:p>
          <a:p>
            <a:r>
              <a:rPr lang="en-US" sz="2800" b="1" dirty="0"/>
              <a:t>The 1999 Constitution and Local Government Revenue</a:t>
            </a:r>
          </a:p>
          <a:p>
            <a:r>
              <a:rPr lang="en-US" sz="2800" b="1" dirty="0"/>
              <a:t>State Tax Laws and Local Government Revenue</a:t>
            </a:r>
          </a:p>
          <a:p>
            <a:r>
              <a:rPr lang="en-US" sz="2800" b="1" dirty="0"/>
              <a:t>Politics and Consequences of the Politics of State Tax Laws and Constitution on LG Revenue</a:t>
            </a:r>
          </a:p>
          <a:p>
            <a:r>
              <a:rPr lang="en-US" sz="2800" b="1" dirty="0"/>
              <a:t>Challenges Confronting Local Government Councils in Generating Internal Revenue</a:t>
            </a:r>
          </a:p>
          <a:p>
            <a:r>
              <a:rPr lang="en-US" sz="2800" b="1" dirty="0"/>
              <a:t>Implications of Poor Local Government Revenue on Rural Development</a:t>
            </a:r>
          </a:p>
        </p:txBody>
      </p:sp>
      <p:pic>
        <p:nvPicPr>
          <p:cNvPr id="4" name="Picture 3">
            <a:extLst>
              <a:ext uri="{FF2B5EF4-FFF2-40B4-BE49-F238E27FC236}">
                <a16:creationId xmlns:a16="http://schemas.microsoft.com/office/drawing/2014/main" id="{D4461E07-7C38-4129-A379-2DFD8D97C56E}"/>
              </a:ext>
            </a:extLst>
          </p:cNvPr>
          <p:cNvPicPr>
            <a:picLocks noChangeAspect="1"/>
          </p:cNvPicPr>
          <p:nvPr/>
        </p:nvPicPr>
        <p:blipFill>
          <a:blip r:embed="rId2"/>
          <a:stretch>
            <a:fillRect/>
          </a:stretch>
        </p:blipFill>
        <p:spPr>
          <a:xfrm>
            <a:off x="1" y="788505"/>
            <a:ext cx="3631096" cy="6069494"/>
          </a:xfrm>
          <a:prstGeom prst="rect">
            <a:avLst/>
          </a:prstGeom>
        </p:spPr>
      </p:pic>
      <p:sp>
        <p:nvSpPr>
          <p:cNvPr id="6" name="Title 5">
            <a:extLst>
              <a:ext uri="{FF2B5EF4-FFF2-40B4-BE49-F238E27FC236}">
                <a16:creationId xmlns:a16="http://schemas.microsoft.com/office/drawing/2014/main" id="{DC849B07-B192-4D22-9A97-089543180C9B}"/>
              </a:ext>
            </a:extLst>
          </p:cNvPr>
          <p:cNvSpPr>
            <a:spLocks noGrp="1"/>
          </p:cNvSpPr>
          <p:nvPr>
            <p:ph type="title"/>
          </p:nvPr>
        </p:nvSpPr>
        <p:spPr>
          <a:xfrm>
            <a:off x="622852" y="102705"/>
            <a:ext cx="9936611" cy="891208"/>
          </a:xfrm>
        </p:spPr>
        <p:txBody>
          <a:bodyPr>
            <a:normAutofit/>
          </a:bodyPr>
          <a:lstStyle/>
          <a:p>
            <a:r>
              <a:rPr lang="en-US" sz="4800" dirty="0">
                <a:solidFill>
                  <a:srgbClr val="0070C0"/>
                </a:solidFill>
              </a:rPr>
              <a:t>OUTLINE</a:t>
            </a:r>
          </a:p>
        </p:txBody>
      </p:sp>
    </p:spTree>
    <p:extLst>
      <p:ext uri="{BB962C8B-B14F-4D97-AF65-F5344CB8AC3E}">
        <p14:creationId xmlns:p14="http://schemas.microsoft.com/office/powerpoint/2010/main" val="4214231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F232423-C7FF-4F99-A394-1AEDCE64359A}"/>
              </a:ext>
            </a:extLst>
          </p:cNvPr>
          <p:cNvSpPr>
            <a:spLocks noGrp="1"/>
          </p:cNvSpPr>
          <p:nvPr>
            <p:ph sz="half" idx="2"/>
          </p:nvPr>
        </p:nvSpPr>
        <p:spPr>
          <a:xfrm>
            <a:off x="1849609" y="253218"/>
            <a:ext cx="7589813" cy="6372665"/>
          </a:xfrm>
        </p:spPr>
        <p:txBody>
          <a:bodyPr>
            <a:normAutofit/>
          </a:bodyPr>
          <a:lstStyle/>
          <a:p>
            <a:pPr>
              <a:lnSpc>
                <a:spcPct val="120000"/>
              </a:lnSpc>
            </a:pPr>
            <a:r>
              <a:rPr lang="en-US" dirty="0"/>
              <a:t>Include Local Government in the general provision chapter 1 part 1, sub-section 2 as one of the Federating Units of the Nigerian Federation with its establishment, Composition, powers, functions and tenure all spelt out. </a:t>
            </a:r>
          </a:p>
          <a:p>
            <a:pPr>
              <a:lnSpc>
                <a:spcPct val="120000"/>
              </a:lnSpc>
            </a:pPr>
            <a:r>
              <a:rPr lang="en-US" dirty="0"/>
              <a:t>Amend or expunge Section 7 of the 1999 Constitution. Replace this section with a chapter in the Constitution on Local Government to restore the autonomy of Local Government and guarantee its status as the third tier of government in Nigeria with power to exercise all Executive, Legislative and Administrative functions.</a:t>
            </a:r>
          </a:p>
          <a:p>
            <a:pPr>
              <a:lnSpc>
                <a:spcPct val="120000"/>
              </a:lnSpc>
            </a:pPr>
            <a:r>
              <a:rPr lang="en-US" dirty="0"/>
              <a:t>Amend section 162 of the 1999 constitution by scrapping the State Joint Local Government Account</a:t>
            </a:r>
          </a:p>
          <a:p>
            <a:pPr>
              <a:lnSpc>
                <a:spcPct val="120000"/>
              </a:lnSpc>
            </a:pPr>
            <a:r>
              <a:rPr lang="en-US" dirty="0"/>
              <a:t>The Local Government exclusive sources of revenue which are forcefully taken over by the State Government should be given back to the Local Government.</a:t>
            </a:r>
          </a:p>
          <a:p>
            <a:pPr>
              <a:lnSpc>
                <a:spcPct val="120000"/>
              </a:lnSpc>
            </a:pPr>
            <a:r>
              <a:rPr lang="en-US" dirty="0"/>
              <a:t>Concurrent areas of revenue generation should be included in the exclusive list of the Local Government e.g. patent medicine stores, business premise, development levy, and so on an so forth.</a:t>
            </a:r>
          </a:p>
        </p:txBody>
      </p:sp>
      <p:pic>
        <p:nvPicPr>
          <p:cNvPr id="5" name="Picture 4">
            <a:extLst>
              <a:ext uri="{FF2B5EF4-FFF2-40B4-BE49-F238E27FC236}">
                <a16:creationId xmlns:a16="http://schemas.microsoft.com/office/drawing/2014/main" id="{41737B48-C818-44A7-904E-A673D885B924}"/>
              </a:ext>
            </a:extLst>
          </p:cNvPr>
          <p:cNvPicPr>
            <a:picLocks noChangeAspect="1"/>
          </p:cNvPicPr>
          <p:nvPr/>
        </p:nvPicPr>
        <p:blipFill>
          <a:blip r:embed="rId2"/>
          <a:stretch>
            <a:fillRect/>
          </a:stretch>
        </p:blipFill>
        <p:spPr>
          <a:xfrm>
            <a:off x="0" y="0"/>
            <a:ext cx="1849608" cy="6858001"/>
          </a:xfrm>
          <a:prstGeom prst="rect">
            <a:avLst/>
          </a:prstGeom>
        </p:spPr>
      </p:pic>
      <p:pic>
        <p:nvPicPr>
          <p:cNvPr id="4098" name="Picture 2" descr="Next Step Png, Transparent Png - kindpng">
            <a:extLst>
              <a:ext uri="{FF2B5EF4-FFF2-40B4-BE49-F238E27FC236}">
                <a16:creationId xmlns:a16="http://schemas.microsoft.com/office/drawing/2014/main" id="{F02CD6A1-10AF-4705-831F-876DC72C9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5050" y="-17586"/>
            <a:ext cx="2266950" cy="249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997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ED037E2-0B8A-430F-9917-3CE158B6B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376" y="1825744"/>
            <a:ext cx="5358112"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a:extLst>
              <a:ext uri="{FF2B5EF4-FFF2-40B4-BE49-F238E27FC236}">
                <a16:creationId xmlns:a16="http://schemas.microsoft.com/office/drawing/2014/main" id="{EB74C6A4-63DB-4216-BA8B-68279D504F17}"/>
              </a:ext>
            </a:extLst>
          </p:cNvPr>
          <p:cNvGraphicFramePr>
            <a:graphicFrameLocks noChangeAspect="1"/>
          </p:cNvGraphicFramePr>
          <p:nvPr>
            <p:extLst>
              <p:ext uri="{D42A27DB-BD31-4B8C-83A1-F6EECF244321}">
                <p14:modId xmlns:p14="http://schemas.microsoft.com/office/powerpoint/2010/main" val="2461665373"/>
              </p:ext>
            </p:extLst>
          </p:nvPr>
        </p:nvGraphicFramePr>
        <p:xfrm>
          <a:off x="337290" y="0"/>
          <a:ext cx="5547695" cy="4636394"/>
        </p:xfrm>
        <a:graphic>
          <a:graphicData uri="http://schemas.openxmlformats.org/presentationml/2006/ole">
            <mc:AlternateContent xmlns:mc="http://schemas.openxmlformats.org/markup-compatibility/2006">
              <mc:Choice xmlns:v="urn:schemas-microsoft-com:vml" Requires="v">
                <p:oleObj name="CorelDRAW" r:id="rId3" imgW="7054367" imgH="5896051" progId="CorelDRAW.Graphic.13">
                  <p:embed/>
                </p:oleObj>
              </mc:Choice>
              <mc:Fallback>
                <p:oleObj name="CorelDRAW" r:id="rId3" imgW="7054367" imgH="5896051" progId="CorelDRAW.Graphic.13">
                  <p:embed/>
                  <p:pic>
                    <p:nvPicPr>
                      <p:cNvPr id="5" name="Object 4">
                        <a:extLst>
                          <a:ext uri="{FF2B5EF4-FFF2-40B4-BE49-F238E27FC236}">
                            <a16:creationId xmlns:a16="http://schemas.microsoft.com/office/drawing/2014/main" id="{9A8A0BE9-1DA4-4835-A0D3-3E5E3146D04C}"/>
                          </a:ext>
                        </a:extLst>
                      </p:cNvPr>
                      <p:cNvPicPr/>
                      <p:nvPr/>
                    </p:nvPicPr>
                    <p:blipFill>
                      <a:blip r:embed="rId4"/>
                      <a:stretch>
                        <a:fillRect/>
                      </a:stretch>
                    </p:blipFill>
                    <p:spPr>
                      <a:xfrm>
                        <a:off x="337290" y="0"/>
                        <a:ext cx="5547695" cy="4636394"/>
                      </a:xfrm>
                      <a:prstGeom prst="rect">
                        <a:avLst/>
                      </a:prstGeom>
                    </p:spPr>
                  </p:pic>
                </p:oleObj>
              </mc:Fallback>
            </mc:AlternateContent>
          </a:graphicData>
        </a:graphic>
      </p:graphicFrame>
    </p:spTree>
    <p:extLst>
      <p:ext uri="{BB962C8B-B14F-4D97-AF65-F5344CB8AC3E}">
        <p14:creationId xmlns:p14="http://schemas.microsoft.com/office/powerpoint/2010/main" val="4249140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5CA881-611A-4410-BD3C-1660E4D6E873}"/>
              </a:ext>
            </a:extLst>
          </p:cNvPr>
          <p:cNvSpPr>
            <a:spLocks noGrp="1"/>
          </p:cNvSpPr>
          <p:nvPr>
            <p:ph idx="1"/>
          </p:nvPr>
        </p:nvSpPr>
        <p:spPr>
          <a:xfrm>
            <a:off x="2663686" y="175591"/>
            <a:ext cx="6983897" cy="6506817"/>
          </a:xfrm>
        </p:spPr>
        <p:txBody>
          <a:bodyPr>
            <a:normAutofit lnSpcReduction="10000"/>
          </a:bodyPr>
          <a:lstStyle/>
          <a:p>
            <a:pPr>
              <a:lnSpc>
                <a:spcPct val="120000"/>
              </a:lnSpc>
            </a:pPr>
            <a:r>
              <a:rPr lang="en-US" dirty="0"/>
              <a:t>Section 7 (1) of the Constitution provides for the existence of democratically elected Local Government Councils and mandates State Governments to ensure their existence under a Law which provides for their establishment, structure, composition, finance and functions. Though the Law is inadequate to some extent and suffers from inadequate implementation.</a:t>
            </a:r>
          </a:p>
          <a:p>
            <a:pPr>
              <a:lnSpc>
                <a:spcPct val="120000"/>
              </a:lnSpc>
            </a:pPr>
            <a:r>
              <a:rPr lang="en-US" dirty="0"/>
              <a:t>As a result of inadequate implementation, Local Governments in Nigeria are facing daunting challenges. For years now, the Local Governments have learnt to accept the bitter fact that problems are part of their daily existence and wonder whether these problems will one day come to an end.</a:t>
            </a:r>
          </a:p>
          <a:p>
            <a:pPr>
              <a:lnSpc>
                <a:spcPct val="120000"/>
              </a:lnSpc>
            </a:pPr>
            <a:r>
              <a:rPr lang="en-US" dirty="0"/>
              <a:t>Most local governments are in miserable financial conditions and development efforts at the local government level retarded.</a:t>
            </a:r>
          </a:p>
          <a:p>
            <a:pPr>
              <a:lnSpc>
                <a:spcPct val="120000"/>
              </a:lnSpc>
            </a:pPr>
            <a:r>
              <a:rPr lang="en-US" dirty="0"/>
              <a:t>Local governments, even though they seemed to be third tier of government is not autonomous, but merely exits for administrative convenience of the State government.</a:t>
            </a:r>
          </a:p>
          <a:p>
            <a:pPr>
              <a:lnSpc>
                <a:spcPct val="120000"/>
              </a:lnSpc>
            </a:pPr>
            <a:r>
              <a:rPr lang="en-US" dirty="0"/>
              <a:t>Over the years in Nigeria, Local Government developmental efforts have suffered a lot of setback due to excessive control of their internally generated revenue by the State Government.</a:t>
            </a:r>
          </a:p>
          <a:p>
            <a:pPr>
              <a:lnSpc>
                <a:spcPct val="120000"/>
              </a:lnSpc>
            </a:pPr>
            <a:endParaRPr lang="en-US" dirty="0"/>
          </a:p>
        </p:txBody>
      </p:sp>
      <p:pic>
        <p:nvPicPr>
          <p:cNvPr id="4" name="Picture 3">
            <a:extLst>
              <a:ext uri="{FF2B5EF4-FFF2-40B4-BE49-F238E27FC236}">
                <a16:creationId xmlns:a16="http://schemas.microsoft.com/office/drawing/2014/main" id="{107BD972-868D-43A5-8BFE-5C6D1F9C4B15}"/>
              </a:ext>
            </a:extLst>
          </p:cNvPr>
          <p:cNvPicPr>
            <a:picLocks noChangeAspect="1"/>
          </p:cNvPicPr>
          <p:nvPr/>
        </p:nvPicPr>
        <p:blipFill>
          <a:blip r:embed="rId2"/>
          <a:stretch>
            <a:fillRect/>
          </a:stretch>
        </p:blipFill>
        <p:spPr>
          <a:xfrm>
            <a:off x="-413" y="4429124"/>
            <a:ext cx="2664099" cy="2428875"/>
          </a:xfrm>
          <a:prstGeom prst="rect">
            <a:avLst/>
          </a:prstGeom>
        </p:spPr>
      </p:pic>
      <p:pic>
        <p:nvPicPr>
          <p:cNvPr id="5" name="Picture 4">
            <a:extLst>
              <a:ext uri="{FF2B5EF4-FFF2-40B4-BE49-F238E27FC236}">
                <a16:creationId xmlns:a16="http://schemas.microsoft.com/office/drawing/2014/main" id="{692EDA39-A8AE-4ACA-9DB0-662293BB0DF2}"/>
              </a:ext>
            </a:extLst>
          </p:cNvPr>
          <p:cNvPicPr>
            <a:picLocks noChangeAspect="1"/>
          </p:cNvPicPr>
          <p:nvPr/>
        </p:nvPicPr>
        <p:blipFill>
          <a:blip r:embed="rId3"/>
          <a:stretch>
            <a:fillRect/>
          </a:stretch>
        </p:blipFill>
        <p:spPr>
          <a:xfrm>
            <a:off x="-412" y="-1"/>
            <a:ext cx="2664099" cy="4429126"/>
          </a:xfrm>
          <a:prstGeom prst="rect">
            <a:avLst/>
          </a:prstGeom>
        </p:spPr>
      </p:pic>
    </p:spTree>
    <p:extLst>
      <p:ext uri="{BB962C8B-B14F-4D97-AF65-F5344CB8AC3E}">
        <p14:creationId xmlns:p14="http://schemas.microsoft.com/office/powerpoint/2010/main" val="4117068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0F1B-4132-44C5-B50F-B1A4FEDD9FBF}"/>
              </a:ext>
            </a:extLst>
          </p:cNvPr>
          <p:cNvSpPr>
            <a:spLocks noGrp="1"/>
          </p:cNvSpPr>
          <p:nvPr>
            <p:ph type="title"/>
          </p:nvPr>
        </p:nvSpPr>
        <p:spPr>
          <a:xfrm>
            <a:off x="677334" y="253794"/>
            <a:ext cx="8596668" cy="673858"/>
          </a:xfrm>
        </p:spPr>
        <p:txBody>
          <a:bodyPr>
            <a:normAutofit/>
          </a:bodyPr>
          <a:lstStyle/>
          <a:p>
            <a:r>
              <a:rPr lang="en-US" dirty="0"/>
              <a:t>1999 Constitution and Functions of LGs</a:t>
            </a:r>
          </a:p>
        </p:txBody>
      </p:sp>
      <p:sp>
        <p:nvSpPr>
          <p:cNvPr id="3" name="Content Placeholder 2">
            <a:extLst>
              <a:ext uri="{FF2B5EF4-FFF2-40B4-BE49-F238E27FC236}">
                <a16:creationId xmlns:a16="http://schemas.microsoft.com/office/drawing/2014/main" id="{9DDF2D9A-2E74-48B4-B099-EA9E405DEE44}"/>
              </a:ext>
            </a:extLst>
          </p:cNvPr>
          <p:cNvSpPr>
            <a:spLocks noGrp="1"/>
          </p:cNvSpPr>
          <p:nvPr>
            <p:ph idx="1"/>
          </p:nvPr>
        </p:nvSpPr>
        <p:spPr>
          <a:xfrm>
            <a:off x="483917" y="927652"/>
            <a:ext cx="8983501" cy="5676554"/>
          </a:xfrm>
        </p:spPr>
        <p:txBody>
          <a:bodyPr>
            <a:normAutofit fontScale="92500" lnSpcReduction="20000"/>
          </a:bodyPr>
          <a:lstStyle/>
          <a:p>
            <a:r>
              <a:rPr lang="en-US" sz="2800" b="1" dirty="0"/>
              <a:t>Schedule IV. Functions of a Local Government Council</a:t>
            </a:r>
          </a:p>
          <a:p>
            <a:r>
              <a:rPr lang="en-US" sz="2400" dirty="0"/>
              <a:t>Section 1.The main functions of a local government council are as follows: </a:t>
            </a:r>
          </a:p>
          <a:p>
            <a:pPr marL="800100" lvl="1" indent="-342900">
              <a:buFont typeface="+mj-lt"/>
              <a:buAutoNum type="alphaLcPeriod"/>
            </a:pPr>
            <a:r>
              <a:rPr lang="en-US" sz="2000" dirty="0"/>
              <a:t>the consideration and the making of recommendations to a State commission on economic planning or any similar body on</a:t>
            </a:r>
          </a:p>
          <a:p>
            <a:pPr marL="1314450" lvl="2" indent="-400050">
              <a:buFont typeface="+mj-lt"/>
              <a:buAutoNum type="romanLcPeriod"/>
            </a:pPr>
            <a:r>
              <a:rPr lang="en-US" sz="2000" dirty="0"/>
              <a:t>the economic development of the State, particularly in so far as the areas of authority of the council and of the State are affected, and </a:t>
            </a:r>
          </a:p>
          <a:p>
            <a:pPr marL="1314450" lvl="2" indent="-400050">
              <a:buFont typeface="+mj-lt"/>
              <a:buAutoNum type="romanLcPeriod"/>
            </a:pPr>
            <a:r>
              <a:rPr lang="en-US" sz="2000" dirty="0"/>
              <a:t>proposals made by the said commission or body; </a:t>
            </a:r>
          </a:p>
          <a:p>
            <a:r>
              <a:rPr lang="en-US" sz="2400" dirty="0"/>
              <a:t>Section 2:	The functions of a local government council shall include participation of such council in the Government of a State as respects the following matters</a:t>
            </a:r>
          </a:p>
          <a:p>
            <a:pPr marL="800100" lvl="1" indent="-342900">
              <a:buFont typeface="+mj-lt"/>
              <a:buAutoNum type="alphaLcPeriod"/>
            </a:pPr>
            <a:r>
              <a:rPr lang="en-US" sz="2000" dirty="0"/>
              <a:t>the provision and maintenance of primary, adult and vocational education;</a:t>
            </a:r>
          </a:p>
          <a:p>
            <a:pPr marL="800100" lvl="1" indent="-342900">
              <a:buFont typeface="+mj-lt"/>
              <a:buAutoNum type="alphaLcPeriod"/>
            </a:pPr>
            <a:r>
              <a:rPr lang="en-US" sz="2000" dirty="0"/>
              <a:t>the development of agriculture and natural resources, other than the exploitation of materials;</a:t>
            </a:r>
          </a:p>
          <a:p>
            <a:pPr marL="800100" lvl="1" indent="-342900">
              <a:buFont typeface="+mj-lt"/>
              <a:buAutoNum type="alphaLcPeriod"/>
            </a:pPr>
            <a:r>
              <a:rPr lang="en-US" sz="2000" dirty="0"/>
              <a:t>the provision and maintenance of health services; and </a:t>
            </a:r>
          </a:p>
          <a:p>
            <a:pPr marL="800100" lvl="1" indent="-342900">
              <a:buFont typeface="+mj-lt"/>
              <a:buAutoNum type="alphaLcPeriod"/>
            </a:pPr>
            <a:r>
              <a:rPr lang="en-US" sz="2000" dirty="0"/>
              <a:t>such other functions as may be conferred on a local government council by the House of Assembly of the State.</a:t>
            </a:r>
          </a:p>
          <a:p>
            <a:endParaRPr lang="en-US" sz="2400" dirty="0"/>
          </a:p>
        </p:txBody>
      </p:sp>
      <p:pic>
        <p:nvPicPr>
          <p:cNvPr id="4" name="Picture 3">
            <a:extLst>
              <a:ext uri="{FF2B5EF4-FFF2-40B4-BE49-F238E27FC236}">
                <a16:creationId xmlns:a16="http://schemas.microsoft.com/office/drawing/2014/main" id="{AC1A683E-7F5C-4159-A9AB-A0E35F770815}"/>
              </a:ext>
            </a:extLst>
          </p:cNvPr>
          <p:cNvPicPr>
            <a:picLocks noChangeAspect="1"/>
          </p:cNvPicPr>
          <p:nvPr/>
        </p:nvPicPr>
        <p:blipFill>
          <a:blip r:embed="rId2"/>
          <a:stretch>
            <a:fillRect/>
          </a:stretch>
        </p:blipFill>
        <p:spPr>
          <a:xfrm>
            <a:off x="9972675" y="0"/>
            <a:ext cx="2219325" cy="2066925"/>
          </a:xfrm>
          <a:prstGeom prst="rect">
            <a:avLst/>
          </a:prstGeom>
        </p:spPr>
      </p:pic>
    </p:spTree>
    <p:extLst>
      <p:ext uri="{BB962C8B-B14F-4D97-AF65-F5344CB8AC3E}">
        <p14:creationId xmlns:p14="http://schemas.microsoft.com/office/powerpoint/2010/main" val="2962965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0F1B-4132-44C5-B50F-B1A4FEDD9FBF}"/>
              </a:ext>
            </a:extLst>
          </p:cNvPr>
          <p:cNvSpPr>
            <a:spLocks noGrp="1"/>
          </p:cNvSpPr>
          <p:nvPr>
            <p:ph type="title"/>
          </p:nvPr>
        </p:nvSpPr>
        <p:spPr>
          <a:xfrm>
            <a:off x="677334" y="253794"/>
            <a:ext cx="8596668" cy="673858"/>
          </a:xfrm>
        </p:spPr>
        <p:txBody>
          <a:bodyPr>
            <a:normAutofit/>
          </a:bodyPr>
          <a:lstStyle/>
          <a:p>
            <a:r>
              <a:rPr lang="en-US" dirty="0"/>
              <a:t>1999 Constitution and LGs Revenue</a:t>
            </a:r>
          </a:p>
        </p:txBody>
      </p:sp>
      <p:sp>
        <p:nvSpPr>
          <p:cNvPr id="3" name="Content Placeholder 2">
            <a:extLst>
              <a:ext uri="{FF2B5EF4-FFF2-40B4-BE49-F238E27FC236}">
                <a16:creationId xmlns:a16="http://schemas.microsoft.com/office/drawing/2014/main" id="{9DDF2D9A-2E74-48B4-B099-EA9E405DEE44}"/>
              </a:ext>
            </a:extLst>
          </p:cNvPr>
          <p:cNvSpPr>
            <a:spLocks noGrp="1"/>
          </p:cNvSpPr>
          <p:nvPr>
            <p:ph idx="1"/>
          </p:nvPr>
        </p:nvSpPr>
        <p:spPr>
          <a:xfrm>
            <a:off x="677334" y="1073219"/>
            <a:ext cx="8596668" cy="5530988"/>
          </a:xfrm>
        </p:spPr>
        <p:txBody>
          <a:bodyPr>
            <a:normAutofit fontScale="92500" lnSpcReduction="20000"/>
          </a:bodyPr>
          <a:lstStyle/>
          <a:p>
            <a:r>
              <a:rPr lang="en-US" sz="3000" b="1" dirty="0"/>
              <a:t>Schedule IV. Functions of a Local Government Council</a:t>
            </a:r>
          </a:p>
          <a:p>
            <a:r>
              <a:rPr lang="en-US" sz="2600" dirty="0"/>
              <a:t>Section 1.	The main functions of a local government council are as follows: </a:t>
            </a:r>
          </a:p>
          <a:p>
            <a:pPr marL="457200" lvl="1" indent="0">
              <a:buNone/>
            </a:pPr>
            <a:r>
              <a:rPr lang="en-US" sz="2200" dirty="0"/>
              <a:t>b.	collection of rates, radio and television licences; </a:t>
            </a:r>
          </a:p>
          <a:p>
            <a:pPr marL="457200" lvl="1" indent="0">
              <a:buNone/>
            </a:pPr>
            <a:r>
              <a:rPr lang="en-US" sz="2200" dirty="0"/>
              <a:t>c.	establishment and maintenance of cemeteries, burial grounds and homes for the destitute or infirm; </a:t>
            </a:r>
          </a:p>
          <a:p>
            <a:pPr marL="457200" lvl="1" indent="0">
              <a:buNone/>
            </a:pPr>
            <a:r>
              <a:rPr lang="en-US" sz="2200" dirty="0"/>
              <a:t>d.	licensing of bicycles, trucks (other than mechanically propelled trucks), canoes, wheel barrows and carts; </a:t>
            </a:r>
          </a:p>
          <a:p>
            <a:pPr marL="457200" lvl="1" indent="0">
              <a:buNone/>
            </a:pPr>
            <a:r>
              <a:rPr lang="en-US" sz="2200" dirty="0"/>
              <a:t>e.	establishment, maintenance and regulation of slaughter houses, slaughter slabs, markets, motor parks and public conveniences; </a:t>
            </a:r>
          </a:p>
          <a:p>
            <a:pPr marL="457200" lvl="1" indent="0">
              <a:buNone/>
            </a:pPr>
            <a:r>
              <a:rPr lang="en-US" sz="2200" dirty="0"/>
              <a:t>f.	construction and maintenance of roads, streets, street lightings, drains and other public highways, parks, gardens, open spaces, or  such public facilities as may be prescribed from time to time by the House of Assembly of a State; </a:t>
            </a:r>
          </a:p>
          <a:p>
            <a:pPr marL="457200" lvl="1" indent="0">
              <a:buNone/>
            </a:pPr>
            <a:r>
              <a:rPr lang="en-US" sz="2200" dirty="0"/>
              <a:t>g.	naming of roads and streets and numbering of houses;</a:t>
            </a:r>
          </a:p>
          <a:p>
            <a:pPr marL="457200" lvl="1" indent="0">
              <a:buNone/>
            </a:pPr>
            <a:r>
              <a:rPr lang="en-US" sz="2200" dirty="0"/>
              <a:t>h.	provision and maintenance of public conveniences, sewage and refuse disposal; </a:t>
            </a:r>
          </a:p>
        </p:txBody>
      </p:sp>
      <p:pic>
        <p:nvPicPr>
          <p:cNvPr id="4" name="Picture 3">
            <a:extLst>
              <a:ext uri="{FF2B5EF4-FFF2-40B4-BE49-F238E27FC236}">
                <a16:creationId xmlns:a16="http://schemas.microsoft.com/office/drawing/2014/main" id="{AC1A683E-7F5C-4159-A9AB-A0E35F770815}"/>
              </a:ext>
            </a:extLst>
          </p:cNvPr>
          <p:cNvPicPr>
            <a:picLocks noChangeAspect="1"/>
          </p:cNvPicPr>
          <p:nvPr/>
        </p:nvPicPr>
        <p:blipFill>
          <a:blip r:embed="rId2"/>
          <a:stretch>
            <a:fillRect/>
          </a:stretch>
        </p:blipFill>
        <p:spPr>
          <a:xfrm>
            <a:off x="9972675" y="0"/>
            <a:ext cx="2219325" cy="2066925"/>
          </a:xfrm>
          <a:prstGeom prst="rect">
            <a:avLst/>
          </a:prstGeom>
        </p:spPr>
      </p:pic>
    </p:spTree>
    <p:extLst>
      <p:ext uri="{BB962C8B-B14F-4D97-AF65-F5344CB8AC3E}">
        <p14:creationId xmlns:p14="http://schemas.microsoft.com/office/powerpoint/2010/main" val="179480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0F1B-4132-44C5-B50F-B1A4FEDD9FBF}"/>
              </a:ext>
            </a:extLst>
          </p:cNvPr>
          <p:cNvSpPr>
            <a:spLocks noGrp="1"/>
          </p:cNvSpPr>
          <p:nvPr>
            <p:ph type="title"/>
          </p:nvPr>
        </p:nvSpPr>
        <p:spPr>
          <a:xfrm>
            <a:off x="677334" y="253794"/>
            <a:ext cx="8596668" cy="673858"/>
          </a:xfrm>
        </p:spPr>
        <p:txBody>
          <a:bodyPr>
            <a:normAutofit/>
          </a:bodyPr>
          <a:lstStyle/>
          <a:p>
            <a:r>
              <a:rPr lang="en-US" dirty="0"/>
              <a:t>1999 Constitution and LGs Revenue</a:t>
            </a:r>
          </a:p>
        </p:txBody>
      </p:sp>
      <p:sp>
        <p:nvSpPr>
          <p:cNvPr id="3" name="Content Placeholder 2">
            <a:extLst>
              <a:ext uri="{FF2B5EF4-FFF2-40B4-BE49-F238E27FC236}">
                <a16:creationId xmlns:a16="http://schemas.microsoft.com/office/drawing/2014/main" id="{9DDF2D9A-2E74-48B4-B099-EA9E405DEE44}"/>
              </a:ext>
            </a:extLst>
          </p:cNvPr>
          <p:cNvSpPr>
            <a:spLocks noGrp="1"/>
          </p:cNvSpPr>
          <p:nvPr>
            <p:ph idx="1"/>
          </p:nvPr>
        </p:nvSpPr>
        <p:spPr>
          <a:xfrm>
            <a:off x="781878" y="1073218"/>
            <a:ext cx="8743915" cy="5530988"/>
          </a:xfrm>
        </p:spPr>
        <p:txBody>
          <a:bodyPr>
            <a:normAutofit fontScale="92500" lnSpcReduction="10000"/>
          </a:bodyPr>
          <a:lstStyle/>
          <a:p>
            <a:r>
              <a:rPr lang="en-US" sz="3000" b="1" dirty="0"/>
              <a:t>Schedule IV. Functions of a Local Government Council</a:t>
            </a:r>
          </a:p>
          <a:p>
            <a:r>
              <a:rPr lang="en-US" sz="2600" dirty="0"/>
              <a:t>Section 1.	The main functions of a local government council are as follows: </a:t>
            </a:r>
          </a:p>
          <a:p>
            <a:pPr marL="457200" lvl="1" indent="0">
              <a:buNone/>
            </a:pPr>
            <a:r>
              <a:rPr lang="en-US" sz="2200" dirty="0" err="1"/>
              <a:t>i</a:t>
            </a:r>
            <a:r>
              <a:rPr lang="en-US" sz="2200" dirty="0"/>
              <a:t>.	registration of all births, deaths and marriages; </a:t>
            </a:r>
          </a:p>
          <a:p>
            <a:pPr marL="457200" lvl="1" indent="0">
              <a:buNone/>
            </a:pPr>
            <a:r>
              <a:rPr lang="en-US" sz="2200" dirty="0"/>
              <a:t>j.	assessment of privately owned houses or tenements for the purpose of levying such rates as may be prescribed by the House of Assembly of a State; and </a:t>
            </a:r>
          </a:p>
          <a:p>
            <a:pPr marL="457200" lvl="1" indent="0">
              <a:buNone/>
            </a:pPr>
            <a:r>
              <a:rPr lang="en-US" sz="2200" dirty="0"/>
              <a:t>k.	control and regulation of </a:t>
            </a:r>
          </a:p>
          <a:p>
            <a:pPr marL="1200150" lvl="2" indent="-400050">
              <a:buFont typeface="+mj-lt"/>
              <a:buAutoNum type="romanLcPeriod"/>
            </a:pPr>
            <a:r>
              <a:rPr lang="en-US" sz="1900" dirty="0"/>
              <a:t>out-door advertising and hoarding,</a:t>
            </a:r>
          </a:p>
          <a:p>
            <a:pPr marL="1200150" lvl="2" indent="-400050">
              <a:buFont typeface="+mj-lt"/>
              <a:buAutoNum type="romanLcPeriod"/>
            </a:pPr>
            <a:r>
              <a:rPr lang="en-US" sz="1900" dirty="0"/>
              <a:t>movement and keeping of pets of all description,</a:t>
            </a:r>
          </a:p>
          <a:p>
            <a:pPr marL="1200150" lvl="2" indent="-400050">
              <a:buFont typeface="+mj-lt"/>
              <a:buAutoNum type="romanLcPeriod"/>
            </a:pPr>
            <a:r>
              <a:rPr lang="en-US" sz="1900" dirty="0"/>
              <a:t>shops and kiosks,</a:t>
            </a:r>
          </a:p>
          <a:p>
            <a:pPr marL="1200150" lvl="2" indent="-400050">
              <a:buFont typeface="+mj-lt"/>
              <a:buAutoNum type="romanLcPeriod"/>
            </a:pPr>
            <a:r>
              <a:rPr lang="en-US" sz="1900" dirty="0"/>
              <a:t>restaurants, bakeries and other places for sale of food to the public, </a:t>
            </a:r>
          </a:p>
          <a:p>
            <a:pPr marL="1200150" lvl="2" indent="-400050">
              <a:buFont typeface="+mj-lt"/>
              <a:buAutoNum type="romanLcPeriod"/>
            </a:pPr>
            <a:r>
              <a:rPr lang="en-US" sz="1900" dirty="0"/>
              <a:t>laundries, and </a:t>
            </a:r>
          </a:p>
          <a:p>
            <a:pPr marL="1200150" lvl="2" indent="-400050">
              <a:buFont typeface="+mj-lt"/>
              <a:buAutoNum type="romanLcPeriod"/>
            </a:pPr>
            <a:r>
              <a:rPr lang="en-US" sz="1900" dirty="0"/>
              <a:t>licensing, regulation and control of the sale of liquor. </a:t>
            </a:r>
          </a:p>
        </p:txBody>
      </p:sp>
      <p:pic>
        <p:nvPicPr>
          <p:cNvPr id="4" name="Picture 3">
            <a:extLst>
              <a:ext uri="{FF2B5EF4-FFF2-40B4-BE49-F238E27FC236}">
                <a16:creationId xmlns:a16="http://schemas.microsoft.com/office/drawing/2014/main" id="{AC1A683E-7F5C-4159-A9AB-A0E35F770815}"/>
              </a:ext>
            </a:extLst>
          </p:cNvPr>
          <p:cNvPicPr>
            <a:picLocks noChangeAspect="1"/>
          </p:cNvPicPr>
          <p:nvPr/>
        </p:nvPicPr>
        <p:blipFill>
          <a:blip r:embed="rId2"/>
          <a:stretch>
            <a:fillRect/>
          </a:stretch>
        </p:blipFill>
        <p:spPr>
          <a:xfrm>
            <a:off x="9972675" y="0"/>
            <a:ext cx="2219325" cy="2066925"/>
          </a:xfrm>
          <a:prstGeom prst="rect">
            <a:avLst/>
          </a:prstGeom>
        </p:spPr>
      </p:pic>
    </p:spTree>
    <p:extLst>
      <p:ext uri="{BB962C8B-B14F-4D97-AF65-F5344CB8AC3E}">
        <p14:creationId xmlns:p14="http://schemas.microsoft.com/office/powerpoint/2010/main" val="226305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0F1B-4132-44C5-B50F-B1A4FEDD9FBF}"/>
              </a:ext>
            </a:extLst>
          </p:cNvPr>
          <p:cNvSpPr>
            <a:spLocks noGrp="1"/>
          </p:cNvSpPr>
          <p:nvPr>
            <p:ph type="title"/>
          </p:nvPr>
        </p:nvSpPr>
        <p:spPr>
          <a:xfrm>
            <a:off x="677334" y="253794"/>
            <a:ext cx="8596668" cy="673858"/>
          </a:xfrm>
        </p:spPr>
        <p:txBody>
          <a:bodyPr>
            <a:normAutofit/>
          </a:bodyPr>
          <a:lstStyle/>
          <a:p>
            <a:r>
              <a:rPr lang="en-US" dirty="0"/>
              <a:t>1999 Constitution and LGs Revenue</a:t>
            </a:r>
          </a:p>
        </p:txBody>
      </p:sp>
      <p:sp>
        <p:nvSpPr>
          <p:cNvPr id="3" name="Content Placeholder 2">
            <a:extLst>
              <a:ext uri="{FF2B5EF4-FFF2-40B4-BE49-F238E27FC236}">
                <a16:creationId xmlns:a16="http://schemas.microsoft.com/office/drawing/2014/main" id="{9DDF2D9A-2E74-48B4-B099-EA9E405DEE44}"/>
              </a:ext>
            </a:extLst>
          </p:cNvPr>
          <p:cNvSpPr>
            <a:spLocks noGrp="1"/>
          </p:cNvSpPr>
          <p:nvPr>
            <p:ph idx="1"/>
          </p:nvPr>
        </p:nvSpPr>
        <p:spPr>
          <a:xfrm>
            <a:off x="781878" y="1073218"/>
            <a:ext cx="8772939" cy="5530988"/>
          </a:xfrm>
        </p:spPr>
        <p:txBody>
          <a:bodyPr>
            <a:normAutofit lnSpcReduction="10000"/>
          </a:bodyPr>
          <a:lstStyle/>
          <a:p>
            <a:r>
              <a:rPr lang="en-US" sz="2000" dirty="0"/>
              <a:t>Section 7 (6) of the Constitution provides that (a) the National Assembly shall make provisions for statutory allocation of public revenue to Local Government Councils in the Federation; and </a:t>
            </a:r>
          </a:p>
          <a:p>
            <a:r>
              <a:rPr lang="en-US" sz="2000" dirty="0"/>
              <a:t>(b) the House of Assembly of a State shall make provisions for statutory allocation of public revenue to Local Government Councils within the State. To receive this revenue, the Constitution mandates each State to maintain a special account called "State Joint Local Government Account" into which is paid all allocations to the Local Government Councils of the State from the federation account and from the Government of the State. (section 162 (6) of the Constitution.</a:t>
            </a:r>
          </a:p>
          <a:p>
            <a:r>
              <a:rPr lang="en-US" sz="2000" dirty="0"/>
              <a:t>Section 162 (5) of the Constitution provides that the amount standing to the credit of Local Government Councils from the federation account is allocated to the State for the benefit of their Local Government Councils as prescribed by the National Assembly. </a:t>
            </a:r>
          </a:p>
          <a:p>
            <a:r>
              <a:rPr lang="en-US" sz="2000" dirty="0"/>
              <a:t>Section 162 (8) of the Constitution provides that the amount standing to the credit of Local Government Councils of a State shall be distributed among the Local Government Councils of that State on such terms and in such manner as may be prescribed by the House of Assembly of the State.</a:t>
            </a:r>
          </a:p>
        </p:txBody>
      </p:sp>
      <p:pic>
        <p:nvPicPr>
          <p:cNvPr id="4" name="Picture 3">
            <a:extLst>
              <a:ext uri="{FF2B5EF4-FFF2-40B4-BE49-F238E27FC236}">
                <a16:creationId xmlns:a16="http://schemas.microsoft.com/office/drawing/2014/main" id="{AC1A683E-7F5C-4159-A9AB-A0E35F770815}"/>
              </a:ext>
            </a:extLst>
          </p:cNvPr>
          <p:cNvPicPr>
            <a:picLocks noChangeAspect="1"/>
          </p:cNvPicPr>
          <p:nvPr/>
        </p:nvPicPr>
        <p:blipFill>
          <a:blip r:embed="rId2"/>
          <a:stretch>
            <a:fillRect/>
          </a:stretch>
        </p:blipFill>
        <p:spPr>
          <a:xfrm>
            <a:off x="9972675" y="0"/>
            <a:ext cx="2219325" cy="2066925"/>
          </a:xfrm>
          <a:prstGeom prst="rect">
            <a:avLst/>
          </a:prstGeom>
        </p:spPr>
      </p:pic>
    </p:spTree>
    <p:extLst>
      <p:ext uri="{BB962C8B-B14F-4D97-AF65-F5344CB8AC3E}">
        <p14:creationId xmlns:p14="http://schemas.microsoft.com/office/powerpoint/2010/main" val="21592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0F1B-4132-44C5-B50F-B1A4FEDD9FBF}"/>
              </a:ext>
            </a:extLst>
          </p:cNvPr>
          <p:cNvSpPr>
            <a:spLocks noGrp="1"/>
          </p:cNvSpPr>
          <p:nvPr>
            <p:ph type="title"/>
          </p:nvPr>
        </p:nvSpPr>
        <p:spPr>
          <a:xfrm>
            <a:off x="677334" y="253794"/>
            <a:ext cx="8596668" cy="673858"/>
          </a:xfrm>
        </p:spPr>
        <p:txBody>
          <a:bodyPr>
            <a:normAutofit/>
          </a:bodyPr>
          <a:lstStyle/>
          <a:p>
            <a:r>
              <a:rPr lang="en-US" dirty="0"/>
              <a:t>1999 Constitution and LGs Revenue</a:t>
            </a:r>
          </a:p>
        </p:txBody>
      </p:sp>
      <p:sp>
        <p:nvSpPr>
          <p:cNvPr id="3" name="Content Placeholder 2">
            <a:extLst>
              <a:ext uri="{FF2B5EF4-FFF2-40B4-BE49-F238E27FC236}">
                <a16:creationId xmlns:a16="http://schemas.microsoft.com/office/drawing/2014/main" id="{9DDF2D9A-2E74-48B4-B099-EA9E405DEE44}"/>
              </a:ext>
            </a:extLst>
          </p:cNvPr>
          <p:cNvSpPr>
            <a:spLocks noGrp="1"/>
          </p:cNvSpPr>
          <p:nvPr>
            <p:ph idx="1"/>
          </p:nvPr>
        </p:nvSpPr>
        <p:spPr>
          <a:xfrm>
            <a:off x="781878" y="1073218"/>
            <a:ext cx="8772939" cy="5530988"/>
          </a:xfrm>
        </p:spPr>
        <p:txBody>
          <a:bodyPr>
            <a:normAutofit/>
          </a:bodyPr>
          <a:lstStyle/>
          <a:p>
            <a:r>
              <a:rPr lang="en-US" sz="2000" dirty="0"/>
              <a:t>Section 162 (7) of the Constitution provides that each State must give Local Government Councils in its area of jurisdiction such proportion of its total revenue on the terms and in the manner prescribed by the National Assembly. </a:t>
            </a:r>
          </a:p>
          <a:p>
            <a:r>
              <a:rPr lang="en-US" sz="2000" dirty="0"/>
              <a:t>Section 4 (1) of the Allocation of Revenue (Federation Account, Etc.). Act: In addition to the allocation made from the Federation Account under section 1 of this Act to Local Government Councils, there shall be paid by each State in the Federation to the State Joint Local Government Account (as specified in subsection (5) of section 162 of the Constitution of the Federal Republic of Nigeria) in each quarter of the financial year, a sum representing 10 per cent of the internally-generated revenue for that quarter of the State concerned. [Cap. C23.]</a:t>
            </a:r>
          </a:p>
          <a:p>
            <a:r>
              <a:rPr lang="en-US" sz="2000" dirty="0"/>
              <a:t>(2) The 10 per cent of each State's internally-generated revenue payable to the Local Government Councils in the State, under the provision of subsection (1) of this section, shall be distributed among the Local Governments in that State on such terms and in such manner as the State House of Assembly may prescribe.</a:t>
            </a:r>
          </a:p>
        </p:txBody>
      </p:sp>
      <p:pic>
        <p:nvPicPr>
          <p:cNvPr id="4" name="Picture 3">
            <a:extLst>
              <a:ext uri="{FF2B5EF4-FFF2-40B4-BE49-F238E27FC236}">
                <a16:creationId xmlns:a16="http://schemas.microsoft.com/office/drawing/2014/main" id="{AC1A683E-7F5C-4159-A9AB-A0E35F770815}"/>
              </a:ext>
            </a:extLst>
          </p:cNvPr>
          <p:cNvPicPr>
            <a:picLocks noChangeAspect="1"/>
          </p:cNvPicPr>
          <p:nvPr/>
        </p:nvPicPr>
        <p:blipFill>
          <a:blip r:embed="rId2"/>
          <a:stretch>
            <a:fillRect/>
          </a:stretch>
        </p:blipFill>
        <p:spPr>
          <a:xfrm>
            <a:off x="9972675" y="0"/>
            <a:ext cx="2219325" cy="2066925"/>
          </a:xfrm>
          <a:prstGeom prst="rect">
            <a:avLst/>
          </a:prstGeom>
        </p:spPr>
      </p:pic>
    </p:spTree>
    <p:extLst>
      <p:ext uri="{BB962C8B-B14F-4D97-AF65-F5344CB8AC3E}">
        <p14:creationId xmlns:p14="http://schemas.microsoft.com/office/powerpoint/2010/main" val="219612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F763-8C7D-413D-8AB4-A97D7947BAE7}"/>
              </a:ext>
            </a:extLst>
          </p:cNvPr>
          <p:cNvSpPr>
            <a:spLocks noGrp="1"/>
          </p:cNvSpPr>
          <p:nvPr>
            <p:ph type="title"/>
          </p:nvPr>
        </p:nvSpPr>
        <p:spPr>
          <a:xfrm>
            <a:off x="677334" y="159026"/>
            <a:ext cx="8596668" cy="596348"/>
          </a:xfrm>
        </p:spPr>
        <p:txBody>
          <a:bodyPr>
            <a:normAutofit fontScale="90000"/>
          </a:bodyPr>
          <a:lstStyle/>
          <a:p>
            <a:r>
              <a:rPr lang="en-US" dirty="0"/>
              <a:t>State Tax Laws and LG Revenue</a:t>
            </a:r>
            <a:br>
              <a:rPr lang="en-US" dirty="0"/>
            </a:br>
            <a:endParaRPr lang="en-US" dirty="0"/>
          </a:p>
        </p:txBody>
      </p:sp>
      <p:sp>
        <p:nvSpPr>
          <p:cNvPr id="3" name="Content Placeholder 2">
            <a:extLst>
              <a:ext uri="{FF2B5EF4-FFF2-40B4-BE49-F238E27FC236}">
                <a16:creationId xmlns:a16="http://schemas.microsoft.com/office/drawing/2014/main" id="{1A52A754-8892-42B8-B8DB-47F67AC8E824}"/>
              </a:ext>
            </a:extLst>
          </p:cNvPr>
          <p:cNvSpPr>
            <a:spLocks noGrp="1"/>
          </p:cNvSpPr>
          <p:nvPr>
            <p:ph idx="1"/>
          </p:nvPr>
        </p:nvSpPr>
        <p:spPr>
          <a:xfrm>
            <a:off x="430909" y="901149"/>
            <a:ext cx="9089518" cy="5724938"/>
          </a:xfrm>
        </p:spPr>
        <p:txBody>
          <a:bodyPr>
            <a:normAutofit fontScale="92500" lnSpcReduction="10000"/>
          </a:bodyPr>
          <a:lstStyle/>
          <a:p>
            <a:r>
              <a:rPr lang="en-US" sz="2800" dirty="0"/>
              <a:t>State Revenue Administration Laws</a:t>
            </a:r>
          </a:p>
          <a:p>
            <a:pPr lvl="1"/>
            <a:r>
              <a:rPr lang="en-US" sz="2400" dirty="0"/>
              <a:t>Property Tax vs </a:t>
            </a:r>
          </a:p>
          <a:p>
            <a:pPr lvl="1"/>
            <a:r>
              <a:rPr lang="en-US" sz="2400" dirty="0"/>
              <a:t>Establishment of Local Government Revenue Committee (to be appointed by the LG Chairman). However:</a:t>
            </a:r>
          </a:p>
          <a:p>
            <a:pPr lvl="2"/>
            <a:r>
              <a:rPr lang="en-US" sz="2400" dirty="0"/>
              <a:t>(2) (a)All appointments made pursuant to subsection of this section shall be subject for the approval of the Legislative Arm of a Local Government. (How many States in Nigeria have properly elected council – operate on caretaker basis) Is this approach deliberate to circumvent this law</a:t>
            </a:r>
          </a:p>
          <a:p>
            <a:pPr lvl="2"/>
            <a:r>
              <a:rPr lang="en-US" sz="2400" dirty="0"/>
              <a:t>(b) The House shall take over the role provided in subsection 2(a) of this section if the Legislative Arm of a Local Government is not in place.</a:t>
            </a:r>
          </a:p>
          <a:p>
            <a:pPr lvl="1"/>
            <a:r>
              <a:rPr lang="en-US" sz="2400" dirty="0"/>
              <a:t>Establishment and composition of Joint State Revenue Committee (members appointed by the state government)</a:t>
            </a:r>
          </a:p>
          <a:p>
            <a:pPr lvl="2"/>
            <a:r>
              <a:rPr lang="en-US" sz="2000" dirty="0"/>
              <a:t>Local Government Revenue Committee designated as the revenue collector of the LG.</a:t>
            </a:r>
          </a:p>
        </p:txBody>
      </p:sp>
      <p:pic>
        <p:nvPicPr>
          <p:cNvPr id="4" name="Picture 3">
            <a:extLst>
              <a:ext uri="{FF2B5EF4-FFF2-40B4-BE49-F238E27FC236}">
                <a16:creationId xmlns:a16="http://schemas.microsoft.com/office/drawing/2014/main" id="{4BCBB57B-116D-40C0-92A4-2FFF0D8DD13A}"/>
              </a:ext>
            </a:extLst>
          </p:cNvPr>
          <p:cNvPicPr>
            <a:picLocks noChangeAspect="1"/>
          </p:cNvPicPr>
          <p:nvPr/>
        </p:nvPicPr>
        <p:blipFill>
          <a:blip r:embed="rId2"/>
          <a:stretch>
            <a:fillRect/>
          </a:stretch>
        </p:blipFill>
        <p:spPr>
          <a:xfrm>
            <a:off x="9972675" y="0"/>
            <a:ext cx="2219325" cy="2066925"/>
          </a:xfrm>
          <a:prstGeom prst="rect">
            <a:avLst/>
          </a:prstGeom>
        </p:spPr>
      </p:pic>
    </p:spTree>
    <p:extLst>
      <p:ext uri="{BB962C8B-B14F-4D97-AF65-F5344CB8AC3E}">
        <p14:creationId xmlns:p14="http://schemas.microsoft.com/office/powerpoint/2010/main" val="4195375881"/>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502</TotalTime>
  <Words>2585</Words>
  <Application>Microsoft Office PowerPoint</Application>
  <PresentationFormat>Widescreen</PresentationFormat>
  <Paragraphs>140</Paragraphs>
  <Slides>21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Franklin Gothic Book</vt:lpstr>
      <vt:lpstr>Franklin Gothic Medium</vt:lpstr>
      <vt:lpstr>Wingdings 3</vt:lpstr>
      <vt:lpstr>Facet</vt:lpstr>
      <vt:lpstr>CorelDRAW</vt:lpstr>
      <vt:lpstr>STATE REVENUE ADMINISTRATION LAWS AND THE CONSTITUION</vt:lpstr>
      <vt:lpstr>OUTLINE</vt:lpstr>
      <vt:lpstr>PowerPoint Presentation</vt:lpstr>
      <vt:lpstr>1999 Constitution and Functions of LGs</vt:lpstr>
      <vt:lpstr>1999 Constitution and LGs Revenue</vt:lpstr>
      <vt:lpstr>1999 Constitution and LGs Revenue</vt:lpstr>
      <vt:lpstr>1999 Constitution and LGs Revenue</vt:lpstr>
      <vt:lpstr>1999 Constitution and LGs Revenue</vt:lpstr>
      <vt:lpstr>State Tax Laws and LG Revenue </vt:lpstr>
      <vt:lpstr>State Tax Laws and LG Revenue </vt:lpstr>
      <vt:lpstr>Politics and Consequences of the Politics of State Tax Laws and Constitution on LG Revenue </vt:lpstr>
      <vt:lpstr>Politics and Consequences of the Politics of State Tax Laws and Constitution on LG Revenue </vt:lpstr>
      <vt:lpstr>Politics and Consequences of the Politics of State Tax Laws and Constitution on LG Revenue </vt:lpstr>
      <vt:lpstr>Consequences of the Politics of State Tax Laws and Constitution on LG Revenue </vt:lpstr>
      <vt:lpstr>Challenges Confronting Local Government Councils in Generating Internal Revenue </vt:lpstr>
      <vt:lpstr>Challenges Confronting Local Government Councils in Generating Internal Revenue </vt:lpstr>
      <vt:lpstr>Challenges Confronting Local Government Councils in Generating Internal Revenue </vt:lpstr>
      <vt:lpstr>Implications of Poor Local Government Revenue on Development </vt:lpstr>
      <vt:lpstr>LGs Promise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REVENUE ADMINISTRATION LAWS AND THE CONSTITUION</dc:title>
  <dc:creator>Dr. Chiwuike Uba</dc:creator>
  <cp:lastModifiedBy>Dr. Chiwuike Uba</cp:lastModifiedBy>
  <cp:revision>19</cp:revision>
  <dcterms:created xsi:type="dcterms:W3CDTF">2022-07-15T08:05:56Z</dcterms:created>
  <dcterms:modified xsi:type="dcterms:W3CDTF">2022-07-15T16:28:24Z</dcterms:modified>
</cp:coreProperties>
</file>