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4" r:id="rId3"/>
    <p:sldId id="257" r:id="rId4"/>
    <p:sldId id="265" r:id="rId5"/>
    <p:sldId id="258" r:id="rId6"/>
    <p:sldId id="274" r:id="rId7"/>
    <p:sldId id="263" r:id="rId8"/>
    <p:sldId id="275" r:id="rId9"/>
    <p:sldId id="259" r:id="rId10"/>
    <p:sldId id="276" r:id="rId11"/>
    <p:sldId id="272" r:id="rId12"/>
    <p:sldId id="260" r:id="rId13"/>
    <p:sldId id="262" r:id="rId14"/>
    <p:sldId id="261" r:id="rId15"/>
    <p:sldId id="267" r:id="rId16"/>
    <p:sldId id="268" r:id="rId17"/>
    <p:sldId id="270" r:id="rId18"/>
    <p:sldId id="277"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73" autoAdjust="0"/>
  </p:normalViewPr>
  <p:slideViewPr>
    <p:cSldViewPr snapToGrid="0">
      <p:cViewPr varScale="1">
        <p:scale>
          <a:sx n="56" d="100"/>
          <a:sy n="56" d="100"/>
        </p:scale>
        <p:origin x="11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8E59F-C135-4035-A36F-DB3CA2113E09}" type="datetimeFigureOut">
              <a:rPr lang="en-NG" smtClean="0"/>
              <a:t>03/11/2022</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F919-9756-4BFE-8CD9-C0697EE08268}" type="slidenum">
              <a:rPr lang="en-NG" smtClean="0"/>
              <a:t>‹#›</a:t>
            </a:fld>
            <a:endParaRPr lang="en-NG"/>
          </a:p>
        </p:txBody>
      </p:sp>
    </p:spTree>
    <p:extLst>
      <p:ext uri="{BB962C8B-B14F-4D97-AF65-F5344CB8AC3E}">
        <p14:creationId xmlns:p14="http://schemas.microsoft.com/office/powerpoint/2010/main" val="173778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574B6B-76C7-4240-9BCB-9468F6B9F1E5}" type="datetime8">
              <a:rPr lang="en-NG" smtClean="0"/>
              <a:t>03/11/2022 17:27</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E4036A4-4E64-48BF-8CAC-EFF4090CF1B9}" type="slidenum">
              <a:rPr lang="en-NG" smtClean="0"/>
              <a:t>‹#›</a:t>
            </a:fld>
            <a:endParaRPr lang="en-NG"/>
          </a:p>
        </p:txBody>
      </p:sp>
    </p:spTree>
    <p:extLst>
      <p:ext uri="{BB962C8B-B14F-4D97-AF65-F5344CB8AC3E}">
        <p14:creationId xmlns:p14="http://schemas.microsoft.com/office/powerpoint/2010/main" val="314374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FA9742-543B-4C8B-A2D4-2FE124E11E80}" type="datetime8">
              <a:rPr lang="en-NG" smtClean="0"/>
              <a:t>03/11/2022 17:27</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0E4036A4-4E64-48BF-8CAC-EFF4090CF1B9}" type="slidenum">
              <a:rPr lang="en-NG" smtClean="0"/>
              <a:t>‹#›</a:t>
            </a:fld>
            <a:endParaRPr lang="en-NG"/>
          </a:p>
        </p:txBody>
      </p:sp>
    </p:spTree>
    <p:extLst>
      <p:ext uri="{BB962C8B-B14F-4D97-AF65-F5344CB8AC3E}">
        <p14:creationId xmlns:p14="http://schemas.microsoft.com/office/powerpoint/2010/main" val="413078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1273C-8A9B-4EF0-824D-EBE3A817D0FC}" type="datetime8">
              <a:rPr lang="en-NG" smtClean="0"/>
              <a:t>03/11/2022 17:27</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0E4036A4-4E64-48BF-8CAC-EFF4090CF1B9}" type="slidenum">
              <a:rPr lang="en-NG" smtClean="0"/>
              <a:t>‹#›</a:t>
            </a:fld>
            <a:endParaRPr lang="en-NG"/>
          </a:p>
        </p:txBody>
      </p:sp>
    </p:spTree>
    <p:extLst>
      <p:ext uri="{BB962C8B-B14F-4D97-AF65-F5344CB8AC3E}">
        <p14:creationId xmlns:p14="http://schemas.microsoft.com/office/powerpoint/2010/main" val="175151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380394-820D-45FC-A315-5AAA4884DBEA}" type="datetime8">
              <a:rPr lang="en-NG" smtClean="0"/>
              <a:t>03/11/2022 17:27</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0E4036A4-4E64-48BF-8CAC-EFF4090CF1B9}" type="slidenum">
              <a:rPr lang="en-NG" smtClean="0"/>
              <a:t>‹#›</a:t>
            </a:fld>
            <a:endParaRPr lang="en-NG"/>
          </a:p>
        </p:txBody>
      </p:sp>
    </p:spTree>
    <p:extLst>
      <p:ext uri="{BB962C8B-B14F-4D97-AF65-F5344CB8AC3E}">
        <p14:creationId xmlns:p14="http://schemas.microsoft.com/office/powerpoint/2010/main" val="34610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42EF926-D367-4558-9664-EBCC4FFC2C9E}" type="datetime8">
              <a:rPr lang="en-NG" smtClean="0"/>
              <a:t>03/11/2022 17:27</a:t>
            </a:fld>
            <a:endParaRPr lang="en-NG"/>
          </a:p>
        </p:txBody>
      </p:sp>
      <p:sp>
        <p:nvSpPr>
          <p:cNvPr id="5" name="Footer Placeholder 4"/>
          <p:cNvSpPr>
            <a:spLocks noGrp="1"/>
          </p:cNvSpPr>
          <p:nvPr>
            <p:ph type="ftr" sz="quarter" idx="11"/>
          </p:nvPr>
        </p:nvSpPr>
        <p:spPr>
          <a:xfrm>
            <a:off x="2182708" y="6272784"/>
            <a:ext cx="6327648" cy="365125"/>
          </a:xfrm>
        </p:spPr>
        <p:txBody>
          <a:bodyPr/>
          <a:lstStyle/>
          <a:p>
            <a:endParaRPr lang="en-NG"/>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E4036A4-4E64-48BF-8CAC-EFF4090CF1B9}" type="slidenum">
              <a:rPr lang="en-NG" smtClean="0"/>
              <a:t>‹#›</a:t>
            </a:fld>
            <a:endParaRPr lang="en-NG"/>
          </a:p>
        </p:txBody>
      </p:sp>
    </p:spTree>
    <p:extLst>
      <p:ext uri="{BB962C8B-B14F-4D97-AF65-F5344CB8AC3E}">
        <p14:creationId xmlns:p14="http://schemas.microsoft.com/office/powerpoint/2010/main" val="375379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A31EAC-14F7-4134-BCD7-C983269B5269}" type="datetime8">
              <a:rPr lang="en-NG" smtClean="0"/>
              <a:t>03/11/2022 17:27</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0E4036A4-4E64-48BF-8CAC-EFF4090CF1B9}" type="slidenum">
              <a:rPr lang="en-NG" smtClean="0"/>
              <a:t>‹#›</a:t>
            </a:fld>
            <a:endParaRPr lang="en-NG"/>
          </a:p>
        </p:txBody>
      </p:sp>
    </p:spTree>
    <p:extLst>
      <p:ext uri="{BB962C8B-B14F-4D97-AF65-F5344CB8AC3E}">
        <p14:creationId xmlns:p14="http://schemas.microsoft.com/office/powerpoint/2010/main" val="167143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ABE52A-0F1B-4415-99B5-F0C0754F208C}" type="datetime8">
              <a:rPr lang="en-NG" smtClean="0"/>
              <a:t>03/11/2022 17:27</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0E4036A4-4E64-48BF-8CAC-EFF4090CF1B9}" type="slidenum">
              <a:rPr lang="en-NG" smtClean="0"/>
              <a:t>‹#›</a:t>
            </a:fld>
            <a:endParaRPr lang="en-NG"/>
          </a:p>
        </p:txBody>
      </p:sp>
    </p:spTree>
    <p:extLst>
      <p:ext uri="{BB962C8B-B14F-4D97-AF65-F5344CB8AC3E}">
        <p14:creationId xmlns:p14="http://schemas.microsoft.com/office/powerpoint/2010/main" val="319120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EA7F6C-15A3-42E0-BE9C-4F104266998B}" type="datetime8">
              <a:rPr lang="en-NG" smtClean="0"/>
              <a:t>03/11/2022 17:27</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0E4036A4-4E64-48BF-8CAC-EFF4090CF1B9}" type="slidenum">
              <a:rPr lang="en-NG" smtClean="0"/>
              <a:t>‹#›</a:t>
            </a:fld>
            <a:endParaRPr lang="en-NG"/>
          </a:p>
        </p:txBody>
      </p:sp>
    </p:spTree>
    <p:extLst>
      <p:ext uri="{BB962C8B-B14F-4D97-AF65-F5344CB8AC3E}">
        <p14:creationId xmlns:p14="http://schemas.microsoft.com/office/powerpoint/2010/main" val="46072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EA448-897E-4FC8-8040-E46708772496}" type="datetime8">
              <a:rPr lang="en-NG" smtClean="0"/>
              <a:t>03/11/2022 17:27</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0E4036A4-4E64-48BF-8CAC-EFF4090CF1B9}" type="slidenum">
              <a:rPr lang="en-NG" smtClean="0"/>
              <a:t>‹#›</a:t>
            </a:fld>
            <a:endParaRPr lang="en-NG"/>
          </a:p>
        </p:txBody>
      </p:sp>
    </p:spTree>
    <p:extLst>
      <p:ext uri="{BB962C8B-B14F-4D97-AF65-F5344CB8AC3E}">
        <p14:creationId xmlns:p14="http://schemas.microsoft.com/office/powerpoint/2010/main" val="271983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5397C-47FD-47CD-9D2E-C6A55CDBF1C4}" type="datetime8">
              <a:rPr lang="en-NG" smtClean="0"/>
              <a:t>03/11/2022 17:27</a:t>
            </a:fld>
            <a:endParaRPr lang="en-NG"/>
          </a:p>
        </p:txBody>
      </p:sp>
      <p:sp>
        <p:nvSpPr>
          <p:cNvPr id="6" name="Footer Placeholder 5"/>
          <p:cNvSpPr>
            <a:spLocks noGrp="1"/>
          </p:cNvSpPr>
          <p:nvPr>
            <p:ph type="ftr" sz="quarter" idx="11"/>
          </p:nvPr>
        </p:nvSpPr>
        <p:spPr/>
        <p:txBody>
          <a:bodyPr/>
          <a:lstStyle/>
          <a:p>
            <a:endParaRPr lang="en-NG"/>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E4036A4-4E64-48BF-8CAC-EFF4090CF1B9}" type="slidenum">
              <a:rPr lang="en-NG" smtClean="0"/>
              <a:t>‹#›</a:t>
            </a:fld>
            <a:endParaRPr lang="en-NG"/>
          </a:p>
        </p:txBody>
      </p:sp>
    </p:spTree>
    <p:extLst>
      <p:ext uri="{BB962C8B-B14F-4D97-AF65-F5344CB8AC3E}">
        <p14:creationId xmlns:p14="http://schemas.microsoft.com/office/powerpoint/2010/main" val="278238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57BCBE-3ADB-46E6-93AC-28C2C78C397F}" type="datetime8">
              <a:rPr lang="en-NG" smtClean="0"/>
              <a:t>03/11/2022 17:27</a:t>
            </a:fld>
            <a:endParaRPr lang="en-NG"/>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E4036A4-4E64-48BF-8CAC-EFF4090CF1B9}" type="slidenum">
              <a:rPr lang="en-NG" smtClean="0"/>
              <a:t>‹#›</a:t>
            </a:fld>
            <a:endParaRPr lang="en-NG"/>
          </a:p>
        </p:txBody>
      </p:sp>
    </p:spTree>
    <p:extLst>
      <p:ext uri="{BB962C8B-B14F-4D97-AF65-F5344CB8AC3E}">
        <p14:creationId xmlns:p14="http://schemas.microsoft.com/office/powerpoint/2010/main" val="191527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D3B21CC-D6B1-4178-AFDF-A3D250A4178C}" type="datetime8">
              <a:rPr lang="en-NG" smtClean="0"/>
              <a:t>03/11/2022 17:27</a:t>
            </a:fld>
            <a:endParaRPr lang="en-NG"/>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NG"/>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E4036A4-4E64-48BF-8CAC-EFF4090CF1B9}" type="slidenum">
              <a:rPr lang="en-NG" smtClean="0"/>
              <a:t>‹#›</a:t>
            </a:fld>
            <a:endParaRPr lang="en-NG"/>
          </a:p>
        </p:txBody>
      </p:sp>
    </p:spTree>
    <p:extLst>
      <p:ext uri="{BB962C8B-B14F-4D97-AF65-F5344CB8AC3E}">
        <p14:creationId xmlns:p14="http://schemas.microsoft.com/office/powerpoint/2010/main" val="746895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F3CB-ADF1-4CF2-BA47-E520510AA5ED}"/>
              </a:ext>
            </a:extLst>
          </p:cNvPr>
          <p:cNvSpPr>
            <a:spLocks noGrp="1"/>
          </p:cNvSpPr>
          <p:nvPr>
            <p:ph type="ctrTitle"/>
          </p:nvPr>
        </p:nvSpPr>
        <p:spPr>
          <a:xfrm>
            <a:off x="7534652" y="702365"/>
            <a:ext cx="4295078" cy="3765666"/>
          </a:xfrm>
        </p:spPr>
        <p:txBody>
          <a:bodyPr anchor="b">
            <a:normAutofit/>
          </a:bodyPr>
          <a:lstStyle/>
          <a:p>
            <a:r>
              <a:rPr lang="en-GB" sz="3200" b="1" dirty="0"/>
              <a:t>Taxation of Digital Financial Services in Nigeria: </a:t>
            </a:r>
            <a:br>
              <a:rPr lang="en-GB" sz="3200" b="1" dirty="0"/>
            </a:br>
            <a:r>
              <a:rPr lang="en-GB" sz="3200" b="1" cap="none" dirty="0"/>
              <a:t>The Prospects, Politics and Challenges</a:t>
            </a:r>
            <a:endParaRPr lang="en-NG" sz="3200" b="1" dirty="0"/>
          </a:p>
        </p:txBody>
      </p:sp>
      <p:sp>
        <p:nvSpPr>
          <p:cNvPr id="3" name="Subtitle 2">
            <a:extLst>
              <a:ext uri="{FF2B5EF4-FFF2-40B4-BE49-F238E27FC236}">
                <a16:creationId xmlns:a16="http://schemas.microsoft.com/office/drawing/2014/main" id="{BB5999FD-DE98-4B78-AB43-D53FB5AC7652}"/>
              </a:ext>
            </a:extLst>
          </p:cNvPr>
          <p:cNvSpPr>
            <a:spLocks noGrp="1"/>
          </p:cNvSpPr>
          <p:nvPr>
            <p:ph type="subTitle" idx="1"/>
          </p:nvPr>
        </p:nvSpPr>
        <p:spPr>
          <a:xfrm>
            <a:off x="7534652" y="4744528"/>
            <a:ext cx="3867073" cy="714440"/>
          </a:xfrm>
        </p:spPr>
        <p:txBody>
          <a:bodyPr>
            <a:normAutofit fontScale="92500" lnSpcReduction="20000"/>
          </a:bodyPr>
          <a:lstStyle/>
          <a:p>
            <a:endParaRPr lang="en-GB" b="1" dirty="0"/>
          </a:p>
          <a:p>
            <a:r>
              <a:rPr lang="en-GB" b="1" dirty="0"/>
              <a:t>By Mrs </a:t>
            </a:r>
            <a:r>
              <a:rPr lang="en-GB" b="1" dirty="0" err="1"/>
              <a:t>Jadesola</a:t>
            </a:r>
            <a:r>
              <a:rPr lang="en-GB" b="1" dirty="0"/>
              <a:t> Bello</a:t>
            </a:r>
            <a:endParaRPr lang="en-NG" b="1" dirty="0"/>
          </a:p>
        </p:txBody>
      </p:sp>
      <p:pic>
        <p:nvPicPr>
          <p:cNvPr id="6" name="Picture 5">
            <a:extLst>
              <a:ext uri="{FF2B5EF4-FFF2-40B4-BE49-F238E27FC236}">
                <a16:creationId xmlns:a16="http://schemas.microsoft.com/office/drawing/2014/main" id="{B6D050A6-238A-418D-9E33-C3C603E4FBE0}"/>
              </a:ext>
            </a:extLst>
          </p:cNvPr>
          <p:cNvPicPr>
            <a:picLocks noChangeAspect="1"/>
          </p:cNvPicPr>
          <p:nvPr/>
        </p:nvPicPr>
        <p:blipFill rotWithShape="1">
          <a:blip r:embed="rId4"/>
          <a:srcRect r="38113"/>
          <a:stretch/>
        </p:blipFill>
        <p:spPr>
          <a:xfrm>
            <a:off x="20" y="10"/>
            <a:ext cx="6901088" cy="6857990"/>
          </a:xfrm>
          <a:prstGeom prst="rect">
            <a:avLst/>
          </a:prstGeom>
        </p:spPr>
      </p:pic>
      <p:grpSp>
        <p:nvGrpSpPr>
          <p:cNvPr id="15" name="Group 14">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16" name="Oval 15">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7406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0CE37FC3-1F16-4947-AE1D-10EDC09B12D0}"/>
              </a:ext>
            </a:extLst>
          </p:cNvPr>
          <p:cNvSpPr>
            <a:spLocks noGrp="1"/>
          </p:cNvSpPr>
          <p:nvPr>
            <p:ph type="title"/>
          </p:nvPr>
        </p:nvSpPr>
        <p:spPr>
          <a:xfrm>
            <a:off x="1069848" y="484632"/>
            <a:ext cx="10058400" cy="1609344"/>
          </a:xfrm>
        </p:spPr>
        <p:txBody>
          <a:bodyPr>
            <a:normAutofit/>
          </a:bodyPr>
          <a:lstStyle/>
          <a:p>
            <a:r>
              <a:rPr lang="en-US" b="1"/>
              <a:t>Prospects  for DFS in Nigeria</a:t>
            </a:r>
            <a:endParaRPr lang="en-GB" b="1"/>
          </a:p>
        </p:txBody>
      </p:sp>
      <p:pic>
        <p:nvPicPr>
          <p:cNvPr id="6" name="Picture 5">
            <a:extLst>
              <a:ext uri="{FF2B5EF4-FFF2-40B4-BE49-F238E27FC236}">
                <a16:creationId xmlns:a16="http://schemas.microsoft.com/office/drawing/2014/main" id="{3BD5BF18-9E3A-40BB-8C94-4D27C43AC313}"/>
              </a:ext>
            </a:extLst>
          </p:cNvPr>
          <p:cNvPicPr>
            <a:picLocks noChangeAspect="1"/>
          </p:cNvPicPr>
          <p:nvPr/>
        </p:nvPicPr>
        <p:blipFill rotWithShape="1">
          <a:blip r:embed="rId4"/>
          <a:srcRect l="4711" r="26913" b="3"/>
          <a:stretch/>
        </p:blipFill>
        <p:spPr>
          <a:xfrm>
            <a:off x="1007196" y="2265037"/>
            <a:ext cx="5088800" cy="3907158"/>
          </a:xfrm>
          <a:prstGeom prst="rect">
            <a:avLst/>
          </a:prstGeom>
        </p:spPr>
      </p:pic>
      <p:sp>
        <p:nvSpPr>
          <p:cNvPr id="5" name="Content Placeholder 4">
            <a:extLst>
              <a:ext uri="{FF2B5EF4-FFF2-40B4-BE49-F238E27FC236}">
                <a16:creationId xmlns:a16="http://schemas.microsoft.com/office/drawing/2014/main" id="{97DCCF87-94A8-4A09-8467-55FAFBF3D088}"/>
              </a:ext>
            </a:extLst>
          </p:cNvPr>
          <p:cNvSpPr>
            <a:spLocks noGrp="1"/>
          </p:cNvSpPr>
          <p:nvPr>
            <p:ph idx="1"/>
          </p:nvPr>
        </p:nvSpPr>
        <p:spPr>
          <a:xfrm>
            <a:off x="6095996" y="2320412"/>
            <a:ext cx="5111500" cy="3851787"/>
          </a:xfrm>
        </p:spPr>
        <p:txBody>
          <a:bodyPr anchor="ctr">
            <a:noAutofit/>
          </a:bodyPr>
          <a:lstStyle/>
          <a:p>
            <a:pPr algn="just"/>
            <a:r>
              <a:rPr lang="en-US" sz="1600" dirty="0"/>
              <a:t>Tailored products are now available for sector specific needs e.g. banking operations, logistics, agriculture, health, education, travel and lifestyle, insurance </a:t>
            </a:r>
            <a:r>
              <a:rPr lang="en-US" sz="1600" dirty="0" err="1"/>
              <a:t>etc</a:t>
            </a:r>
            <a:r>
              <a:rPr lang="en-US" sz="1600" dirty="0"/>
              <a:t>, </a:t>
            </a:r>
          </a:p>
          <a:p>
            <a:pPr indent="457200" algn="just">
              <a:spcAft>
                <a:spcPts val="800"/>
              </a:spcAft>
            </a:pPr>
            <a:r>
              <a:rPr lang="en-US" sz="1600" i="1" dirty="0">
                <a:ea typeface="Calibri" panose="020F0502020204030204" pitchFamily="34" charset="0"/>
                <a:cs typeface="Times New Roman" panose="02020603050405020304" pitchFamily="18" charset="0"/>
              </a:rPr>
              <a:t>Results:</a:t>
            </a:r>
          </a:p>
          <a:p>
            <a:pPr marL="1062990" lvl="2" indent="-514350" algn="just">
              <a:spcAft>
                <a:spcPts val="800"/>
              </a:spcAft>
              <a:buFont typeface="+mj-lt"/>
              <a:buAutoNum type="arabicPeriod"/>
            </a:pPr>
            <a:r>
              <a:rPr lang="en-US" dirty="0">
                <a:ea typeface="Calibri" panose="020F0502020204030204" pitchFamily="34" charset="0"/>
                <a:cs typeface="Times New Roman" panose="02020603050405020304" pitchFamily="18" charset="0"/>
              </a:rPr>
              <a:t>Increase no of DFS users especially  the underserved adult population in remote areas where banks are not covered</a:t>
            </a:r>
          </a:p>
          <a:p>
            <a:pPr marL="1062990" lvl="2" indent="-514350" algn="just">
              <a:spcAft>
                <a:spcPts val="800"/>
              </a:spcAft>
              <a:buFont typeface="+mj-lt"/>
              <a:buAutoNum type="arabicPeriod"/>
            </a:pPr>
            <a:r>
              <a:rPr lang="en-US" dirty="0">
                <a:ea typeface="Calibri" panose="020F0502020204030204" pitchFamily="34" charset="0"/>
                <a:cs typeface="Times New Roman" panose="02020603050405020304" pitchFamily="18" charset="0"/>
              </a:rPr>
              <a:t>65% informal economy in 2021</a:t>
            </a:r>
          </a:p>
          <a:p>
            <a:pPr marL="1062990" lvl="2" indent="-514350" algn="just">
              <a:spcAft>
                <a:spcPts val="800"/>
              </a:spcAft>
              <a:buFont typeface="+mj-lt"/>
              <a:buAutoNum type="arabicPeriod"/>
            </a:pPr>
            <a:r>
              <a:rPr lang="en-US" dirty="0">
                <a:ea typeface="Trebuchet MS" panose="020B0603020202020204" pitchFamily="34" charset="0"/>
                <a:cs typeface="Times New Roman" panose="02020603050405020304" pitchFamily="18" charset="0"/>
              </a:rPr>
              <a:t>Connect G2B, G2P, P2G, P2P, B2P transactions</a:t>
            </a:r>
          </a:p>
          <a:p>
            <a:pPr marL="1062990" lvl="2" indent="-514350" algn="just">
              <a:buFont typeface="+mj-lt"/>
              <a:buAutoNum type="arabicPeriod"/>
            </a:pPr>
            <a:r>
              <a:rPr lang="en-US" dirty="0"/>
              <a:t>Growing population of Nigeria means internet penetration and DFS acceleration. (239m est. FY2026)</a:t>
            </a:r>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B423EE5D-5A92-4EFF-8279-AFCBC5DBC8A1}"/>
              </a:ext>
            </a:extLst>
          </p:cNvPr>
          <p:cNvSpPr>
            <a:spLocks noGrp="1"/>
          </p:cNvSpPr>
          <p:nvPr>
            <p:ph type="sldNum" sz="quarter" idx="12"/>
          </p:nvPr>
        </p:nvSpPr>
        <p:spPr>
          <a:xfrm>
            <a:off x="11311128" y="6272784"/>
            <a:ext cx="640080" cy="365125"/>
          </a:xfrm>
        </p:spPr>
        <p:txBody>
          <a:bodyPr>
            <a:normAutofit/>
          </a:bodyPr>
          <a:lstStyle/>
          <a:p>
            <a:pPr>
              <a:spcAft>
                <a:spcPts val="600"/>
              </a:spcAft>
            </a:pPr>
            <a:fld id="{0E4036A4-4E64-48BF-8CAC-EFF4090CF1B9}" type="slidenum">
              <a:rPr lang="en-NG" smtClean="0"/>
              <a:pPr>
                <a:spcAft>
                  <a:spcPts val="600"/>
                </a:spcAft>
              </a:pPr>
              <a:t>10</a:t>
            </a:fld>
            <a:endParaRPr lang="en-NG"/>
          </a:p>
        </p:txBody>
      </p:sp>
    </p:spTree>
    <p:extLst>
      <p:ext uri="{BB962C8B-B14F-4D97-AF65-F5344CB8AC3E}">
        <p14:creationId xmlns:p14="http://schemas.microsoft.com/office/powerpoint/2010/main" val="210388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 name="Group 26">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28" name="Oval 27">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A3EA5BFF-7537-489E-BFB7-C6F8DCB10148}"/>
              </a:ext>
            </a:extLst>
          </p:cNvPr>
          <p:cNvSpPr>
            <a:spLocks noGrp="1"/>
          </p:cNvSpPr>
          <p:nvPr>
            <p:ph type="title"/>
          </p:nvPr>
        </p:nvSpPr>
        <p:spPr>
          <a:xfrm>
            <a:off x="1490145" y="2376862"/>
            <a:ext cx="2640646" cy="2104273"/>
          </a:xfrm>
          <a:noFill/>
        </p:spPr>
        <p:txBody>
          <a:bodyPr>
            <a:normAutofit/>
          </a:bodyPr>
          <a:lstStyle/>
          <a:p>
            <a:pPr algn="ctr"/>
            <a:br>
              <a:rPr lang="en-US" sz="1900" b="1">
                <a:solidFill>
                  <a:srgbClr val="FFFFFF"/>
                </a:solidFill>
                <a:latin typeface="+mn-lt"/>
              </a:rPr>
            </a:br>
            <a:br>
              <a:rPr lang="en-US" sz="1900" b="1">
                <a:solidFill>
                  <a:srgbClr val="FFFFFF"/>
                </a:solidFill>
                <a:latin typeface="+mn-lt"/>
              </a:rPr>
            </a:br>
            <a:r>
              <a:rPr lang="en-US" sz="1900" b="1">
                <a:solidFill>
                  <a:srgbClr val="FFFFFF"/>
                </a:solidFill>
                <a:latin typeface="+mn-lt"/>
              </a:rPr>
              <a:t>Implications of the 2022 Finance Act</a:t>
            </a:r>
            <a:br>
              <a:rPr lang="en-US" sz="1900" b="1">
                <a:solidFill>
                  <a:srgbClr val="FFFFFF"/>
                </a:solidFill>
                <a:latin typeface="+mn-lt"/>
              </a:rPr>
            </a:br>
            <a:br>
              <a:rPr lang="en-US" sz="1900" b="1">
                <a:solidFill>
                  <a:srgbClr val="FFFFFF"/>
                </a:solidFill>
                <a:latin typeface="+mn-lt"/>
              </a:rPr>
            </a:br>
            <a:endParaRPr lang="en-NG" sz="1900" b="1">
              <a:solidFill>
                <a:srgbClr val="FFFFFF"/>
              </a:solidFill>
              <a:latin typeface="+mn-lt"/>
            </a:endParaRPr>
          </a:p>
        </p:txBody>
      </p:sp>
      <p:sp>
        <p:nvSpPr>
          <p:cNvPr id="31" name="Rectangle 30">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EC4DB350-B62F-413B-8208-127D8335C465}"/>
              </a:ext>
            </a:extLst>
          </p:cNvPr>
          <p:cNvSpPr>
            <a:spLocks noGrp="1"/>
          </p:cNvSpPr>
          <p:nvPr>
            <p:ph idx="1"/>
          </p:nvPr>
        </p:nvSpPr>
        <p:spPr>
          <a:xfrm>
            <a:off x="6081089" y="725394"/>
            <a:ext cx="5142658" cy="5407212"/>
          </a:xfrm>
        </p:spPr>
        <p:txBody>
          <a:bodyPr anchor="ctr">
            <a:normAutofit/>
          </a:bodyPr>
          <a:lstStyle/>
          <a:p>
            <a:r>
              <a:rPr lang="en-US" dirty="0"/>
              <a:t>Expands the horizon of DFS taxes to include foreign companies </a:t>
            </a:r>
            <a:br>
              <a:rPr lang="en-US" dirty="0"/>
            </a:br>
            <a:endParaRPr lang="en-US" dirty="0"/>
          </a:p>
          <a:p>
            <a:pPr lvl="1"/>
            <a:r>
              <a:rPr lang="en-US" dirty="0"/>
              <a:t>“that transmits, emits or receives signals, sounds, messages, images or data of any kind by cable, radio, electromagnetic systems or any other electronic or wireless apparatus  including eCommerce, app store, high frequency trading, electronic data storage, online adverts, participative network platform, online payments and so on, to the extent that the company has significant economic presence in Nigeria and profit can be attributable to such activity”</a:t>
            </a:r>
          </a:p>
          <a:p>
            <a:endParaRPr lang="en-US" dirty="0"/>
          </a:p>
          <a:p>
            <a:pPr marL="342900" indent="-342900">
              <a:buFont typeface="Arial" panose="020B0604020202020204" pitchFamily="34" charset="0"/>
              <a:buChar char="•"/>
            </a:pPr>
            <a:r>
              <a:rPr lang="en-US" dirty="0"/>
              <a:t> 	All digital transactions across Nigerian ecosystem are now taxable.  VAT, WHT, CIT, PIT, Stamp duty etc.</a:t>
            </a:r>
          </a:p>
        </p:txBody>
      </p:sp>
      <p:sp>
        <p:nvSpPr>
          <p:cNvPr id="3" name="Slide Number Placeholder 2">
            <a:extLst>
              <a:ext uri="{FF2B5EF4-FFF2-40B4-BE49-F238E27FC236}">
                <a16:creationId xmlns:a16="http://schemas.microsoft.com/office/drawing/2014/main" id="{83F6F856-7636-4C39-BB98-1654E9786222}"/>
              </a:ext>
            </a:extLst>
          </p:cNvPr>
          <p:cNvSpPr>
            <a:spLocks noGrp="1"/>
          </p:cNvSpPr>
          <p:nvPr>
            <p:ph type="sldNum" sz="quarter" idx="12"/>
          </p:nvPr>
        </p:nvSpPr>
        <p:spPr>
          <a:xfrm>
            <a:off x="11311128" y="6272784"/>
            <a:ext cx="640080" cy="365125"/>
          </a:xfrm>
        </p:spPr>
        <p:txBody>
          <a:bodyPr>
            <a:normAutofit/>
          </a:bodyPr>
          <a:lstStyle/>
          <a:p>
            <a:pPr>
              <a:lnSpc>
                <a:spcPct val="90000"/>
              </a:lnSpc>
              <a:spcAft>
                <a:spcPts val="600"/>
              </a:spcAft>
            </a:pPr>
            <a:fld id="{0E4036A4-4E64-48BF-8CAC-EFF4090CF1B9}" type="slidenum">
              <a:rPr lang="en-NG" sz="1900">
                <a:solidFill>
                  <a:schemeClr val="accent1"/>
                </a:solidFill>
              </a:rPr>
              <a:pPr>
                <a:lnSpc>
                  <a:spcPct val="90000"/>
                </a:lnSpc>
                <a:spcAft>
                  <a:spcPts val="600"/>
                </a:spcAft>
              </a:pPr>
              <a:t>11</a:t>
            </a:fld>
            <a:endParaRPr lang="en-NG" sz="1900">
              <a:solidFill>
                <a:schemeClr val="accent1"/>
              </a:solidFill>
            </a:endParaRPr>
          </a:p>
        </p:txBody>
      </p:sp>
    </p:spTree>
    <p:extLst>
      <p:ext uri="{BB962C8B-B14F-4D97-AF65-F5344CB8AC3E}">
        <p14:creationId xmlns:p14="http://schemas.microsoft.com/office/powerpoint/2010/main" val="41044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1D750-E6A0-4E68-B91E-519CBB05AE13}"/>
              </a:ext>
            </a:extLst>
          </p:cNvPr>
          <p:cNvSpPr>
            <a:spLocks noGrp="1"/>
          </p:cNvSpPr>
          <p:nvPr>
            <p:ph type="title"/>
          </p:nvPr>
        </p:nvSpPr>
        <p:spPr>
          <a:xfrm>
            <a:off x="382280" y="484632"/>
            <a:ext cx="6743844" cy="1609344"/>
          </a:xfrm>
        </p:spPr>
        <p:txBody>
          <a:bodyPr>
            <a:normAutofit/>
          </a:bodyPr>
          <a:lstStyle/>
          <a:p>
            <a:r>
              <a:rPr lang="en-US" sz="4800" b="1"/>
              <a:t>Politics of DFS</a:t>
            </a:r>
            <a:endParaRPr lang="en-NG" sz="4800" b="1"/>
          </a:p>
        </p:txBody>
      </p:sp>
      <p:sp>
        <p:nvSpPr>
          <p:cNvPr id="5" name="Content Placeholder 4">
            <a:extLst>
              <a:ext uri="{FF2B5EF4-FFF2-40B4-BE49-F238E27FC236}">
                <a16:creationId xmlns:a16="http://schemas.microsoft.com/office/drawing/2014/main" id="{AFCCBA1A-76A3-47D2-88A2-D5F6838066A6}"/>
              </a:ext>
            </a:extLst>
          </p:cNvPr>
          <p:cNvSpPr>
            <a:spLocks noGrp="1"/>
          </p:cNvSpPr>
          <p:nvPr>
            <p:ph idx="1"/>
          </p:nvPr>
        </p:nvSpPr>
        <p:spPr>
          <a:xfrm>
            <a:off x="382279" y="2121408"/>
            <a:ext cx="6743845" cy="4050792"/>
          </a:xfrm>
        </p:spPr>
        <p:txBody>
          <a:bodyPr>
            <a:normAutofit/>
          </a:bodyPr>
          <a:lstStyle/>
          <a:p>
            <a:pPr marL="342900" indent="-342900">
              <a:spcAft>
                <a:spcPts val="800"/>
              </a:spcAft>
              <a:buAutoNum type="alphaLcPeriod"/>
            </a:pPr>
            <a:r>
              <a:rPr lang="en-US" sz="1800" dirty="0">
                <a:ea typeface="Calibri" panose="020F0502020204030204" pitchFamily="34" charset="0"/>
                <a:cs typeface="Times New Roman" panose="02020603050405020304" pitchFamily="18" charset="0"/>
              </a:rPr>
              <a:t>Government interference and  insensitivity to the Nigerian technical ecosystem on digital financial services. </a:t>
            </a:r>
            <a:r>
              <a:rPr lang="en-US" sz="1800" dirty="0" err="1">
                <a:ea typeface="Calibri" panose="020F0502020204030204" pitchFamily="34" charset="0"/>
                <a:cs typeface="Times New Roman" panose="02020603050405020304" pitchFamily="18" charset="0"/>
              </a:rPr>
              <a:t>Eg</a:t>
            </a:r>
            <a:r>
              <a:rPr lang="en-US" sz="1800" dirty="0">
                <a:ea typeface="Calibri" panose="020F0502020204030204" pitchFamily="34" charset="0"/>
                <a:cs typeface="Times New Roman" panose="02020603050405020304" pitchFamily="18" charset="0"/>
              </a:rPr>
              <a:t> Lagos </a:t>
            </a:r>
            <a:r>
              <a:rPr lang="en-US" sz="1800" dirty="0" err="1">
                <a:ea typeface="Calibri" panose="020F0502020204030204" pitchFamily="34" charset="0"/>
                <a:cs typeface="Times New Roman" panose="02020603050405020304" pitchFamily="18" charset="0"/>
              </a:rPr>
              <a:t>okada</a:t>
            </a:r>
            <a:r>
              <a:rPr lang="en-US" sz="1800" dirty="0">
                <a:ea typeface="Calibri" panose="020F0502020204030204" pitchFamily="34" charset="0"/>
                <a:cs typeface="Times New Roman" panose="02020603050405020304" pitchFamily="18" charset="0"/>
              </a:rPr>
              <a:t> ban –</a:t>
            </a:r>
            <a:r>
              <a:rPr lang="en-US" sz="1800" dirty="0" err="1">
                <a:ea typeface="Calibri" panose="020F0502020204030204" pitchFamily="34" charset="0"/>
                <a:cs typeface="Times New Roman" panose="02020603050405020304" pitchFamily="18" charset="0"/>
              </a:rPr>
              <a:t>O’ride</a:t>
            </a:r>
            <a:r>
              <a:rPr lang="en-US" sz="1800" dirty="0">
                <a:ea typeface="Calibri" panose="020F0502020204030204" pitchFamily="34" charset="0"/>
                <a:cs typeface="Times New Roman" panose="02020603050405020304" pitchFamily="18" charset="0"/>
              </a:rPr>
              <a:t>, restriction on cryptocurrency trading, ban of social media activities, restriction of social media platforms</a:t>
            </a:r>
          </a:p>
          <a:p>
            <a:pPr marL="342900" indent="-342900">
              <a:spcAft>
                <a:spcPts val="800"/>
              </a:spcAft>
              <a:buAutoNum type="alphaLcPeriod"/>
            </a:pPr>
            <a:r>
              <a:rPr lang="en-US" sz="1800" dirty="0">
                <a:ea typeface="Calibri" panose="020F0502020204030204" pitchFamily="34" charset="0"/>
                <a:cs typeface="Times New Roman" panose="02020603050405020304" pitchFamily="18" charset="0"/>
              </a:rPr>
              <a:t> Lack of government support/ funding  for digital infrastructure- increased cost of doing business and ease of doing business indices are poor.</a:t>
            </a:r>
          </a:p>
          <a:p>
            <a:pPr marL="342900" indent="-342900">
              <a:spcAft>
                <a:spcPts val="800"/>
              </a:spcAft>
              <a:buAutoNum type="alphaLcPeriod"/>
            </a:pPr>
            <a:r>
              <a:rPr lang="en-US" sz="1800" dirty="0">
                <a:ea typeface="Calibri" panose="020F0502020204030204" pitchFamily="34" charset="0"/>
                <a:cs typeface="Times New Roman" panose="02020603050405020304" pitchFamily="18" charset="0"/>
              </a:rPr>
              <a:t>Insufficient coordination of activities of agents and mobile money operations.</a:t>
            </a:r>
          </a:p>
          <a:p>
            <a:endParaRPr lang="en-GB" sz="1800" dirty="0"/>
          </a:p>
        </p:txBody>
      </p:sp>
      <p:pic>
        <p:nvPicPr>
          <p:cNvPr id="6" name="Picture 5">
            <a:extLst>
              <a:ext uri="{FF2B5EF4-FFF2-40B4-BE49-F238E27FC236}">
                <a16:creationId xmlns:a16="http://schemas.microsoft.com/office/drawing/2014/main" id="{8A4F0A3B-8E3C-4A4F-868D-42408AC1E417}"/>
              </a:ext>
            </a:extLst>
          </p:cNvPr>
          <p:cNvPicPr>
            <a:picLocks noChangeAspect="1"/>
          </p:cNvPicPr>
          <p:nvPr/>
        </p:nvPicPr>
        <p:blipFill rotWithShape="1">
          <a:blip r:embed="rId4"/>
          <a:srcRect l="20681" r="28502"/>
          <a:stretch/>
        </p:blipFill>
        <p:spPr>
          <a:xfrm>
            <a:off x="7545274" y="10"/>
            <a:ext cx="4646726" cy="6857990"/>
          </a:xfrm>
          <a:prstGeom prst="rect">
            <a:avLst/>
          </a:prstGeom>
        </p:spPr>
      </p:pic>
      <p:grpSp>
        <p:nvGrpSpPr>
          <p:cNvPr id="25" name="Group 19">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0">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1">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lide Number Placeholder 2">
            <a:extLst>
              <a:ext uri="{FF2B5EF4-FFF2-40B4-BE49-F238E27FC236}">
                <a16:creationId xmlns:a16="http://schemas.microsoft.com/office/drawing/2014/main" id="{2C267FA1-0880-4B6E-B926-24B5BF16A35A}"/>
              </a:ext>
            </a:extLst>
          </p:cNvPr>
          <p:cNvSpPr>
            <a:spLocks noGrp="1"/>
          </p:cNvSpPr>
          <p:nvPr>
            <p:ph type="sldNum" sz="quarter" idx="12"/>
          </p:nvPr>
        </p:nvSpPr>
        <p:spPr>
          <a:xfrm>
            <a:off x="11311128" y="6272784"/>
            <a:ext cx="640080" cy="365125"/>
          </a:xfrm>
        </p:spPr>
        <p:txBody>
          <a:bodyPr>
            <a:normAutofit/>
          </a:bodyPr>
          <a:lstStyle/>
          <a:p>
            <a:pPr>
              <a:spcAft>
                <a:spcPts val="600"/>
              </a:spcAft>
            </a:pPr>
            <a:fld id="{0E4036A4-4E64-48BF-8CAC-EFF4090CF1B9}" type="slidenum">
              <a:rPr lang="en-NG"/>
              <a:pPr>
                <a:spcAft>
                  <a:spcPts val="600"/>
                </a:spcAft>
              </a:pPr>
              <a:t>12</a:t>
            </a:fld>
            <a:endParaRPr lang="en-NG"/>
          </a:p>
        </p:txBody>
      </p:sp>
    </p:spTree>
    <p:extLst>
      <p:ext uri="{BB962C8B-B14F-4D97-AF65-F5344CB8AC3E}">
        <p14:creationId xmlns:p14="http://schemas.microsoft.com/office/powerpoint/2010/main" val="72880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169AA8-EFB9-4146-8D95-64E2DD92EBCA}"/>
              </a:ext>
            </a:extLst>
          </p:cNvPr>
          <p:cNvSpPr>
            <a:spLocks noGrp="1"/>
          </p:cNvSpPr>
          <p:nvPr>
            <p:ph type="title"/>
          </p:nvPr>
        </p:nvSpPr>
        <p:spPr>
          <a:xfrm>
            <a:off x="6587544" y="1382165"/>
            <a:ext cx="4869179" cy="1517984"/>
          </a:xfrm>
        </p:spPr>
        <p:txBody>
          <a:bodyPr>
            <a:normAutofit/>
          </a:bodyPr>
          <a:lstStyle/>
          <a:p>
            <a:r>
              <a:rPr lang="en-US" sz="4400" b="1">
                <a:solidFill>
                  <a:srgbClr val="000000"/>
                </a:solidFill>
                <a:latin typeface="+mn-lt"/>
                <a:ea typeface="Calibri" panose="020F0502020204030204" pitchFamily="34" charset="0"/>
                <a:cs typeface="Times New Roman" panose="02020603050405020304" pitchFamily="18" charset="0"/>
              </a:rPr>
              <a:t>DFA ASSOCIATIONS</a:t>
            </a:r>
            <a:endParaRPr lang="en-GB" sz="4400" b="1">
              <a:solidFill>
                <a:srgbClr val="000000"/>
              </a:solidFill>
              <a:latin typeface="+mn-lt"/>
            </a:endParaRPr>
          </a:p>
        </p:txBody>
      </p:sp>
      <p:pic>
        <p:nvPicPr>
          <p:cNvPr id="6" name="Picture 5">
            <a:extLst>
              <a:ext uri="{FF2B5EF4-FFF2-40B4-BE49-F238E27FC236}">
                <a16:creationId xmlns:a16="http://schemas.microsoft.com/office/drawing/2014/main" id="{8F47FCC0-AB66-414F-ABE1-520A0CC74EB6}"/>
              </a:ext>
            </a:extLst>
          </p:cNvPr>
          <p:cNvPicPr>
            <a:picLocks noChangeAspect="1"/>
          </p:cNvPicPr>
          <p:nvPr/>
        </p:nvPicPr>
        <p:blipFill rotWithShape="1">
          <a:blip r:embed="rId2"/>
          <a:srcRect l="12940" r="23828" b="1"/>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3" name="Freeform: Shape 12">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5" name="Content Placeholder 4">
            <a:extLst>
              <a:ext uri="{FF2B5EF4-FFF2-40B4-BE49-F238E27FC236}">
                <a16:creationId xmlns:a16="http://schemas.microsoft.com/office/drawing/2014/main" id="{2BF412C0-D125-46A0-97CF-93F04412B316}"/>
              </a:ext>
            </a:extLst>
          </p:cNvPr>
          <p:cNvSpPr>
            <a:spLocks noGrp="1"/>
          </p:cNvSpPr>
          <p:nvPr>
            <p:ph idx="1"/>
          </p:nvPr>
        </p:nvSpPr>
        <p:spPr>
          <a:xfrm>
            <a:off x="6587545" y="3007389"/>
            <a:ext cx="4869179" cy="3065865"/>
          </a:xfrm>
        </p:spPr>
        <p:txBody>
          <a:bodyPr anchor="t">
            <a:normAutofit/>
          </a:bodyPr>
          <a:lstStyle/>
          <a:p>
            <a:r>
              <a:rPr lang="en-US" sz="1500">
                <a:solidFill>
                  <a:srgbClr val="000000"/>
                </a:solidFill>
              </a:rPr>
              <a:t>Association of Licensed mobile payment Operators</a:t>
            </a:r>
          </a:p>
          <a:p>
            <a:r>
              <a:rPr lang="en-US" sz="1500">
                <a:solidFill>
                  <a:srgbClr val="000000"/>
                </a:solidFill>
              </a:rPr>
              <a:t>Association of Non Bank Micro finance institutions</a:t>
            </a:r>
          </a:p>
          <a:p>
            <a:r>
              <a:rPr lang="en-US" sz="1500">
                <a:solidFill>
                  <a:srgbClr val="000000"/>
                </a:solidFill>
              </a:rPr>
              <a:t>Bankers Committee</a:t>
            </a:r>
          </a:p>
          <a:p>
            <a:r>
              <a:rPr lang="en-US" sz="1500">
                <a:solidFill>
                  <a:srgbClr val="000000"/>
                </a:solidFill>
              </a:rPr>
              <a:t>Fund Managers</a:t>
            </a:r>
          </a:p>
          <a:p>
            <a:r>
              <a:rPr lang="en-US" sz="1500">
                <a:solidFill>
                  <a:srgbClr val="000000"/>
                </a:solidFill>
              </a:rPr>
              <a:t>Nat ass of micro finance banks</a:t>
            </a:r>
          </a:p>
          <a:p>
            <a:r>
              <a:rPr lang="en-US" sz="1500">
                <a:solidFill>
                  <a:srgbClr val="000000"/>
                </a:solidFill>
              </a:rPr>
              <a:t>Nigeria Insurers association</a:t>
            </a:r>
          </a:p>
          <a:p>
            <a:r>
              <a:rPr lang="en-US" sz="1500">
                <a:solidFill>
                  <a:srgbClr val="000000"/>
                </a:solidFill>
              </a:rPr>
              <a:t>Pension Fund Operators association</a:t>
            </a:r>
          </a:p>
          <a:p>
            <a:endParaRPr lang="en-GB" sz="1500">
              <a:solidFill>
                <a:srgbClr val="000000"/>
              </a:solidFill>
            </a:endParaRPr>
          </a:p>
        </p:txBody>
      </p:sp>
      <p:grpSp>
        <p:nvGrpSpPr>
          <p:cNvPr id="15" name="Group 14">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4" name="Slide Number Placeholder 3">
            <a:extLst>
              <a:ext uri="{FF2B5EF4-FFF2-40B4-BE49-F238E27FC236}">
                <a16:creationId xmlns:a16="http://schemas.microsoft.com/office/drawing/2014/main" id="{EC30429E-0E41-495F-A60F-FE19B2FDC494}"/>
              </a:ext>
            </a:extLst>
          </p:cNvPr>
          <p:cNvSpPr>
            <a:spLocks noGrp="1"/>
          </p:cNvSpPr>
          <p:nvPr>
            <p:ph type="sldNum" sz="quarter" idx="12"/>
          </p:nvPr>
        </p:nvSpPr>
        <p:spPr>
          <a:xfrm>
            <a:off x="11311128" y="6272784"/>
            <a:ext cx="640080" cy="365125"/>
          </a:xfrm>
        </p:spPr>
        <p:txBody>
          <a:bodyPr>
            <a:normAutofit/>
          </a:bodyPr>
          <a:lstStyle/>
          <a:p>
            <a:pPr>
              <a:spcAft>
                <a:spcPts val="600"/>
              </a:spcAft>
            </a:pPr>
            <a:fld id="{0E4036A4-4E64-48BF-8CAC-EFF4090CF1B9}" type="slidenum">
              <a:rPr lang="en-NG" smtClean="0"/>
              <a:pPr>
                <a:spcAft>
                  <a:spcPts val="600"/>
                </a:spcAft>
              </a:pPr>
              <a:t>13</a:t>
            </a:fld>
            <a:endParaRPr lang="en-NG"/>
          </a:p>
        </p:txBody>
      </p:sp>
    </p:spTree>
    <p:extLst>
      <p:ext uri="{BB962C8B-B14F-4D97-AF65-F5344CB8AC3E}">
        <p14:creationId xmlns:p14="http://schemas.microsoft.com/office/powerpoint/2010/main" val="138265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714AF-14C2-4DD8-89C7-32E9C22D683D}"/>
              </a:ext>
            </a:extLst>
          </p:cNvPr>
          <p:cNvSpPr>
            <a:spLocks noGrp="1"/>
          </p:cNvSpPr>
          <p:nvPr>
            <p:ph type="title"/>
          </p:nvPr>
        </p:nvSpPr>
        <p:spPr>
          <a:xfrm>
            <a:off x="4970109" y="484632"/>
            <a:ext cx="6730277" cy="1609344"/>
          </a:xfrm>
          <a:ln>
            <a:noFill/>
          </a:ln>
        </p:spPr>
        <p:txBody>
          <a:bodyPr>
            <a:normAutofit/>
          </a:bodyPr>
          <a:lstStyle/>
          <a:p>
            <a:r>
              <a:rPr lang="en-US" sz="4800" b="1"/>
              <a:t>Risks and Challenges</a:t>
            </a:r>
            <a:endParaRPr lang="en-NG" sz="4800" b="1"/>
          </a:p>
        </p:txBody>
      </p:sp>
      <p:pic>
        <p:nvPicPr>
          <p:cNvPr id="6" name="Picture 5">
            <a:extLst>
              <a:ext uri="{FF2B5EF4-FFF2-40B4-BE49-F238E27FC236}">
                <a16:creationId xmlns:a16="http://schemas.microsoft.com/office/drawing/2014/main" id="{247AAD13-D3EC-4C44-8546-9FE561B03EA8}"/>
              </a:ext>
            </a:extLst>
          </p:cNvPr>
          <p:cNvPicPr>
            <a:picLocks noChangeAspect="1"/>
          </p:cNvPicPr>
          <p:nvPr/>
        </p:nvPicPr>
        <p:blipFill rotWithShape="1">
          <a:blip r:embed="rId4"/>
          <a:srcRect l="35684" r="30438"/>
          <a:stretch/>
        </p:blipFill>
        <p:spPr>
          <a:xfrm>
            <a:off x="3344" y="10"/>
            <a:ext cx="4646726" cy="6857990"/>
          </a:xfrm>
          <a:prstGeom prst="rect">
            <a:avLst/>
          </a:prstGeom>
        </p:spPr>
      </p:pic>
      <p:sp>
        <p:nvSpPr>
          <p:cNvPr id="5" name="Content Placeholder 4">
            <a:extLst>
              <a:ext uri="{FF2B5EF4-FFF2-40B4-BE49-F238E27FC236}">
                <a16:creationId xmlns:a16="http://schemas.microsoft.com/office/drawing/2014/main" id="{92A35BB0-A862-47B5-A919-1CA50ACD0FF5}"/>
              </a:ext>
            </a:extLst>
          </p:cNvPr>
          <p:cNvSpPr>
            <a:spLocks noGrp="1"/>
          </p:cNvSpPr>
          <p:nvPr>
            <p:ph idx="1"/>
          </p:nvPr>
        </p:nvSpPr>
        <p:spPr>
          <a:xfrm>
            <a:off x="4970109" y="2121408"/>
            <a:ext cx="6730276" cy="4050792"/>
          </a:xfrm>
        </p:spPr>
        <p:txBody>
          <a:bodyPr>
            <a:normAutofit/>
          </a:bodyPr>
          <a:lstStyle/>
          <a:p>
            <a:pPr marL="285750" indent="-285750">
              <a:buFont typeface="Arial" panose="020B0604020202020204" pitchFamily="34" charset="0"/>
              <a:buChar char="•"/>
            </a:pPr>
            <a:r>
              <a:rPr lang="en-US" sz="1800"/>
              <a:t>Loss of Privacy and data governances pose risk of unauthorized disclosure and use personal data. Consumer  data protection framework is required</a:t>
            </a:r>
          </a:p>
          <a:p>
            <a:pPr marL="285750" indent="-285750">
              <a:buFont typeface="Arial" panose="020B0604020202020204" pitchFamily="34" charset="0"/>
              <a:buChar char="•"/>
            </a:pPr>
            <a:r>
              <a:rPr lang="en-US" sz="1800"/>
              <a:t>Cyber security and operational risks (fraud and scams)</a:t>
            </a:r>
          </a:p>
          <a:p>
            <a:pPr marL="285750" indent="-285750">
              <a:buFont typeface="Arial" panose="020B0604020202020204" pitchFamily="34" charset="0"/>
              <a:buChar char="•"/>
            </a:pPr>
            <a:r>
              <a:rPr lang="en-US" sz="1800"/>
              <a:t>Reliance on  data infrastructures which are vulnerable to cyber-attacks, system failures, and an over-reliance on third party service providers, may compromise business continuity and financial stability which is also closely related to data governance concerns.</a:t>
            </a:r>
            <a:endParaRPr lang="en-NG" sz="1800"/>
          </a:p>
          <a:p>
            <a:endParaRPr lang="en-GB" sz="1800"/>
          </a:p>
        </p:txBody>
      </p:sp>
      <p:grpSp>
        <p:nvGrpSpPr>
          <p:cNvPr id="13" name="Group 12">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lide Number Placeholder 2">
            <a:extLst>
              <a:ext uri="{FF2B5EF4-FFF2-40B4-BE49-F238E27FC236}">
                <a16:creationId xmlns:a16="http://schemas.microsoft.com/office/drawing/2014/main" id="{2D986ED6-E098-4CC5-B54F-DFEF0B585574}"/>
              </a:ext>
            </a:extLst>
          </p:cNvPr>
          <p:cNvSpPr>
            <a:spLocks noGrp="1"/>
          </p:cNvSpPr>
          <p:nvPr>
            <p:ph type="sldNum" sz="quarter" idx="12"/>
          </p:nvPr>
        </p:nvSpPr>
        <p:spPr>
          <a:xfrm>
            <a:off x="11311128" y="6272784"/>
            <a:ext cx="640080" cy="365125"/>
          </a:xfrm>
        </p:spPr>
        <p:txBody>
          <a:bodyPr>
            <a:normAutofit/>
          </a:bodyPr>
          <a:lstStyle/>
          <a:p>
            <a:pPr>
              <a:spcAft>
                <a:spcPts val="600"/>
              </a:spcAft>
            </a:pPr>
            <a:fld id="{0E4036A4-4E64-48BF-8CAC-EFF4090CF1B9}" type="slidenum">
              <a:rPr lang="en-NG" smtClean="0"/>
              <a:pPr>
                <a:spcAft>
                  <a:spcPts val="600"/>
                </a:spcAft>
              </a:pPr>
              <a:t>14</a:t>
            </a:fld>
            <a:endParaRPr lang="en-NG"/>
          </a:p>
        </p:txBody>
      </p:sp>
    </p:spTree>
    <p:extLst>
      <p:ext uri="{BB962C8B-B14F-4D97-AF65-F5344CB8AC3E}">
        <p14:creationId xmlns:p14="http://schemas.microsoft.com/office/powerpoint/2010/main" val="170053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7" name="Oval 26">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9" name="Rectangle 28">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98787-6B8A-4960-9401-BFF578E19806}"/>
              </a:ext>
            </a:extLst>
          </p:cNvPr>
          <p:cNvSpPr>
            <a:spLocks noGrp="1"/>
          </p:cNvSpPr>
          <p:nvPr>
            <p:ph type="title"/>
          </p:nvPr>
        </p:nvSpPr>
        <p:spPr>
          <a:xfrm>
            <a:off x="6587544" y="1382165"/>
            <a:ext cx="4869179" cy="1517984"/>
          </a:xfrm>
        </p:spPr>
        <p:txBody>
          <a:bodyPr vert="horz" lIns="91440" tIns="45720" rIns="91440" bIns="45720" rtlCol="0" anchor="ctr">
            <a:normAutofit/>
          </a:bodyPr>
          <a:lstStyle/>
          <a:p>
            <a:r>
              <a:rPr lang="en-US" sz="4800">
                <a:solidFill>
                  <a:srgbClr val="000000"/>
                </a:solidFill>
              </a:rPr>
              <a:t>TAXATION OF DFS IN NIGERIA</a:t>
            </a:r>
          </a:p>
        </p:txBody>
      </p:sp>
      <p:pic>
        <p:nvPicPr>
          <p:cNvPr id="3" name="Picture 2">
            <a:extLst>
              <a:ext uri="{FF2B5EF4-FFF2-40B4-BE49-F238E27FC236}">
                <a16:creationId xmlns:a16="http://schemas.microsoft.com/office/drawing/2014/main" id="{0867EEED-F4A3-401D-8712-E04C919079EF}"/>
              </a:ext>
            </a:extLst>
          </p:cNvPr>
          <p:cNvPicPr>
            <a:picLocks noChangeAspect="1"/>
          </p:cNvPicPr>
          <p:nvPr/>
        </p:nvPicPr>
        <p:blipFill rotWithShape="1">
          <a:blip r:embed="rId4"/>
          <a:srcRect l="34777" r="11937" b="-1"/>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31" name="Freeform: Shape 30">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 name="TextBox 3">
            <a:extLst>
              <a:ext uri="{FF2B5EF4-FFF2-40B4-BE49-F238E27FC236}">
                <a16:creationId xmlns:a16="http://schemas.microsoft.com/office/drawing/2014/main" id="{D6149210-13BA-4ACA-A1D1-DFDE11F2372C}"/>
              </a:ext>
            </a:extLst>
          </p:cNvPr>
          <p:cNvSpPr txBox="1"/>
          <p:nvPr/>
        </p:nvSpPr>
        <p:spPr>
          <a:xfrm>
            <a:off x="6587545" y="3007389"/>
            <a:ext cx="4869179" cy="3065865"/>
          </a:xfrm>
          <a:prstGeom prst="rect">
            <a:avLst/>
          </a:prstGeom>
        </p:spPr>
        <p:txBody>
          <a:bodyPr vert="horz" lIns="91440" tIns="45720" rIns="91440" bIns="45720" rtlCol="0" anchor="t">
            <a:noAutofit/>
          </a:bodyPr>
          <a:lstStyle/>
          <a:p>
            <a:pPr indent="-182880" defTabSz="914400">
              <a:lnSpc>
                <a:spcPct val="90000"/>
              </a:lnSpc>
              <a:spcAft>
                <a:spcPts val="800"/>
              </a:spcAft>
              <a:buClr>
                <a:schemeClr val="accent1">
                  <a:lumMod val="75000"/>
                </a:schemeClr>
              </a:buClr>
              <a:buSzPct val="85000"/>
              <a:buFont typeface="Wingdings" pitchFamily="2" charset="2"/>
              <a:buChar char="§"/>
            </a:pPr>
            <a:r>
              <a:rPr lang="en-US" sz="1600" dirty="0">
                <a:solidFill>
                  <a:srgbClr val="000000"/>
                </a:solidFill>
                <a:effectLst/>
              </a:rPr>
              <a:t>DFS operations are originated by</a:t>
            </a:r>
            <a:r>
              <a:rPr lang="en-US" sz="1600" dirty="0">
                <a:solidFill>
                  <a:srgbClr val="000000"/>
                </a:solidFill>
              </a:rPr>
              <a:t> structured </a:t>
            </a:r>
            <a:r>
              <a:rPr lang="en-US" sz="1600" dirty="0" err="1">
                <a:solidFill>
                  <a:srgbClr val="000000"/>
                </a:solidFill>
              </a:rPr>
              <a:t>organisations</a:t>
            </a:r>
            <a:r>
              <a:rPr lang="en-US" sz="1600" dirty="0">
                <a:solidFill>
                  <a:srgbClr val="000000"/>
                </a:solidFill>
              </a:rPr>
              <a:t> (licensed and 	regulated).</a:t>
            </a:r>
          </a:p>
          <a:p>
            <a:pPr marL="342900" indent="-182880" defTabSz="914400">
              <a:lnSpc>
                <a:spcPct val="90000"/>
              </a:lnSpc>
              <a:spcAft>
                <a:spcPts val="800"/>
              </a:spcAft>
              <a:buClr>
                <a:schemeClr val="accent1">
                  <a:lumMod val="75000"/>
                </a:schemeClr>
              </a:buClr>
              <a:buSzPct val="85000"/>
              <a:buFont typeface="Wingdings" pitchFamily="2" charset="2"/>
              <a:buChar char="§"/>
            </a:pPr>
            <a:r>
              <a:rPr lang="en-US" sz="1600" dirty="0">
                <a:solidFill>
                  <a:srgbClr val="000000"/>
                </a:solidFill>
                <a:effectLst/>
              </a:rPr>
              <a:t>Banking institutions.</a:t>
            </a:r>
          </a:p>
          <a:p>
            <a:pPr marL="342900" indent="-182880" defTabSz="914400">
              <a:lnSpc>
                <a:spcPct val="90000"/>
              </a:lnSpc>
              <a:spcAft>
                <a:spcPts val="800"/>
              </a:spcAft>
              <a:buClr>
                <a:schemeClr val="accent1">
                  <a:lumMod val="75000"/>
                </a:schemeClr>
              </a:buClr>
              <a:buSzPct val="85000"/>
              <a:buFont typeface="Wingdings" pitchFamily="2" charset="2"/>
              <a:buChar char="§"/>
            </a:pPr>
            <a:r>
              <a:rPr lang="en-US" sz="1600" dirty="0" err="1">
                <a:solidFill>
                  <a:srgbClr val="000000"/>
                </a:solidFill>
              </a:rPr>
              <a:t>E’commerce</a:t>
            </a:r>
            <a:r>
              <a:rPr lang="en-US" sz="1600" dirty="0">
                <a:solidFill>
                  <a:srgbClr val="000000"/>
                </a:solidFill>
              </a:rPr>
              <a:t> platforms</a:t>
            </a:r>
          </a:p>
          <a:p>
            <a:pPr marL="342900" indent="-182880" defTabSz="914400">
              <a:lnSpc>
                <a:spcPct val="90000"/>
              </a:lnSpc>
              <a:spcAft>
                <a:spcPts val="800"/>
              </a:spcAft>
              <a:buClr>
                <a:schemeClr val="accent1">
                  <a:lumMod val="75000"/>
                </a:schemeClr>
              </a:buClr>
              <a:buSzPct val="85000"/>
              <a:buFont typeface="Wingdings" pitchFamily="2" charset="2"/>
              <a:buChar char="§"/>
            </a:pPr>
            <a:r>
              <a:rPr lang="en-US" sz="1600" dirty="0">
                <a:solidFill>
                  <a:srgbClr val="000000"/>
                </a:solidFill>
                <a:effectLst/>
              </a:rPr>
              <a:t>Social media</a:t>
            </a:r>
          </a:p>
          <a:p>
            <a:pPr marL="342900" indent="-182880" defTabSz="914400">
              <a:lnSpc>
                <a:spcPct val="90000"/>
              </a:lnSpc>
              <a:spcAft>
                <a:spcPts val="800"/>
              </a:spcAft>
              <a:buClr>
                <a:schemeClr val="accent1">
                  <a:lumMod val="75000"/>
                </a:schemeClr>
              </a:buClr>
              <a:buSzPct val="85000"/>
              <a:buFont typeface="Wingdings" pitchFamily="2" charset="2"/>
              <a:buChar char="§"/>
            </a:pPr>
            <a:r>
              <a:rPr lang="en-US" sz="1600" dirty="0">
                <a:solidFill>
                  <a:srgbClr val="000000"/>
                </a:solidFill>
              </a:rPr>
              <a:t>Non banking financial institutions – insurance, asset, pension and wealth managers</a:t>
            </a:r>
          </a:p>
          <a:p>
            <a:pPr marL="342900" indent="-182880" defTabSz="914400">
              <a:lnSpc>
                <a:spcPct val="90000"/>
              </a:lnSpc>
              <a:spcAft>
                <a:spcPts val="800"/>
              </a:spcAft>
              <a:buClr>
                <a:schemeClr val="accent1">
                  <a:lumMod val="75000"/>
                </a:schemeClr>
              </a:buClr>
              <a:buSzPct val="85000"/>
              <a:buFont typeface="Wingdings" pitchFamily="2" charset="2"/>
              <a:buChar char="§"/>
            </a:pPr>
            <a:r>
              <a:rPr lang="en-US" sz="1600" dirty="0">
                <a:solidFill>
                  <a:srgbClr val="000000"/>
                </a:solidFill>
              </a:rPr>
              <a:t>Telcos</a:t>
            </a:r>
          </a:p>
          <a:p>
            <a:pPr marL="342900" indent="-182880" defTabSz="914400">
              <a:lnSpc>
                <a:spcPct val="90000"/>
              </a:lnSpc>
              <a:spcAft>
                <a:spcPts val="800"/>
              </a:spcAft>
              <a:buClr>
                <a:schemeClr val="accent1">
                  <a:lumMod val="75000"/>
                </a:schemeClr>
              </a:buClr>
              <a:buSzPct val="85000"/>
              <a:buFont typeface="Wingdings" pitchFamily="2" charset="2"/>
              <a:buChar char="§"/>
            </a:pPr>
            <a:r>
              <a:rPr lang="en-US" sz="1600" dirty="0" err="1">
                <a:solidFill>
                  <a:srgbClr val="000000"/>
                </a:solidFill>
                <a:effectLst/>
              </a:rPr>
              <a:t>Fintechs</a:t>
            </a:r>
            <a:endParaRPr lang="en-US" sz="1600" dirty="0">
              <a:solidFill>
                <a:srgbClr val="000000"/>
              </a:solidFill>
              <a:effectLst/>
            </a:endParaRPr>
          </a:p>
          <a:p>
            <a:pPr marL="342900" indent="-182880" defTabSz="914400">
              <a:lnSpc>
                <a:spcPct val="90000"/>
              </a:lnSpc>
              <a:spcAft>
                <a:spcPts val="800"/>
              </a:spcAft>
              <a:buClr>
                <a:schemeClr val="accent1">
                  <a:lumMod val="75000"/>
                </a:schemeClr>
              </a:buClr>
              <a:buSzPct val="85000"/>
              <a:buFont typeface="Wingdings" pitchFamily="2" charset="2"/>
              <a:buChar char="§"/>
            </a:pPr>
            <a:r>
              <a:rPr lang="en-US" sz="1600" dirty="0">
                <a:solidFill>
                  <a:srgbClr val="000000"/>
                </a:solidFill>
              </a:rPr>
              <a:t>Agency banking  operations – POS, Bureau de Change</a:t>
            </a:r>
            <a:endParaRPr lang="en-US" sz="1600" dirty="0">
              <a:solidFill>
                <a:srgbClr val="000000"/>
              </a:solidFill>
              <a:effectLst/>
            </a:endParaRPr>
          </a:p>
        </p:txBody>
      </p:sp>
      <p:grpSp>
        <p:nvGrpSpPr>
          <p:cNvPr id="33" name="Group 32">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4" name="Oval 33">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5" name="Oval 34">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 name="Slide Number Placeholder 4">
            <a:extLst>
              <a:ext uri="{FF2B5EF4-FFF2-40B4-BE49-F238E27FC236}">
                <a16:creationId xmlns:a16="http://schemas.microsoft.com/office/drawing/2014/main" id="{6E19D8BA-CDB0-4DBD-8996-CC83D91F4DC5}"/>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0E4036A4-4E64-48BF-8CAC-EFF4090CF1B9}" type="slidenum">
              <a:rPr lang="en-US"/>
              <a:pPr>
                <a:spcAft>
                  <a:spcPts val="600"/>
                </a:spcAft>
              </a:pPr>
              <a:t>15</a:t>
            </a:fld>
            <a:endParaRPr lang="en-US"/>
          </a:p>
        </p:txBody>
      </p:sp>
    </p:spTree>
    <p:extLst>
      <p:ext uri="{BB962C8B-B14F-4D97-AF65-F5344CB8AC3E}">
        <p14:creationId xmlns:p14="http://schemas.microsoft.com/office/powerpoint/2010/main" val="336300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C239-C5AD-42EB-A2BA-A88EF18639F0}"/>
              </a:ext>
            </a:extLst>
          </p:cNvPr>
          <p:cNvSpPr>
            <a:spLocks noGrp="1"/>
          </p:cNvSpPr>
          <p:nvPr>
            <p:ph type="title"/>
          </p:nvPr>
        </p:nvSpPr>
        <p:spPr>
          <a:xfrm>
            <a:off x="1069848" y="484632"/>
            <a:ext cx="10058400" cy="1609344"/>
          </a:xfrm>
        </p:spPr>
        <p:txBody>
          <a:bodyPr>
            <a:normAutofit/>
          </a:bodyPr>
          <a:lstStyle/>
          <a:p>
            <a:r>
              <a:rPr lang="en-US" dirty="0"/>
              <a:t>Taxation of DFS operations</a:t>
            </a:r>
            <a:endParaRPr lang="en-NG" dirty="0"/>
          </a:p>
        </p:txBody>
      </p:sp>
      <p:sp>
        <p:nvSpPr>
          <p:cNvPr id="3" name="Content Placeholder 2">
            <a:extLst>
              <a:ext uri="{FF2B5EF4-FFF2-40B4-BE49-F238E27FC236}">
                <a16:creationId xmlns:a16="http://schemas.microsoft.com/office/drawing/2014/main" id="{66BDD35F-8F16-4B39-BAA3-5AB1B6AABBAD}"/>
              </a:ext>
            </a:extLst>
          </p:cNvPr>
          <p:cNvSpPr>
            <a:spLocks noGrp="1"/>
          </p:cNvSpPr>
          <p:nvPr>
            <p:ph idx="1"/>
          </p:nvPr>
        </p:nvSpPr>
        <p:spPr>
          <a:xfrm>
            <a:off x="1069847" y="2121408"/>
            <a:ext cx="6482419" cy="4050792"/>
          </a:xfrm>
        </p:spPr>
        <p:txBody>
          <a:bodyPr>
            <a:normAutofit/>
          </a:bodyPr>
          <a:lstStyle/>
          <a:p>
            <a:pPr marL="525780" indent="-342900">
              <a:spcAft>
                <a:spcPts val="800"/>
              </a:spcAft>
            </a:pPr>
            <a:r>
              <a:rPr lang="en-US" sz="1100">
                <a:ea typeface="Calibri" panose="020F0502020204030204" pitchFamily="34" charset="0"/>
                <a:cs typeface="Times New Roman" panose="02020603050405020304" pitchFamily="18" charset="0"/>
              </a:rPr>
              <a:t>DFS operations are highly structured in principle and implementation. Its tax reporting structure depends on the incorporation and the accountability  status of the service provider </a:t>
            </a:r>
          </a:p>
          <a:p>
            <a:pPr indent="457200">
              <a:spcAft>
                <a:spcPts val="800"/>
              </a:spcAft>
            </a:pPr>
            <a:r>
              <a:rPr lang="en-US" sz="1100">
                <a:ea typeface="Calibri" panose="020F0502020204030204" pitchFamily="34" charset="0"/>
                <a:cs typeface="Times New Roman" panose="02020603050405020304" pitchFamily="18" charset="0"/>
              </a:rPr>
              <a:t>Registered companies or </a:t>
            </a:r>
          </a:p>
          <a:p>
            <a:pPr indent="457200">
              <a:spcAft>
                <a:spcPts val="800"/>
              </a:spcAft>
            </a:pPr>
            <a:r>
              <a:rPr lang="en-US" sz="1100">
                <a:ea typeface="Calibri" panose="020F0502020204030204" pitchFamily="34" charset="0"/>
                <a:cs typeface="Times New Roman" panose="02020603050405020304" pitchFamily="18" charset="0"/>
              </a:rPr>
              <a:t>Agent of a registered company as individual operator or company.</a:t>
            </a:r>
          </a:p>
          <a:p>
            <a:pPr indent="457200">
              <a:spcAft>
                <a:spcPts val="800"/>
              </a:spcAft>
            </a:pPr>
            <a:r>
              <a:rPr lang="en-US" sz="1100">
                <a:ea typeface="Calibri" panose="020F0502020204030204" pitchFamily="34" charset="0"/>
                <a:cs typeface="Times New Roman" panose="02020603050405020304" pitchFamily="18" charset="0"/>
              </a:rPr>
              <a:t>Companies Assessed on profits by FIRS </a:t>
            </a:r>
          </a:p>
          <a:p>
            <a:pPr lvl="1" indent="457200">
              <a:spcAft>
                <a:spcPts val="800"/>
              </a:spcAft>
            </a:pPr>
            <a:r>
              <a:rPr lang="en-US" sz="1100">
                <a:ea typeface="Calibri" panose="020F0502020204030204" pitchFamily="34" charset="0"/>
                <a:cs typeface="Times New Roman" panose="02020603050405020304" pitchFamily="18" charset="0"/>
              </a:rPr>
              <a:t>WHT deduction on  Companies and Individuals transactions</a:t>
            </a:r>
          </a:p>
          <a:p>
            <a:pPr lvl="1" indent="457200">
              <a:spcAft>
                <a:spcPts val="800"/>
              </a:spcAft>
            </a:pPr>
            <a:r>
              <a:rPr lang="en-US" sz="1100">
                <a:ea typeface="Calibri" panose="020F0502020204030204" pitchFamily="34" charset="0"/>
                <a:cs typeface="Times New Roman" panose="02020603050405020304" pitchFamily="18" charset="0"/>
              </a:rPr>
              <a:t>VAT – FIRS</a:t>
            </a:r>
          </a:p>
          <a:p>
            <a:pPr indent="457200">
              <a:spcAft>
                <a:spcPts val="800"/>
              </a:spcAft>
            </a:pPr>
            <a:r>
              <a:rPr lang="en-US" sz="1100">
                <a:ea typeface="Calibri" panose="020F0502020204030204" pitchFamily="34" charset="0"/>
                <a:cs typeface="Times New Roman" panose="02020603050405020304" pitchFamily="18" charset="0"/>
              </a:rPr>
              <a:t>Others (Education Tax, Technology tax </a:t>
            </a:r>
            <a:r>
              <a:rPr lang="en-US" sz="1100" err="1">
                <a:ea typeface="Calibri" panose="020F0502020204030204" pitchFamily="34" charset="0"/>
                <a:cs typeface="Times New Roman" panose="02020603050405020304" pitchFamily="18" charset="0"/>
              </a:rPr>
              <a:t>etc</a:t>
            </a:r>
            <a:endParaRPr lang="en-US" sz="1100">
              <a:ea typeface="Calibri" panose="020F0502020204030204" pitchFamily="34" charset="0"/>
              <a:cs typeface="Times New Roman" panose="02020603050405020304" pitchFamily="18" charset="0"/>
            </a:endParaRPr>
          </a:p>
          <a:p>
            <a:pPr lvl="1" indent="457200">
              <a:spcAft>
                <a:spcPts val="800"/>
              </a:spcAft>
            </a:pPr>
            <a:r>
              <a:rPr lang="en-US" sz="1100">
                <a:ea typeface="Calibri" panose="020F0502020204030204" pitchFamily="34" charset="0"/>
                <a:cs typeface="Times New Roman" panose="02020603050405020304" pitchFamily="18" charset="0"/>
              </a:rPr>
              <a:t>Individual operators - Direct Assessment of profits by IRS</a:t>
            </a:r>
          </a:p>
          <a:p>
            <a:pPr lvl="1" indent="457200">
              <a:spcAft>
                <a:spcPts val="800"/>
              </a:spcAft>
            </a:pPr>
            <a:r>
              <a:rPr lang="en-US" sz="1100">
                <a:effectLst/>
                <a:ea typeface="Calibri" panose="020F0502020204030204" pitchFamily="34" charset="0"/>
                <a:cs typeface="Times New Roman" panose="02020603050405020304" pitchFamily="18" charset="0"/>
              </a:rPr>
              <a:t>WHT </a:t>
            </a:r>
            <a:r>
              <a:rPr lang="en-US" sz="1100">
                <a:ea typeface="Calibri" panose="020F0502020204030204" pitchFamily="34" charset="0"/>
                <a:cs typeface="Times New Roman" panose="02020603050405020304" pitchFamily="18" charset="0"/>
              </a:rPr>
              <a:t>(Companies and Individuals transactions)</a:t>
            </a:r>
          </a:p>
          <a:p>
            <a:pPr lvl="1" indent="457200">
              <a:spcAft>
                <a:spcPts val="800"/>
              </a:spcAft>
            </a:pPr>
            <a:r>
              <a:rPr lang="en-US" sz="1100">
                <a:effectLst/>
                <a:ea typeface="Calibri" panose="020F0502020204030204" pitchFamily="34" charset="0"/>
                <a:cs typeface="Times New Roman" panose="02020603050405020304" pitchFamily="18" charset="0"/>
              </a:rPr>
              <a:t>VAT – FIRS </a:t>
            </a:r>
            <a:endParaRPr lang="en-NG" sz="1100">
              <a:effectLst/>
              <a:ea typeface="Calibri" panose="020F0502020204030204" pitchFamily="34" charset="0"/>
              <a:cs typeface="Times New Roman" panose="02020603050405020304" pitchFamily="18" charset="0"/>
            </a:endParaRPr>
          </a:p>
          <a:p>
            <a:endParaRPr lang="en-GB" sz="1100"/>
          </a:p>
        </p:txBody>
      </p:sp>
      <p:pic>
        <p:nvPicPr>
          <p:cNvPr id="6" name="Picture 5">
            <a:extLst>
              <a:ext uri="{FF2B5EF4-FFF2-40B4-BE49-F238E27FC236}">
                <a16:creationId xmlns:a16="http://schemas.microsoft.com/office/drawing/2014/main" id="{C9CB8D08-4FD7-4AB6-861C-0496CC8BC6FF}"/>
              </a:ext>
            </a:extLst>
          </p:cNvPr>
          <p:cNvPicPr>
            <a:picLocks noChangeAspect="1"/>
          </p:cNvPicPr>
          <p:nvPr/>
        </p:nvPicPr>
        <p:blipFill rotWithShape="1">
          <a:blip r:embed="rId2"/>
          <a:srcRect l="35746" r="16981" b="2"/>
          <a:stretch/>
        </p:blipFill>
        <p:spPr>
          <a:xfrm>
            <a:off x="7872307" y="2193036"/>
            <a:ext cx="3261974" cy="3639872"/>
          </a:xfrm>
          <a:prstGeom prst="rect">
            <a:avLst/>
          </a:prstGeom>
        </p:spPr>
      </p:pic>
      <p:sp>
        <p:nvSpPr>
          <p:cNvPr id="5" name="Slide Number Placeholder 4">
            <a:extLst>
              <a:ext uri="{FF2B5EF4-FFF2-40B4-BE49-F238E27FC236}">
                <a16:creationId xmlns:a16="http://schemas.microsoft.com/office/drawing/2014/main" id="{6AC7744B-287B-453A-80DF-52786C8AC8F6}"/>
              </a:ext>
            </a:extLst>
          </p:cNvPr>
          <p:cNvSpPr>
            <a:spLocks noGrp="1"/>
          </p:cNvSpPr>
          <p:nvPr>
            <p:ph type="sldNum" sz="quarter" idx="12"/>
          </p:nvPr>
        </p:nvSpPr>
        <p:spPr>
          <a:xfrm>
            <a:off x="11311128" y="6272784"/>
            <a:ext cx="640080" cy="365125"/>
          </a:xfrm>
        </p:spPr>
        <p:txBody>
          <a:bodyPr>
            <a:normAutofit/>
          </a:bodyPr>
          <a:lstStyle/>
          <a:p>
            <a:pPr>
              <a:spcAft>
                <a:spcPts val="600"/>
              </a:spcAft>
            </a:pPr>
            <a:fld id="{0E4036A4-4E64-48BF-8CAC-EFF4090CF1B9}" type="slidenum">
              <a:rPr lang="en-NG" smtClean="0"/>
              <a:pPr>
                <a:spcAft>
                  <a:spcPts val="600"/>
                </a:spcAft>
              </a:pPr>
              <a:t>16</a:t>
            </a:fld>
            <a:endParaRPr lang="en-NG"/>
          </a:p>
        </p:txBody>
      </p:sp>
    </p:spTree>
    <p:extLst>
      <p:ext uri="{BB962C8B-B14F-4D97-AF65-F5344CB8AC3E}">
        <p14:creationId xmlns:p14="http://schemas.microsoft.com/office/powerpoint/2010/main" val="172013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4" name="Rectangle 13">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2E7E8EE4-5261-496D-BA6D-6A99E9769A97}"/>
              </a:ext>
            </a:extLst>
          </p:cNvPr>
          <p:cNvSpPr>
            <a:spLocks noGrp="1"/>
          </p:cNvSpPr>
          <p:nvPr>
            <p:ph type="title"/>
          </p:nvPr>
        </p:nvSpPr>
        <p:spPr>
          <a:xfrm>
            <a:off x="643468" y="643466"/>
            <a:ext cx="3686312" cy="5528734"/>
          </a:xfrm>
        </p:spPr>
        <p:txBody>
          <a:bodyPr vert="horz" lIns="91440" tIns="45720" rIns="91440" bIns="45720" rtlCol="0" anchor="ctr">
            <a:normAutofit/>
          </a:bodyPr>
          <a:lstStyle/>
          <a:p>
            <a:pPr algn="r"/>
            <a:r>
              <a:rPr lang="en-US" sz="4800" b="1" dirty="0" err="1">
                <a:solidFill>
                  <a:srgbClr val="FFFFFF"/>
                </a:solidFill>
              </a:rPr>
              <a:t>Mobilising</a:t>
            </a:r>
            <a:r>
              <a:rPr lang="en-US" sz="4800" b="1" dirty="0">
                <a:solidFill>
                  <a:srgbClr val="FFFFFF"/>
                </a:solidFill>
              </a:rPr>
              <a:t> IGR from DFS operations </a:t>
            </a:r>
            <a:br>
              <a:rPr lang="en-US" sz="4800" b="1" dirty="0">
                <a:solidFill>
                  <a:srgbClr val="FFFFFF"/>
                </a:solidFill>
              </a:rPr>
            </a:br>
            <a:endParaRPr lang="en-US" sz="4800" b="1" dirty="0">
              <a:solidFill>
                <a:srgbClr val="FFFFFF"/>
              </a:solidFill>
            </a:endParaRPr>
          </a:p>
        </p:txBody>
      </p:sp>
      <p:sp>
        <p:nvSpPr>
          <p:cNvPr id="5" name="TextBox 4">
            <a:extLst>
              <a:ext uri="{FF2B5EF4-FFF2-40B4-BE49-F238E27FC236}">
                <a16:creationId xmlns:a16="http://schemas.microsoft.com/office/drawing/2014/main" id="{4A503FCD-EFD1-4BF4-9B00-3D03CB52E1F7}"/>
              </a:ext>
            </a:extLst>
          </p:cNvPr>
          <p:cNvSpPr txBox="1"/>
          <p:nvPr/>
        </p:nvSpPr>
        <p:spPr>
          <a:xfrm>
            <a:off x="5053780" y="599768"/>
            <a:ext cx="6074467" cy="5572432"/>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1500" dirty="0"/>
              <a:t>IGR expansion is rife on implementation of the 2022 Finance Act and digital transformation of financial services in Nigeria.</a:t>
            </a:r>
          </a:p>
          <a:p>
            <a:pPr indent="-182880" defTabSz="914400">
              <a:lnSpc>
                <a:spcPct val="90000"/>
              </a:lnSpc>
              <a:spcAft>
                <a:spcPts val="600"/>
              </a:spcAft>
              <a:buClr>
                <a:schemeClr val="accent1">
                  <a:lumMod val="75000"/>
                </a:schemeClr>
              </a:buClr>
              <a:buSzPct val="85000"/>
              <a:buFont typeface="Wingdings" pitchFamily="2" charset="2"/>
              <a:buChar char="§"/>
            </a:pPr>
            <a:endParaRPr lang="en-US" sz="1500" dirty="0"/>
          </a:p>
          <a:p>
            <a:pPr indent="-182880" defTabSz="914400">
              <a:lnSpc>
                <a:spcPct val="90000"/>
              </a:lnSpc>
              <a:spcAft>
                <a:spcPts val="600"/>
              </a:spcAft>
              <a:buClr>
                <a:schemeClr val="accent1">
                  <a:lumMod val="75000"/>
                </a:schemeClr>
              </a:buClr>
              <a:buSzPct val="85000"/>
              <a:buFont typeface="Wingdings" pitchFamily="2" charset="2"/>
              <a:buChar char="§"/>
            </a:pPr>
            <a:r>
              <a:rPr lang="en-US" sz="1500" b="1" dirty="0"/>
              <a:t>How can IRS leverage DFS to collect revenue from service providers</a:t>
            </a:r>
          </a:p>
          <a:p>
            <a:pPr marL="457200" indent="-182880" defTabSz="914400">
              <a:lnSpc>
                <a:spcPct val="90000"/>
              </a:lnSpc>
              <a:spcAft>
                <a:spcPts val="600"/>
              </a:spcAft>
              <a:buClr>
                <a:schemeClr val="accent1">
                  <a:lumMod val="75000"/>
                </a:schemeClr>
              </a:buClr>
              <a:buSzPct val="85000"/>
              <a:buFont typeface="Wingdings" pitchFamily="2" charset="2"/>
              <a:buChar char="§"/>
            </a:pPr>
            <a:r>
              <a:rPr lang="en-US" sz="1500" dirty="0"/>
              <a:t>Mutual collaboration with </a:t>
            </a:r>
            <a:r>
              <a:rPr lang="en-US" sz="1500" b="1" dirty="0"/>
              <a:t>banks</a:t>
            </a:r>
            <a:r>
              <a:rPr lang="en-US" sz="1500" dirty="0"/>
              <a:t> and </a:t>
            </a:r>
            <a:r>
              <a:rPr lang="en-US" sz="1500" b="1" dirty="0"/>
              <a:t>DFS</a:t>
            </a:r>
            <a:r>
              <a:rPr lang="en-US" sz="1500" dirty="0"/>
              <a:t> providers to collect monthly charge sheet of individual WHT from all licensed operators and ensure remittance of deductions to IRS.</a:t>
            </a:r>
          </a:p>
          <a:p>
            <a:pPr marL="457200" indent="-182880" defTabSz="914400">
              <a:lnSpc>
                <a:spcPct val="90000"/>
              </a:lnSpc>
              <a:spcAft>
                <a:spcPts val="600"/>
              </a:spcAft>
              <a:buClr>
                <a:schemeClr val="accent1">
                  <a:lumMod val="75000"/>
                </a:schemeClr>
              </a:buClr>
              <a:buSzPct val="85000"/>
              <a:buFont typeface="Wingdings" pitchFamily="2" charset="2"/>
              <a:buChar char="§"/>
            </a:pPr>
            <a:r>
              <a:rPr lang="en-US" sz="1500" dirty="0"/>
              <a:t>Build strategic relationships with DFS associations  for compliance and monitoring. Create regional association for monitoring.</a:t>
            </a:r>
          </a:p>
          <a:p>
            <a:pPr marL="457200" indent="-182880" defTabSz="914400">
              <a:lnSpc>
                <a:spcPct val="90000"/>
              </a:lnSpc>
              <a:spcAft>
                <a:spcPts val="600"/>
              </a:spcAft>
              <a:buClr>
                <a:schemeClr val="accent1">
                  <a:lumMod val="75000"/>
                </a:schemeClr>
              </a:buClr>
              <a:buSzPct val="85000"/>
              <a:buFont typeface="Wingdings" pitchFamily="2" charset="2"/>
              <a:buChar char="§"/>
            </a:pPr>
            <a:r>
              <a:rPr lang="en-US" sz="1500" dirty="0"/>
              <a:t>Create a unit within a local tax station to register POS/ kiosk businesses under the informal sector. </a:t>
            </a:r>
          </a:p>
          <a:p>
            <a:pPr marL="457200" indent="-182880" defTabSz="914400">
              <a:lnSpc>
                <a:spcPct val="90000"/>
              </a:lnSpc>
              <a:spcAft>
                <a:spcPts val="600"/>
              </a:spcAft>
              <a:buClr>
                <a:schemeClr val="accent1">
                  <a:lumMod val="75000"/>
                </a:schemeClr>
              </a:buClr>
              <a:buSzPct val="85000"/>
              <a:buFont typeface="Wingdings" pitchFamily="2" charset="2"/>
              <a:buChar char="§"/>
            </a:pPr>
            <a:r>
              <a:rPr lang="en-US" sz="1500" dirty="0"/>
              <a:t>Create a revenue code for Kiosks &amp; POS/ Mobile money service providers -‘street charge’</a:t>
            </a:r>
          </a:p>
          <a:p>
            <a:pPr marL="457200" indent="-182880" defTabSz="914400">
              <a:lnSpc>
                <a:spcPct val="90000"/>
              </a:lnSpc>
              <a:spcAft>
                <a:spcPts val="600"/>
              </a:spcAft>
              <a:buClr>
                <a:schemeClr val="accent1">
                  <a:lumMod val="75000"/>
                </a:schemeClr>
              </a:buClr>
              <a:buSzPct val="85000"/>
              <a:buFont typeface="Wingdings" pitchFamily="2" charset="2"/>
              <a:buChar char="§"/>
            </a:pPr>
            <a:r>
              <a:rPr lang="en-US" sz="1500" dirty="0"/>
              <a:t>Obtain weekly/monthly schedule of </a:t>
            </a:r>
            <a:r>
              <a:rPr lang="en-US" sz="1500" dirty="0" err="1"/>
              <a:t>Operators’POS</a:t>
            </a:r>
            <a:r>
              <a:rPr lang="en-US" sz="1500" dirty="0"/>
              <a:t> transactions which itemize payments, deductions and charges for remittance to IRS.</a:t>
            </a:r>
          </a:p>
          <a:p>
            <a:pPr marL="457200" indent="-182880" defTabSz="914400">
              <a:lnSpc>
                <a:spcPct val="90000"/>
              </a:lnSpc>
              <a:spcAft>
                <a:spcPts val="600"/>
              </a:spcAft>
              <a:buClr>
                <a:schemeClr val="accent1">
                  <a:lumMod val="75000"/>
                </a:schemeClr>
              </a:buClr>
              <a:buSzPct val="85000"/>
              <a:buFont typeface="Wingdings" pitchFamily="2" charset="2"/>
              <a:buChar char="§"/>
            </a:pPr>
            <a:r>
              <a:rPr lang="en-US" sz="1500" dirty="0"/>
              <a:t>Preferably deploy presumptive tax through the registered association or regular clampdown on defiant operator.</a:t>
            </a:r>
          </a:p>
        </p:txBody>
      </p:sp>
      <p:sp>
        <p:nvSpPr>
          <p:cNvPr id="18" name="Oval 17">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4C5A010C-078B-45C7-BA70-945A1C204667}"/>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0E4036A4-4E64-48BF-8CAC-EFF4090CF1B9}" type="slidenum">
              <a:rPr lang="en-US" b="1" kern="1200" dirty="0">
                <a:solidFill>
                  <a:srgbClr val="FFFFFF"/>
                </a:solidFill>
                <a:latin typeface="+mj-lt"/>
                <a:ea typeface="+mn-ea"/>
                <a:cs typeface="+mn-cs"/>
              </a:rPr>
              <a:pPr>
                <a:spcAft>
                  <a:spcPts val="600"/>
                </a:spcAft>
              </a:pPr>
              <a:t>17</a:t>
            </a:fld>
            <a:endParaRPr lang="en-US" b="1" kern="1200" dirty="0">
              <a:solidFill>
                <a:srgbClr val="FFFFFF"/>
              </a:solidFill>
              <a:latin typeface="+mj-lt"/>
              <a:ea typeface="+mn-ea"/>
              <a:cs typeface="+mn-cs"/>
            </a:endParaRPr>
          </a:p>
        </p:txBody>
      </p:sp>
    </p:spTree>
    <p:extLst>
      <p:ext uri="{BB962C8B-B14F-4D97-AF65-F5344CB8AC3E}">
        <p14:creationId xmlns:p14="http://schemas.microsoft.com/office/powerpoint/2010/main" val="194908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FE9E6712-FAA4-418C-B31F-A5C294D3FE08}"/>
              </a:ext>
            </a:extLst>
          </p:cNvPr>
          <p:cNvSpPr>
            <a:spLocks noGrp="1"/>
          </p:cNvSpPr>
          <p:nvPr>
            <p:ph type="title"/>
          </p:nvPr>
        </p:nvSpPr>
        <p:spPr>
          <a:xfrm>
            <a:off x="1069848" y="484632"/>
            <a:ext cx="10058400" cy="1609344"/>
          </a:xfrm>
        </p:spPr>
        <p:txBody>
          <a:bodyPr>
            <a:normAutofit/>
          </a:bodyPr>
          <a:lstStyle/>
          <a:p>
            <a:r>
              <a:rPr lang="en-US" dirty="0">
                <a:ea typeface="Calibri" panose="020F0502020204030204" pitchFamily="34" charset="0"/>
                <a:cs typeface="Times New Roman" panose="02020603050405020304" pitchFamily="18" charset="0"/>
              </a:rPr>
              <a:t>The Challenge</a:t>
            </a:r>
            <a:endParaRPr lang="en-GB" dirty="0"/>
          </a:p>
        </p:txBody>
      </p:sp>
      <p:pic>
        <p:nvPicPr>
          <p:cNvPr id="6" name="Picture 5">
            <a:extLst>
              <a:ext uri="{FF2B5EF4-FFF2-40B4-BE49-F238E27FC236}">
                <a16:creationId xmlns:a16="http://schemas.microsoft.com/office/drawing/2014/main" id="{19F40A9D-B07C-4146-AA6E-C1D176F04F0E}"/>
              </a:ext>
            </a:extLst>
          </p:cNvPr>
          <p:cNvPicPr>
            <a:picLocks noChangeAspect="1"/>
          </p:cNvPicPr>
          <p:nvPr/>
        </p:nvPicPr>
        <p:blipFill rotWithShape="1">
          <a:blip r:embed="rId4"/>
          <a:srcRect l="10695" r="16043" b="-1"/>
          <a:stretch/>
        </p:blipFill>
        <p:spPr>
          <a:xfrm>
            <a:off x="1007196" y="2265037"/>
            <a:ext cx="5088800" cy="3907158"/>
          </a:xfrm>
          <a:prstGeom prst="rect">
            <a:avLst/>
          </a:prstGeom>
        </p:spPr>
      </p:pic>
      <p:sp>
        <p:nvSpPr>
          <p:cNvPr id="5" name="Content Placeholder 4">
            <a:extLst>
              <a:ext uri="{FF2B5EF4-FFF2-40B4-BE49-F238E27FC236}">
                <a16:creationId xmlns:a16="http://schemas.microsoft.com/office/drawing/2014/main" id="{F2A14599-4D5F-4EA6-98E2-005710B314CA}"/>
              </a:ext>
            </a:extLst>
          </p:cNvPr>
          <p:cNvSpPr>
            <a:spLocks noGrp="1"/>
          </p:cNvSpPr>
          <p:nvPr>
            <p:ph idx="1"/>
          </p:nvPr>
        </p:nvSpPr>
        <p:spPr>
          <a:xfrm>
            <a:off x="6496216" y="2320412"/>
            <a:ext cx="4632031" cy="3851787"/>
          </a:xfrm>
        </p:spPr>
        <p:txBody>
          <a:bodyPr anchor="ctr">
            <a:normAutofit/>
          </a:bodyPr>
          <a:lstStyle/>
          <a:p>
            <a:r>
              <a:rPr lang="en-US" dirty="0">
                <a:cs typeface="Times New Roman" panose="02020603050405020304" pitchFamily="18" charset="0"/>
              </a:rPr>
              <a:t>Can tax administration deploy digital services for tax administration and collection?</a:t>
            </a:r>
          </a:p>
          <a:p>
            <a:r>
              <a:rPr lang="en-US" dirty="0">
                <a:cs typeface="Times New Roman" panose="02020603050405020304" pitchFamily="18" charset="0"/>
              </a:rPr>
              <a:t>Is there willingness on the part of political leadership to support tax infrastructure and staff capacities?</a:t>
            </a:r>
          </a:p>
          <a:p>
            <a:pPr marL="0" indent="0">
              <a:buNone/>
            </a:pPr>
            <a:endParaRPr lang="en-US" dirty="0">
              <a:cs typeface="Times New Roman" panose="02020603050405020304" pitchFamily="18" charset="0"/>
            </a:endParaRPr>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6E6D86E8-0B66-4780-8215-FA68F16BE3F6}"/>
              </a:ext>
            </a:extLst>
          </p:cNvPr>
          <p:cNvSpPr>
            <a:spLocks noGrp="1"/>
          </p:cNvSpPr>
          <p:nvPr>
            <p:ph type="sldNum" sz="quarter" idx="12"/>
          </p:nvPr>
        </p:nvSpPr>
        <p:spPr>
          <a:xfrm>
            <a:off x="11311128" y="6272784"/>
            <a:ext cx="640080" cy="365125"/>
          </a:xfrm>
        </p:spPr>
        <p:txBody>
          <a:bodyPr>
            <a:normAutofit/>
          </a:bodyPr>
          <a:lstStyle/>
          <a:p>
            <a:pPr>
              <a:spcAft>
                <a:spcPts val="600"/>
              </a:spcAft>
            </a:pPr>
            <a:fld id="{0E4036A4-4E64-48BF-8CAC-EFF4090CF1B9}" type="slidenum">
              <a:rPr lang="en-NG" smtClean="0"/>
              <a:pPr>
                <a:spcAft>
                  <a:spcPts val="600"/>
                </a:spcAft>
              </a:pPr>
              <a:t>18</a:t>
            </a:fld>
            <a:endParaRPr lang="en-NG"/>
          </a:p>
        </p:txBody>
      </p:sp>
    </p:spTree>
    <p:extLst>
      <p:ext uri="{BB962C8B-B14F-4D97-AF65-F5344CB8AC3E}">
        <p14:creationId xmlns:p14="http://schemas.microsoft.com/office/powerpoint/2010/main" val="3407024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0" name="Oval 19">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22" name="Rectangle 21">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877D6C3-2CBB-4B4F-959E-93F64EF6B006}"/>
              </a:ext>
            </a:extLst>
          </p:cNvPr>
          <p:cNvSpPr>
            <a:spLocks noGrp="1"/>
          </p:cNvSpPr>
          <p:nvPr>
            <p:ph type="title"/>
          </p:nvPr>
        </p:nvSpPr>
        <p:spPr>
          <a:xfrm>
            <a:off x="7534654" y="2192267"/>
            <a:ext cx="3896264" cy="2275763"/>
          </a:xfrm>
        </p:spPr>
        <p:txBody>
          <a:bodyPr vert="horz" lIns="91440" tIns="45720" rIns="91440" bIns="45720" rtlCol="0" anchor="b">
            <a:normAutofit fontScale="90000"/>
          </a:bodyPr>
          <a:lstStyle/>
          <a:p>
            <a:pPr>
              <a:lnSpc>
                <a:spcPct val="80000"/>
              </a:lnSpc>
            </a:pPr>
            <a:r>
              <a:rPr lang="en-US" sz="7200" b="1" dirty="0">
                <a:blipFill dpi="0" rotWithShape="1">
                  <a:blip r:embed="rId4"/>
                  <a:srcRect/>
                  <a:tile tx="6350" ty="-127000" sx="65000" sy="64000" flip="none" algn="tl"/>
                </a:blipFill>
              </a:rPr>
              <a:t>Questions &amp; Answers</a:t>
            </a:r>
          </a:p>
        </p:txBody>
      </p:sp>
      <p:pic>
        <p:nvPicPr>
          <p:cNvPr id="8" name="Picture 7" descr="3D black question marks with one yellow question mark">
            <a:extLst>
              <a:ext uri="{FF2B5EF4-FFF2-40B4-BE49-F238E27FC236}">
                <a16:creationId xmlns:a16="http://schemas.microsoft.com/office/drawing/2014/main" id="{02F0D858-9BF2-3CCF-49C8-CF850B1FDCE8}"/>
              </a:ext>
            </a:extLst>
          </p:cNvPr>
          <p:cNvPicPr>
            <a:picLocks noChangeAspect="1"/>
          </p:cNvPicPr>
          <p:nvPr/>
        </p:nvPicPr>
        <p:blipFill rotWithShape="1">
          <a:blip r:embed="rId6"/>
          <a:srcRect l="43069" r="20202" b="1"/>
          <a:stretch/>
        </p:blipFill>
        <p:spPr>
          <a:xfrm>
            <a:off x="20" y="10"/>
            <a:ext cx="6901088" cy="6857990"/>
          </a:xfrm>
          <a:prstGeom prst="rect">
            <a:avLst/>
          </a:prstGeom>
        </p:spPr>
      </p:pic>
      <p:grpSp>
        <p:nvGrpSpPr>
          <p:cNvPr id="26" name="Group 25">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27" name="Oval 26">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lide Number Placeholder 2">
            <a:extLst>
              <a:ext uri="{FF2B5EF4-FFF2-40B4-BE49-F238E27FC236}">
                <a16:creationId xmlns:a16="http://schemas.microsoft.com/office/drawing/2014/main" id="{99A4C515-BA6D-4056-B30B-E29ED67962D3}"/>
              </a:ext>
            </a:extLst>
          </p:cNvPr>
          <p:cNvSpPr>
            <a:spLocks noGrp="1"/>
          </p:cNvSpPr>
          <p:nvPr>
            <p:ph type="sldNum" sz="quarter" idx="12"/>
          </p:nvPr>
        </p:nvSpPr>
        <p:spPr>
          <a:xfrm>
            <a:off x="11366467" y="6135306"/>
            <a:ext cx="527714" cy="640080"/>
          </a:xfrm>
        </p:spPr>
        <p:txBody>
          <a:bodyPr vert="horz" lIns="91440" tIns="45720" rIns="91440" bIns="45720" rtlCol="0" anchor="ctr">
            <a:normAutofit/>
          </a:bodyPr>
          <a:lstStyle/>
          <a:p>
            <a:pPr>
              <a:spcAft>
                <a:spcPts val="600"/>
              </a:spcAft>
            </a:pPr>
            <a:fld id="{0E4036A4-4E64-48BF-8CAC-EFF4090CF1B9}" type="slidenum">
              <a:rPr lang="en-US"/>
              <a:pPr>
                <a:spcAft>
                  <a:spcPts val="600"/>
                </a:spcAft>
              </a:pPr>
              <a:t>19</a:t>
            </a:fld>
            <a:endParaRPr lang="en-US"/>
          </a:p>
        </p:txBody>
      </p:sp>
    </p:spTree>
    <p:extLst>
      <p:ext uri="{BB962C8B-B14F-4D97-AF65-F5344CB8AC3E}">
        <p14:creationId xmlns:p14="http://schemas.microsoft.com/office/powerpoint/2010/main" val="224464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8D4657D9-3234-421B-A162-1F88BDA7B948}"/>
              </a:ext>
            </a:extLst>
          </p:cNvPr>
          <p:cNvSpPr>
            <a:spLocks noGrp="1"/>
          </p:cNvSpPr>
          <p:nvPr>
            <p:ph type="title"/>
          </p:nvPr>
        </p:nvSpPr>
        <p:spPr>
          <a:xfrm>
            <a:off x="1069848" y="484632"/>
            <a:ext cx="10058400" cy="1609344"/>
          </a:xfrm>
        </p:spPr>
        <p:txBody>
          <a:bodyPr>
            <a:normAutofit/>
          </a:bodyPr>
          <a:lstStyle/>
          <a:p>
            <a:r>
              <a:rPr lang="en-US" sz="3600" b="1" dirty="0"/>
              <a:t>DIGITAL FINANCIAL SERVICES (DFS)</a:t>
            </a:r>
            <a:endParaRPr lang="en-GB" sz="3600" b="1" dirty="0"/>
          </a:p>
        </p:txBody>
      </p:sp>
      <p:pic>
        <p:nvPicPr>
          <p:cNvPr id="6" name="Picture 5">
            <a:extLst>
              <a:ext uri="{FF2B5EF4-FFF2-40B4-BE49-F238E27FC236}">
                <a16:creationId xmlns:a16="http://schemas.microsoft.com/office/drawing/2014/main" id="{8343A377-5E88-4803-972E-9BADEA5FB361}"/>
              </a:ext>
            </a:extLst>
          </p:cNvPr>
          <p:cNvPicPr>
            <a:picLocks noChangeAspect="1"/>
          </p:cNvPicPr>
          <p:nvPr/>
        </p:nvPicPr>
        <p:blipFill rotWithShape="1">
          <a:blip r:embed="rId4"/>
          <a:srcRect t="1827" b="1898"/>
          <a:stretch/>
        </p:blipFill>
        <p:spPr>
          <a:xfrm>
            <a:off x="1007196" y="2265037"/>
            <a:ext cx="5088800" cy="3907158"/>
          </a:xfrm>
          <a:prstGeom prst="rect">
            <a:avLst/>
          </a:prstGeom>
        </p:spPr>
      </p:pic>
      <p:sp>
        <p:nvSpPr>
          <p:cNvPr id="5" name="Content Placeholder 4">
            <a:extLst>
              <a:ext uri="{FF2B5EF4-FFF2-40B4-BE49-F238E27FC236}">
                <a16:creationId xmlns:a16="http://schemas.microsoft.com/office/drawing/2014/main" id="{3C1373DA-D4BE-46CF-B1D1-5C93A1919DE6}"/>
              </a:ext>
            </a:extLst>
          </p:cNvPr>
          <p:cNvSpPr>
            <a:spLocks noGrp="1"/>
          </p:cNvSpPr>
          <p:nvPr>
            <p:ph idx="1"/>
          </p:nvPr>
        </p:nvSpPr>
        <p:spPr>
          <a:xfrm>
            <a:off x="6095996" y="1943990"/>
            <a:ext cx="5032251" cy="4449892"/>
          </a:xfrm>
        </p:spPr>
        <p:txBody>
          <a:bodyPr anchor="ctr">
            <a:noAutofit/>
          </a:bodyPr>
          <a:lstStyle/>
          <a:p>
            <a:pPr algn="just"/>
            <a:r>
              <a:rPr lang="en-US" sz="2200" dirty="0"/>
              <a:t>Financial services that rely on digital technologies for their deliveries and use.</a:t>
            </a:r>
          </a:p>
          <a:p>
            <a:pPr algn="just"/>
            <a:r>
              <a:rPr lang="en-US" sz="2200" dirty="0">
                <a:cs typeface="Calibri" panose="020F0502020204030204" pitchFamily="34" charset="0"/>
              </a:rPr>
              <a:t>Financial products and services, including payments, transfers, savings, credit, insurance, securities, financial planning and account statements that are delivered via digital/electronic technology such as e-money (initiated either online or on a mobile phone), payment cards and a regular bank account</a:t>
            </a:r>
            <a:endParaRPr lang="en-NG" sz="2200" dirty="0">
              <a:cs typeface="Calibri" panose="020F0502020204030204" pitchFamily="34" charset="0"/>
            </a:endParaRPr>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71D3EE23-88C5-4295-AA5C-7F0C111F48E0}"/>
              </a:ext>
            </a:extLst>
          </p:cNvPr>
          <p:cNvSpPr>
            <a:spLocks noGrp="1"/>
          </p:cNvSpPr>
          <p:nvPr>
            <p:ph type="sldNum" sz="quarter" idx="12"/>
          </p:nvPr>
        </p:nvSpPr>
        <p:spPr>
          <a:xfrm>
            <a:off x="11311128" y="6272784"/>
            <a:ext cx="640080" cy="365125"/>
          </a:xfrm>
        </p:spPr>
        <p:txBody>
          <a:bodyPr>
            <a:normAutofit/>
          </a:bodyPr>
          <a:lstStyle/>
          <a:p>
            <a:pPr>
              <a:spcAft>
                <a:spcPts val="600"/>
              </a:spcAft>
            </a:pPr>
            <a:fld id="{0E4036A4-4E64-48BF-8CAC-EFF4090CF1B9}" type="slidenum">
              <a:rPr lang="en-NG" smtClean="0"/>
              <a:pPr>
                <a:spcAft>
                  <a:spcPts val="600"/>
                </a:spcAft>
              </a:pPr>
              <a:t>2</a:t>
            </a:fld>
            <a:endParaRPr lang="en-NG"/>
          </a:p>
        </p:txBody>
      </p:sp>
    </p:spTree>
    <p:extLst>
      <p:ext uri="{BB962C8B-B14F-4D97-AF65-F5344CB8AC3E}">
        <p14:creationId xmlns:p14="http://schemas.microsoft.com/office/powerpoint/2010/main" val="362727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AE2A73-3BA1-427B-84B2-B152D1C0124B}"/>
              </a:ext>
            </a:extLst>
          </p:cNvPr>
          <p:cNvSpPr>
            <a:spLocks noGrp="1"/>
          </p:cNvSpPr>
          <p:nvPr>
            <p:ph type="title"/>
          </p:nvPr>
        </p:nvSpPr>
        <p:spPr>
          <a:xfrm>
            <a:off x="4970109" y="484632"/>
            <a:ext cx="6730277" cy="1609344"/>
          </a:xfrm>
          <a:ln>
            <a:noFill/>
          </a:ln>
        </p:spPr>
        <p:txBody>
          <a:bodyPr>
            <a:normAutofit/>
          </a:bodyPr>
          <a:lstStyle/>
          <a:p>
            <a:r>
              <a:rPr lang="en-US" sz="4400" b="1">
                <a:latin typeface="+mn-lt"/>
              </a:rPr>
              <a:t>DIGITAL FINANCIAL SERVICES IN NIGERIA</a:t>
            </a:r>
            <a:endParaRPr lang="en-NG" sz="4400" b="1">
              <a:latin typeface="+mn-lt"/>
            </a:endParaRPr>
          </a:p>
        </p:txBody>
      </p:sp>
      <p:pic>
        <p:nvPicPr>
          <p:cNvPr id="6" name="Picture 5">
            <a:extLst>
              <a:ext uri="{FF2B5EF4-FFF2-40B4-BE49-F238E27FC236}">
                <a16:creationId xmlns:a16="http://schemas.microsoft.com/office/drawing/2014/main" id="{FFF1C828-20AD-42BF-8EB3-C5286E1F1E0E}"/>
              </a:ext>
            </a:extLst>
          </p:cNvPr>
          <p:cNvPicPr>
            <a:picLocks noChangeAspect="1"/>
          </p:cNvPicPr>
          <p:nvPr/>
        </p:nvPicPr>
        <p:blipFill rotWithShape="1">
          <a:blip r:embed="rId4"/>
          <a:srcRect l="30986" r="26666"/>
          <a:stretch/>
        </p:blipFill>
        <p:spPr>
          <a:xfrm>
            <a:off x="3344" y="10"/>
            <a:ext cx="4646726" cy="6857990"/>
          </a:xfrm>
          <a:prstGeom prst="rect">
            <a:avLst/>
          </a:prstGeom>
        </p:spPr>
      </p:pic>
      <p:sp>
        <p:nvSpPr>
          <p:cNvPr id="5" name="Content Placeholder 4">
            <a:extLst>
              <a:ext uri="{FF2B5EF4-FFF2-40B4-BE49-F238E27FC236}">
                <a16:creationId xmlns:a16="http://schemas.microsoft.com/office/drawing/2014/main" id="{C2D49812-2225-426C-8FF3-47D0BB6C5AE8}"/>
              </a:ext>
            </a:extLst>
          </p:cNvPr>
          <p:cNvSpPr>
            <a:spLocks noGrp="1"/>
          </p:cNvSpPr>
          <p:nvPr>
            <p:ph idx="1"/>
          </p:nvPr>
        </p:nvSpPr>
        <p:spPr>
          <a:xfrm>
            <a:off x="4970109" y="2121408"/>
            <a:ext cx="6730276" cy="4050792"/>
          </a:xfrm>
        </p:spPr>
        <p:txBody>
          <a:bodyPr>
            <a:normAutofit/>
          </a:bodyPr>
          <a:lstStyle/>
          <a:p>
            <a:pPr algn="just">
              <a:spcAft>
                <a:spcPts val="800"/>
              </a:spcAft>
            </a:pPr>
            <a:r>
              <a:rPr lang="en-US" dirty="0">
                <a:ea typeface="Calibri" panose="020F0502020204030204" pitchFamily="34" charset="0"/>
                <a:cs typeface="Times New Roman" panose="02020603050405020304" pitchFamily="18" charset="0"/>
              </a:rPr>
              <a:t>Global operations: 90 countries</a:t>
            </a:r>
          </a:p>
          <a:p>
            <a:pPr lvl="1" algn="just">
              <a:spcAft>
                <a:spcPts val="800"/>
              </a:spcAft>
            </a:pPr>
            <a:r>
              <a:rPr lang="en-US" sz="2000" dirty="0">
                <a:ea typeface="Calibri" panose="020F0502020204030204" pitchFamily="34" charset="0"/>
                <a:cs typeface="Times New Roman" panose="02020603050405020304" pitchFamily="18" charset="0"/>
              </a:rPr>
              <a:t>	# 850m mobile telephony</a:t>
            </a:r>
          </a:p>
          <a:p>
            <a:pPr lvl="1" algn="just">
              <a:spcAft>
                <a:spcPts val="800"/>
              </a:spcAft>
            </a:pPr>
            <a:r>
              <a:rPr lang="en-US" sz="2000" dirty="0">
                <a:ea typeface="Calibri" panose="020F0502020204030204" pitchFamily="34" charset="0"/>
                <a:cs typeface="Times New Roman" panose="02020603050405020304" pitchFamily="18" charset="0"/>
              </a:rPr>
              <a:t>	# US$1.3m transaction per day</a:t>
            </a:r>
          </a:p>
          <a:p>
            <a:pPr algn="just">
              <a:spcAft>
                <a:spcPts val="800"/>
              </a:spcAft>
            </a:pPr>
            <a:r>
              <a:rPr lang="en-US" dirty="0">
                <a:ea typeface="Calibri" panose="020F0502020204030204" pitchFamily="34" charset="0"/>
                <a:cs typeface="Times New Roman" panose="02020603050405020304" pitchFamily="18" charset="0"/>
              </a:rPr>
              <a:t>In Nigeria, it evolved over time (2008)to provide formal financial inclusion to the unbanked and underbanked population  through innovative financial technologies/ platforms. </a:t>
            </a:r>
          </a:p>
          <a:p>
            <a:pPr algn="just">
              <a:spcAft>
                <a:spcPts val="800"/>
              </a:spcAft>
            </a:pPr>
            <a:r>
              <a:rPr lang="en-US" dirty="0">
                <a:ea typeface="Calibri" panose="020F0502020204030204" pitchFamily="34" charset="0"/>
                <a:cs typeface="Times New Roman" panose="02020603050405020304" pitchFamily="18" charset="0"/>
              </a:rPr>
              <a:t>It’s a shift in banking services to accommodate more players in the financial institution.</a:t>
            </a:r>
          </a:p>
        </p:txBody>
      </p:sp>
      <p:grpSp>
        <p:nvGrpSpPr>
          <p:cNvPr id="13" name="Group 12">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lide Number Placeholder 2">
            <a:extLst>
              <a:ext uri="{FF2B5EF4-FFF2-40B4-BE49-F238E27FC236}">
                <a16:creationId xmlns:a16="http://schemas.microsoft.com/office/drawing/2014/main" id="{AFAA932E-0BF9-4EEB-988E-F3CE5D281510}"/>
              </a:ext>
            </a:extLst>
          </p:cNvPr>
          <p:cNvSpPr>
            <a:spLocks noGrp="1"/>
          </p:cNvSpPr>
          <p:nvPr>
            <p:ph type="sldNum" sz="quarter" idx="12"/>
          </p:nvPr>
        </p:nvSpPr>
        <p:spPr>
          <a:xfrm>
            <a:off x="11311128" y="6272784"/>
            <a:ext cx="640080" cy="365125"/>
          </a:xfrm>
        </p:spPr>
        <p:txBody>
          <a:bodyPr>
            <a:normAutofit/>
          </a:bodyPr>
          <a:lstStyle/>
          <a:p>
            <a:pPr>
              <a:spcAft>
                <a:spcPts val="600"/>
              </a:spcAft>
            </a:pPr>
            <a:fld id="{0E4036A4-4E64-48BF-8CAC-EFF4090CF1B9}" type="slidenum">
              <a:rPr lang="en-NG" smtClean="0"/>
              <a:pPr>
                <a:spcAft>
                  <a:spcPts val="600"/>
                </a:spcAft>
              </a:pPr>
              <a:t>3</a:t>
            </a:fld>
            <a:endParaRPr lang="en-NG"/>
          </a:p>
        </p:txBody>
      </p:sp>
    </p:spTree>
    <p:extLst>
      <p:ext uri="{BB962C8B-B14F-4D97-AF65-F5344CB8AC3E}">
        <p14:creationId xmlns:p14="http://schemas.microsoft.com/office/powerpoint/2010/main" val="42055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7636-66A5-4AF5-80E0-8B4AC8E0F100}"/>
              </a:ext>
            </a:extLst>
          </p:cNvPr>
          <p:cNvSpPr>
            <a:spLocks noGrp="1"/>
          </p:cNvSpPr>
          <p:nvPr>
            <p:ph type="title"/>
          </p:nvPr>
        </p:nvSpPr>
        <p:spPr>
          <a:xfrm>
            <a:off x="1069848" y="897598"/>
            <a:ext cx="4730451" cy="1030406"/>
          </a:xfrm>
        </p:spPr>
        <p:txBody>
          <a:bodyPr>
            <a:normAutofit/>
          </a:bodyPr>
          <a:lstStyle/>
          <a:p>
            <a:r>
              <a:rPr lang="en-US" sz="4400" b="1" dirty="0">
                <a:ea typeface="Calibri" panose="020F0502020204030204" pitchFamily="34" charset="0"/>
                <a:cs typeface="Times New Roman" panose="02020603050405020304" pitchFamily="18" charset="0"/>
              </a:rPr>
              <a:t>OBJECTIVES:</a:t>
            </a:r>
            <a:endParaRPr lang="en-GB" sz="4400" b="1" dirty="0"/>
          </a:p>
        </p:txBody>
      </p:sp>
      <p:sp>
        <p:nvSpPr>
          <p:cNvPr id="5" name="Content Placeholder 4">
            <a:extLst>
              <a:ext uri="{FF2B5EF4-FFF2-40B4-BE49-F238E27FC236}">
                <a16:creationId xmlns:a16="http://schemas.microsoft.com/office/drawing/2014/main" id="{D0E28424-070E-47A0-BD3D-1B506F7E83AE}"/>
              </a:ext>
            </a:extLst>
          </p:cNvPr>
          <p:cNvSpPr>
            <a:spLocks noGrp="1"/>
          </p:cNvSpPr>
          <p:nvPr>
            <p:ph idx="1"/>
          </p:nvPr>
        </p:nvSpPr>
        <p:spPr>
          <a:xfrm>
            <a:off x="1069848" y="2018581"/>
            <a:ext cx="5026152" cy="4153619"/>
          </a:xfrm>
        </p:spPr>
        <p:txBody>
          <a:bodyPr>
            <a:noAutofit/>
          </a:bodyPr>
          <a:lstStyle/>
          <a:p>
            <a:pPr marL="525780" indent="-342900">
              <a:spcAft>
                <a:spcPts val="800"/>
              </a:spcAft>
              <a:buFont typeface="Arial" panose="020B0604020202020204" pitchFamily="34" charset="0"/>
              <a:buChar char="•"/>
            </a:pPr>
            <a:r>
              <a:rPr lang="en-US" sz="1800">
                <a:ea typeface="Calibri" panose="020F0502020204030204" pitchFamily="34" charset="0"/>
                <a:cs typeface="Times New Roman" panose="02020603050405020304" pitchFamily="18" charset="0"/>
              </a:rPr>
              <a:t>To expand access to finance and promote financial inclusion (promote basic access to transaction account)</a:t>
            </a:r>
          </a:p>
          <a:p>
            <a:pPr marL="525780" indent="-342900">
              <a:spcAft>
                <a:spcPts val="800"/>
              </a:spcAft>
              <a:buFont typeface="Arial" panose="020B0604020202020204" pitchFamily="34" charset="0"/>
              <a:buChar char="•"/>
            </a:pPr>
            <a:r>
              <a:rPr lang="en-US" sz="1800">
                <a:ea typeface="Calibri" panose="020F0502020204030204" pitchFamily="34" charset="0"/>
                <a:cs typeface="Times New Roman" panose="02020603050405020304" pitchFamily="18" charset="0"/>
              </a:rPr>
              <a:t>To minimize cash-based economy and increase transparency of financial transactions</a:t>
            </a:r>
          </a:p>
          <a:p>
            <a:pPr marL="525780" indent="-342900">
              <a:spcAft>
                <a:spcPts val="800"/>
              </a:spcAft>
              <a:buFont typeface="Arial" panose="020B0604020202020204" pitchFamily="34" charset="0"/>
              <a:buChar char="•"/>
            </a:pPr>
            <a:r>
              <a:rPr lang="en-US" sz="1800">
                <a:ea typeface="Calibri" panose="020F0502020204030204" pitchFamily="34" charset="0"/>
                <a:cs typeface="Times New Roman" panose="02020603050405020304" pitchFamily="18" charset="0"/>
              </a:rPr>
              <a:t>To promote economic growth, increase livelihood  and reduce poverty. (through intense use of transaction accounts for digital payments)</a:t>
            </a:r>
          </a:p>
          <a:p>
            <a:pPr marL="525780" indent="-342900">
              <a:spcAft>
                <a:spcPts val="800"/>
              </a:spcAft>
              <a:buFont typeface="Arial" panose="020B0604020202020204" pitchFamily="34" charset="0"/>
              <a:buChar char="•"/>
            </a:pPr>
            <a:r>
              <a:rPr lang="en-US" sz="1800">
                <a:ea typeface="Calibri" panose="020F0502020204030204" pitchFamily="34" charset="0"/>
                <a:cs typeface="Times New Roman" panose="02020603050405020304" pitchFamily="18" charset="0"/>
              </a:rPr>
              <a:t>To reduce the volume of the informal economy  and ultimately widen tax net (65% in 2021)</a:t>
            </a:r>
          </a:p>
          <a:p>
            <a:endParaRPr lang="en-GB" sz="1800"/>
          </a:p>
        </p:txBody>
      </p:sp>
      <p:pic>
        <p:nvPicPr>
          <p:cNvPr id="6" name="Picture 5">
            <a:extLst>
              <a:ext uri="{FF2B5EF4-FFF2-40B4-BE49-F238E27FC236}">
                <a16:creationId xmlns:a16="http://schemas.microsoft.com/office/drawing/2014/main" id="{6175F811-CE46-4341-B10D-792AACC10EF3}"/>
              </a:ext>
            </a:extLst>
          </p:cNvPr>
          <p:cNvPicPr>
            <a:picLocks noChangeAspect="1"/>
          </p:cNvPicPr>
          <p:nvPr/>
        </p:nvPicPr>
        <p:blipFill rotWithShape="1">
          <a:blip r:embed="rId2"/>
          <a:srcRect l="19475" r="18725"/>
          <a:stretch/>
        </p:blipFill>
        <p:spPr>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11" name="Freeform: Shape 10">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5F6279F6-8B77-4610-A885-6B98A85AC989}"/>
              </a:ext>
            </a:extLst>
          </p:cNvPr>
          <p:cNvSpPr>
            <a:spLocks noGrp="1"/>
          </p:cNvSpPr>
          <p:nvPr>
            <p:ph type="sldNum" sz="quarter" idx="12"/>
          </p:nvPr>
        </p:nvSpPr>
        <p:spPr>
          <a:xfrm>
            <a:off x="11311128" y="6272784"/>
            <a:ext cx="640080" cy="365125"/>
          </a:xfrm>
        </p:spPr>
        <p:txBody>
          <a:bodyPr>
            <a:normAutofit/>
          </a:bodyPr>
          <a:lstStyle/>
          <a:p>
            <a:pPr>
              <a:spcAft>
                <a:spcPts val="600"/>
              </a:spcAft>
            </a:pPr>
            <a:fld id="{0E4036A4-4E64-48BF-8CAC-EFF4090CF1B9}" type="slidenum">
              <a:rPr lang="en-NG" smtClean="0"/>
              <a:pPr>
                <a:spcAft>
                  <a:spcPts val="600"/>
                </a:spcAft>
              </a:pPr>
              <a:t>4</a:t>
            </a:fld>
            <a:endParaRPr lang="en-NG"/>
          </a:p>
        </p:txBody>
      </p:sp>
    </p:spTree>
    <p:extLst>
      <p:ext uri="{BB962C8B-B14F-4D97-AF65-F5344CB8AC3E}">
        <p14:creationId xmlns:p14="http://schemas.microsoft.com/office/powerpoint/2010/main" val="95483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79D93CD-DA57-46CD-AE56-40A7B51E075A}"/>
              </a:ext>
            </a:extLst>
          </p:cNvPr>
          <p:cNvGraphicFramePr>
            <a:graphicFrameLocks noGrp="1"/>
          </p:cNvGraphicFramePr>
          <p:nvPr>
            <p:extLst>
              <p:ext uri="{D42A27DB-BD31-4B8C-83A1-F6EECF244321}">
                <p14:modId xmlns:p14="http://schemas.microsoft.com/office/powerpoint/2010/main" val="1089541151"/>
              </p:ext>
            </p:extLst>
          </p:nvPr>
        </p:nvGraphicFramePr>
        <p:xfrm>
          <a:off x="579869" y="877049"/>
          <a:ext cx="10731259" cy="5760860"/>
        </p:xfrm>
        <a:graphic>
          <a:graphicData uri="http://schemas.openxmlformats.org/drawingml/2006/table">
            <a:tbl>
              <a:tblPr firstRow="1" bandRow="1">
                <a:tableStyleId>{5C22544A-7EE6-4342-B048-85BDC9FD1C3A}</a:tableStyleId>
              </a:tblPr>
              <a:tblGrid>
                <a:gridCol w="2395332">
                  <a:extLst>
                    <a:ext uri="{9D8B030D-6E8A-4147-A177-3AD203B41FA5}">
                      <a16:colId xmlns:a16="http://schemas.microsoft.com/office/drawing/2014/main" val="940655088"/>
                    </a:ext>
                  </a:extLst>
                </a:gridCol>
                <a:gridCol w="2716151">
                  <a:extLst>
                    <a:ext uri="{9D8B030D-6E8A-4147-A177-3AD203B41FA5}">
                      <a16:colId xmlns:a16="http://schemas.microsoft.com/office/drawing/2014/main" val="1135218292"/>
                    </a:ext>
                  </a:extLst>
                </a:gridCol>
                <a:gridCol w="2560703">
                  <a:extLst>
                    <a:ext uri="{9D8B030D-6E8A-4147-A177-3AD203B41FA5}">
                      <a16:colId xmlns:a16="http://schemas.microsoft.com/office/drawing/2014/main" val="1928224259"/>
                    </a:ext>
                  </a:extLst>
                </a:gridCol>
                <a:gridCol w="3059073">
                  <a:extLst>
                    <a:ext uri="{9D8B030D-6E8A-4147-A177-3AD203B41FA5}">
                      <a16:colId xmlns:a16="http://schemas.microsoft.com/office/drawing/2014/main" val="785426696"/>
                    </a:ext>
                  </a:extLst>
                </a:gridCol>
              </a:tblGrid>
              <a:tr h="276736">
                <a:tc>
                  <a:txBody>
                    <a:bodyPr/>
                    <a:lstStyle/>
                    <a:p>
                      <a:r>
                        <a:rPr lang="en-US" sz="1400" dirty="0"/>
                        <a:t>Indices</a:t>
                      </a:r>
                      <a:endParaRPr lang="en-NG" sz="1400" dirty="0"/>
                    </a:p>
                  </a:txBody>
                  <a:tcPr/>
                </a:tc>
                <a:tc>
                  <a:txBody>
                    <a:bodyPr/>
                    <a:lstStyle/>
                    <a:p>
                      <a:r>
                        <a:rPr lang="en-US" sz="1400" dirty="0"/>
                        <a:t>2022</a:t>
                      </a:r>
                      <a:endParaRPr lang="en-NG" sz="1400" dirty="0"/>
                    </a:p>
                  </a:txBody>
                  <a:tcPr/>
                </a:tc>
                <a:tc>
                  <a:txBody>
                    <a:bodyPr/>
                    <a:lstStyle/>
                    <a:p>
                      <a:endParaRPr lang="en-NG" sz="1400" dirty="0"/>
                    </a:p>
                  </a:txBody>
                  <a:tcPr/>
                </a:tc>
                <a:tc>
                  <a:txBody>
                    <a:bodyPr/>
                    <a:lstStyle/>
                    <a:p>
                      <a:r>
                        <a:rPr lang="en-US" sz="1400" dirty="0"/>
                        <a:t>Financial Inclusion</a:t>
                      </a:r>
                      <a:endParaRPr lang="en-NG" sz="1400" dirty="0"/>
                    </a:p>
                  </a:txBody>
                  <a:tcPr/>
                </a:tc>
                <a:extLst>
                  <a:ext uri="{0D108BD9-81ED-4DB2-BD59-A6C34878D82A}">
                    <a16:rowId xmlns:a16="http://schemas.microsoft.com/office/drawing/2014/main" val="397074908"/>
                  </a:ext>
                </a:extLst>
              </a:tr>
              <a:tr h="276736">
                <a:tc>
                  <a:txBody>
                    <a:bodyPr/>
                    <a:lstStyle/>
                    <a:p>
                      <a:r>
                        <a:rPr lang="en-US" sz="1400" dirty="0"/>
                        <a:t>Population</a:t>
                      </a:r>
                      <a:endParaRPr lang="en-NG" sz="1400" dirty="0"/>
                    </a:p>
                  </a:txBody>
                  <a:tcPr/>
                </a:tc>
                <a:tc>
                  <a:txBody>
                    <a:bodyPr/>
                    <a:lstStyle/>
                    <a:p>
                      <a:r>
                        <a:rPr lang="en-US" sz="1400" dirty="0"/>
                        <a:t>216.4m (estimate)</a:t>
                      </a:r>
                      <a:endParaRPr lang="en-NG" sz="1400" dirty="0"/>
                    </a:p>
                  </a:txBody>
                  <a:tcPr/>
                </a:tc>
                <a:tc>
                  <a:txBody>
                    <a:bodyPr/>
                    <a:lstStyle/>
                    <a:p>
                      <a:endParaRPr lang="en-NG" sz="1400" dirty="0"/>
                    </a:p>
                  </a:txBody>
                  <a:tcPr/>
                </a:tc>
                <a:tc>
                  <a:txBody>
                    <a:bodyPr/>
                    <a:lstStyle/>
                    <a:p>
                      <a:endParaRPr lang="en-NG" sz="1400" dirty="0"/>
                    </a:p>
                  </a:txBody>
                  <a:tcPr/>
                </a:tc>
                <a:extLst>
                  <a:ext uri="{0D108BD9-81ED-4DB2-BD59-A6C34878D82A}">
                    <a16:rowId xmlns:a16="http://schemas.microsoft.com/office/drawing/2014/main" val="1472387199"/>
                  </a:ext>
                </a:extLst>
              </a:tr>
              <a:tr h="1439025">
                <a:tc>
                  <a:txBody>
                    <a:bodyPr/>
                    <a:lstStyle/>
                    <a:p>
                      <a:r>
                        <a:rPr lang="en-US" sz="1400" dirty="0"/>
                        <a:t>Government bank </a:t>
                      </a:r>
                      <a:endParaRPr lang="en-NG" sz="1400" dirty="0"/>
                    </a:p>
                  </a:txBody>
                  <a:tcPr/>
                </a:tc>
                <a:tc>
                  <a:txBody>
                    <a:bodyPr/>
                    <a:lstStyle/>
                    <a:p>
                      <a:r>
                        <a:rPr lang="en-US" sz="1400" dirty="0"/>
                        <a:t>Central Bank of Nigeria</a:t>
                      </a:r>
                      <a:endParaRPr lang="en-NG" sz="1400" dirty="0"/>
                    </a:p>
                  </a:txBody>
                  <a:tcPr/>
                </a:tc>
                <a:tc>
                  <a:txBody>
                    <a:bodyPr/>
                    <a:lstStyle/>
                    <a:p>
                      <a:r>
                        <a:rPr lang="en-US" sz="1400" dirty="0"/>
                        <a:t>CBN objective: To attain 95% financial inclusion by 2024</a:t>
                      </a:r>
                    </a:p>
                    <a:p>
                      <a:r>
                        <a:rPr lang="en-US" sz="1400" dirty="0"/>
                        <a:t>Gaps -  38.1m unbanked adult in Nigeria  (36%) 2020</a:t>
                      </a:r>
                    </a:p>
                    <a:p>
                      <a:endParaRPr lang="en-NG" sz="1400" dirty="0"/>
                    </a:p>
                  </a:txBody>
                  <a:tcPr/>
                </a:tc>
                <a:tc>
                  <a:txBody>
                    <a:bodyPr/>
                    <a:lstStyle/>
                    <a:p>
                      <a:r>
                        <a:rPr lang="en-US" sz="1400" dirty="0"/>
                        <a:t>To increase use of financial services from 36.3% of the adult population in 2010 to 70% by 2020 and 95% in 2024. </a:t>
                      </a:r>
                    </a:p>
                    <a:p>
                      <a:r>
                        <a:rPr lang="en-US" sz="1400" dirty="0"/>
                        <a:t>Actual 64.1% -2020</a:t>
                      </a:r>
                      <a:endParaRPr lang="en-NG" sz="1400" dirty="0"/>
                    </a:p>
                  </a:txBody>
                  <a:tcPr/>
                </a:tc>
                <a:extLst>
                  <a:ext uri="{0D108BD9-81ED-4DB2-BD59-A6C34878D82A}">
                    <a16:rowId xmlns:a16="http://schemas.microsoft.com/office/drawing/2014/main" val="2541382666"/>
                  </a:ext>
                </a:extLst>
              </a:tr>
              <a:tr h="1051595">
                <a:tc>
                  <a:txBody>
                    <a:bodyPr/>
                    <a:lstStyle/>
                    <a:p>
                      <a:r>
                        <a:rPr lang="en-US" sz="1400" dirty="0"/>
                        <a:t>Financial Institutions</a:t>
                      </a:r>
                      <a:endParaRPr lang="en-NG" sz="1400" dirty="0"/>
                    </a:p>
                  </a:txBody>
                  <a:tcPr/>
                </a:tc>
                <a:tc>
                  <a:txBody>
                    <a:bodyPr/>
                    <a:lstStyle/>
                    <a:p>
                      <a:r>
                        <a:rPr lang="en-US" sz="1400" dirty="0"/>
                        <a:t>26 banks. 262 active MFBs/ 976 licensed, DFIs, </a:t>
                      </a:r>
                      <a:r>
                        <a:rPr lang="en-US" sz="1400" dirty="0" err="1"/>
                        <a:t>FinCos</a:t>
                      </a:r>
                      <a:r>
                        <a:rPr lang="en-US" sz="1400" dirty="0"/>
                        <a:t>, Primary Mortgage Banks, Discount Houses etc.</a:t>
                      </a:r>
                      <a:endParaRPr lang="en-NG"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ea typeface="Calibri" panose="020F0502020204030204" pitchFamily="34" charset="0"/>
                          <a:cs typeface="Calibri" panose="020F0502020204030204" pitchFamily="34" charset="0"/>
                        </a:rPr>
                        <a:t> Licensed and regulated by CBN and Associations</a:t>
                      </a:r>
                    </a:p>
                    <a:p>
                      <a:endParaRPr lang="en-NG" sz="1400" dirty="0"/>
                    </a:p>
                  </a:txBody>
                  <a:tcPr/>
                </a:tc>
                <a:tc>
                  <a:txBody>
                    <a:bodyPr/>
                    <a:lstStyle/>
                    <a:p>
                      <a:endParaRPr lang="en-NG" sz="1400" dirty="0"/>
                    </a:p>
                  </a:txBody>
                  <a:tcPr/>
                </a:tc>
                <a:extLst>
                  <a:ext uri="{0D108BD9-81ED-4DB2-BD59-A6C34878D82A}">
                    <a16:rowId xmlns:a16="http://schemas.microsoft.com/office/drawing/2014/main" val="1918713518"/>
                  </a:ext>
                </a:extLst>
              </a:tr>
              <a:tr h="1051595">
                <a:tc>
                  <a:txBody>
                    <a:bodyPr/>
                    <a:lstStyle/>
                    <a:p>
                      <a:r>
                        <a:rPr lang="en-US" sz="1400" dirty="0" err="1"/>
                        <a:t>Fintechs</a:t>
                      </a:r>
                      <a:r>
                        <a:rPr lang="en-US" sz="1400" dirty="0"/>
                        <a:t> (2018-2020)</a:t>
                      </a:r>
                    </a:p>
                    <a:p>
                      <a:endParaRPr lang="en-US" sz="1400" dirty="0"/>
                    </a:p>
                    <a:p>
                      <a:endParaRPr lang="en-US" sz="1400" dirty="0"/>
                    </a:p>
                    <a:p>
                      <a:r>
                        <a:rPr lang="en-US" sz="1400" dirty="0"/>
                        <a:t>Bureau de Change</a:t>
                      </a:r>
                      <a:endParaRPr lang="en-NG" sz="1400" dirty="0"/>
                    </a:p>
                  </a:txBody>
                  <a:tcPr/>
                </a:tc>
                <a:tc>
                  <a:txBody>
                    <a:bodyPr/>
                    <a:lstStyle/>
                    <a:p>
                      <a:r>
                        <a:rPr lang="en-US" sz="1400" dirty="0"/>
                        <a:t>144 (2021)</a:t>
                      </a:r>
                    </a:p>
                    <a:p>
                      <a:endParaRPr lang="en-US" sz="1400" dirty="0"/>
                    </a:p>
                    <a:p>
                      <a:endParaRPr lang="en-US" sz="1400" dirty="0"/>
                    </a:p>
                    <a:p>
                      <a:r>
                        <a:rPr lang="en-US" sz="1400" dirty="0"/>
                        <a:t>5689 - 2022</a:t>
                      </a:r>
                      <a:endParaRPr lang="en-NG" sz="1400" dirty="0"/>
                    </a:p>
                  </a:txBody>
                  <a:tcPr/>
                </a:tc>
                <a:tc>
                  <a:txBody>
                    <a:bodyPr/>
                    <a:lstStyle/>
                    <a:p>
                      <a:r>
                        <a:rPr lang="en-US" sz="1400" dirty="0" err="1"/>
                        <a:t>Paystack</a:t>
                      </a:r>
                      <a:r>
                        <a:rPr lang="en-US" sz="1400" dirty="0"/>
                        <a:t>, </a:t>
                      </a:r>
                      <a:r>
                        <a:rPr lang="en-US" sz="1400" dirty="0" err="1"/>
                        <a:t>Flutterwave</a:t>
                      </a:r>
                      <a:r>
                        <a:rPr lang="en-US" sz="1400" dirty="0"/>
                        <a:t>, </a:t>
                      </a:r>
                      <a:r>
                        <a:rPr lang="en-US" sz="1400" dirty="0" err="1"/>
                        <a:t>E’transact</a:t>
                      </a:r>
                      <a:r>
                        <a:rPr lang="en-US" sz="1400" dirty="0"/>
                        <a:t>, </a:t>
                      </a:r>
                      <a:r>
                        <a:rPr lang="en-US" sz="1400" dirty="0" err="1"/>
                        <a:t>Remitta</a:t>
                      </a:r>
                      <a:r>
                        <a:rPr lang="en-US" sz="1400" dirty="0"/>
                        <a:t>, Interswitch, </a:t>
                      </a:r>
                      <a:r>
                        <a:rPr lang="en-US" sz="1400" dirty="0" err="1"/>
                        <a:t>Paga</a:t>
                      </a:r>
                      <a:r>
                        <a:rPr lang="en-US" sz="1400" dirty="0"/>
                        <a:t>. </a:t>
                      </a:r>
                      <a:r>
                        <a:rPr lang="en-US" sz="1400" dirty="0" err="1"/>
                        <a:t>O’Ride</a:t>
                      </a:r>
                      <a:r>
                        <a:rPr lang="en-US" sz="1400" dirty="0"/>
                        <a:t>. </a:t>
                      </a:r>
                      <a:r>
                        <a:rPr lang="en-US" sz="1400" dirty="0" err="1"/>
                        <a:t>etc</a:t>
                      </a:r>
                      <a:endParaRPr lang="en-NG" sz="1400" dirty="0"/>
                    </a:p>
                  </a:txBody>
                  <a:tcPr/>
                </a:tc>
                <a:tc>
                  <a:txBody>
                    <a:bodyPr/>
                    <a:lstStyle/>
                    <a:p>
                      <a:r>
                        <a:rPr lang="en-US" sz="1400" dirty="0"/>
                        <a:t>Raised US$1.09b (2021)</a:t>
                      </a:r>
                    </a:p>
                    <a:p>
                      <a:r>
                        <a:rPr lang="en-US" sz="1400" dirty="0"/>
                        <a:t>Agency banking (</a:t>
                      </a:r>
                      <a:r>
                        <a:rPr lang="en-US" sz="1400" dirty="0" err="1"/>
                        <a:t>O’pay</a:t>
                      </a:r>
                      <a:r>
                        <a:rPr lang="en-US" sz="1400" dirty="0"/>
                        <a:t>,, </a:t>
                      </a:r>
                      <a:r>
                        <a:rPr lang="en-US" sz="1400" dirty="0" err="1"/>
                        <a:t>Kudi</a:t>
                      </a:r>
                      <a:endParaRPr lang="en-US" sz="1400" dirty="0"/>
                    </a:p>
                    <a:p>
                      <a:r>
                        <a:rPr lang="en-US" sz="1400" dirty="0"/>
                        <a:t>Telco driven mobile money (Airtel. MTN, Glo, 9Mobile</a:t>
                      </a:r>
                      <a:endParaRPr lang="en-NG" sz="1400" dirty="0"/>
                    </a:p>
                  </a:txBody>
                  <a:tcPr/>
                </a:tc>
                <a:extLst>
                  <a:ext uri="{0D108BD9-81ED-4DB2-BD59-A6C34878D82A}">
                    <a16:rowId xmlns:a16="http://schemas.microsoft.com/office/drawing/2014/main" val="2473709116"/>
                  </a:ext>
                </a:extLst>
              </a:tr>
              <a:tr h="664165">
                <a:tc>
                  <a:txBody>
                    <a:bodyPr/>
                    <a:lstStyle/>
                    <a:p>
                      <a:r>
                        <a:rPr lang="en-US" sz="1400" dirty="0">
                          <a:effectLst/>
                          <a:latin typeface="+mn-lt"/>
                          <a:ea typeface="Trebuchet MS" panose="020B0603020202020204" pitchFamily="34" charset="0"/>
                          <a:cs typeface="Times New Roman" panose="02020603050405020304" pitchFamily="18" charset="0"/>
                        </a:rPr>
                        <a:t>A</a:t>
                      </a:r>
                      <a:r>
                        <a:rPr lang="en-US" sz="1400" dirty="0">
                          <a:effectLst/>
                          <a:latin typeface="+mn-lt"/>
                          <a:ea typeface="Trebuchet MS" panose="020B0603020202020204" pitchFamily="34" charset="0"/>
                          <a:cs typeface="Trebuchet MS" panose="020B0603020202020204" pitchFamily="34" charset="0"/>
                        </a:rPr>
                        <a:t>ctive telephone line users </a:t>
                      </a:r>
                      <a:endParaRPr lang="en-NG" sz="1400" dirty="0">
                        <a:latin typeface="+mn-lt"/>
                      </a:endParaRPr>
                    </a:p>
                  </a:txBody>
                  <a:tcPr/>
                </a:tc>
                <a:tc>
                  <a:txBody>
                    <a:bodyPr/>
                    <a:lstStyle/>
                    <a:p>
                      <a:endParaRPr lang="en-NG"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ea typeface="Calibri" panose="020F0502020204030204" pitchFamily="34" charset="0"/>
                          <a:cs typeface="Times New Roman" panose="02020603050405020304" pitchFamily="18" charset="0"/>
                        </a:rPr>
                        <a:t>2018 – 61.8m, 2019 – 76.4m,  2020 –89.9m,  2021 – 101.7m</a:t>
                      </a:r>
                      <a:endParaRPr lang="en-NG" sz="1400" dirty="0"/>
                    </a:p>
                  </a:txBody>
                  <a:tcPr/>
                </a:tc>
                <a:tc>
                  <a:txBody>
                    <a:bodyPr/>
                    <a:lstStyle/>
                    <a:p>
                      <a:endParaRPr lang="en-NG" sz="1400" dirty="0"/>
                    </a:p>
                  </a:txBody>
                  <a:tcPr/>
                </a:tc>
                <a:extLst>
                  <a:ext uri="{0D108BD9-81ED-4DB2-BD59-A6C34878D82A}">
                    <a16:rowId xmlns:a16="http://schemas.microsoft.com/office/drawing/2014/main" val="3775182204"/>
                  </a:ext>
                </a:extLst>
              </a:tr>
              <a:tr h="857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rebuchet MS" panose="020B0603020202020204" pitchFamily="34" charset="0"/>
                          <a:cs typeface="Calibri" panose="020F0502020204030204" pitchFamily="34" charset="0"/>
                        </a:rPr>
                        <a:t> M</a:t>
                      </a:r>
                      <a:r>
                        <a:rPr lang="en-US" sz="1400" dirty="0">
                          <a:latin typeface="+mn-lt"/>
                          <a:ea typeface="Calibri" panose="020F0502020204030204" pitchFamily="34" charset="0"/>
                          <a:cs typeface="Calibri" panose="020F0502020204030204" pitchFamily="34" charset="0"/>
                        </a:rPr>
                        <a:t>obile internet penetration </a:t>
                      </a:r>
                    </a:p>
                    <a:p>
                      <a:endParaRPr lang="en-NG" sz="1400" dirty="0">
                        <a:latin typeface="+mn-lt"/>
                      </a:endParaRPr>
                    </a:p>
                  </a:txBody>
                  <a:tcPr/>
                </a:tc>
                <a:tc>
                  <a:txBody>
                    <a:bodyPr/>
                    <a:lstStyle/>
                    <a:p>
                      <a:endParaRPr lang="en-NG" sz="1400" dirty="0">
                        <a:latin typeface="+mn-lt"/>
                      </a:endParaRPr>
                    </a:p>
                  </a:txBody>
                  <a:tcPr/>
                </a:tc>
                <a:tc>
                  <a:txBody>
                    <a:bodyPr/>
                    <a:lstStyle/>
                    <a:p>
                      <a:r>
                        <a:rPr lang="en-US" sz="1400" dirty="0">
                          <a:effectLst/>
                          <a:latin typeface="+mn-lt"/>
                          <a:ea typeface="Trebuchet MS" panose="020B0603020202020204" pitchFamily="34" charset="0"/>
                          <a:cs typeface="Calibri" panose="020F0502020204030204" pitchFamily="34" charset="0"/>
                        </a:rPr>
                        <a:t>2018 </a:t>
                      </a:r>
                      <a:r>
                        <a:rPr lang="en-US" sz="1400" dirty="0">
                          <a:latin typeface="+mn-lt"/>
                          <a:ea typeface="Calibri" panose="020F0502020204030204" pitchFamily="34" charset="0"/>
                          <a:cs typeface="Calibri" panose="020F0502020204030204" pitchFamily="34" charset="0"/>
                        </a:rPr>
                        <a:t>- </a:t>
                      </a:r>
                      <a:r>
                        <a:rPr lang="en-US" sz="1400" dirty="0">
                          <a:effectLst/>
                          <a:latin typeface="+mn-lt"/>
                          <a:ea typeface="Trebuchet MS" panose="020B0603020202020204" pitchFamily="34" charset="0"/>
                          <a:cs typeface="Calibri" panose="020F0502020204030204" pitchFamily="34" charset="0"/>
                        </a:rPr>
                        <a:t>31.57 %, </a:t>
                      </a:r>
                    </a:p>
                    <a:p>
                      <a:r>
                        <a:rPr lang="en-US" sz="1400" dirty="0">
                          <a:effectLst/>
                          <a:latin typeface="+mn-lt"/>
                          <a:ea typeface="Trebuchet MS" panose="020B0603020202020204" pitchFamily="34" charset="0"/>
                          <a:cs typeface="Calibri" panose="020F0502020204030204" pitchFamily="34" charset="0"/>
                        </a:rPr>
                        <a:t>2019 - 38.01%, </a:t>
                      </a:r>
                    </a:p>
                    <a:p>
                      <a:r>
                        <a:rPr lang="en-US" sz="1400" dirty="0">
                          <a:effectLst/>
                          <a:latin typeface="+mn-lt"/>
                          <a:ea typeface="Trebuchet MS" panose="020B0603020202020204" pitchFamily="34" charset="0"/>
                          <a:cs typeface="Calibri" panose="020F0502020204030204" pitchFamily="34" charset="0"/>
                        </a:rPr>
                        <a:t>2020 - 43.62%,</a:t>
                      </a:r>
                    </a:p>
                    <a:p>
                      <a:r>
                        <a:rPr lang="en-US" sz="1400" dirty="0">
                          <a:effectLst/>
                          <a:latin typeface="+mn-lt"/>
                          <a:ea typeface="Trebuchet MS" panose="020B0603020202020204" pitchFamily="34" charset="0"/>
                          <a:cs typeface="Calibri" panose="020F0502020204030204" pitchFamily="34" charset="0"/>
                        </a:rPr>
                        <a:t>2021 - 48.12% (NCC).</a:t>
                      </a:r>
                      <a:endParaRPr lang="en-NG" sz="1400" dirty="0">
                        <a:latin typeface="+mn-lt"/>
                        <a:cs typeface="Calibri" panose="020F0502020204030204" pitchFamily="34" charset="0"/>
                      </a:endParaRPr>
                    </a:p>
                  </a:txBody>
                  <a:tcPr/>
                </a:tc>
                <a:tc>
                  <a:txBody>
                    <a:bodyPr/>
                    <a:lstStyle/>
                    <a:p>
                      <a:endParaRPr lang="en-NG" sz="1400" dirty="0">
                        <a:latin typeface="+mn-lt"/>
                      </a:endParaRPr>
                    </a:p>
                  </a:txBody>
                  <a:tcPr/>
                </a:tc>
                <a:extLst>
                  <a:ext uri="{0D108BD9-81ED-4DB2-BD59-A6C34878D82A}">
                    <a16:rowId xmlns:a16="http://schemas.microsoft.com/office/drawing/2014/main" val="631833659"/>
                  </a:ext>
                </a:extLst>
              </a:tr>
            </a:tbl>
          </a:graphicData>
        </a:graphic>
      </p:graphicFrame>
      <p:sp>
        <p:nvSpPr>
          <p:cNvPr id="4" name="Title 3">
            <a:extLst>
              <a:ext uri="{FF2B5EF4-FFF2-40B4-BE49-F238E27FC236}">
                <a16:creationId xmlns:a16="http://schemas.microsoft.com/office/drawing/2014/main" id="{2A5E1271-0F70-4C5A-A489-C02D679698A8}"/>
              </a:ext>
            </a:extLst>
          </p:cNvPr>
          <p:cNvSpPr>
            <a:spLocks noGrp="1"/>
          </p:cNvSpPr>
          <p:nvPr>
            <p:ph type="title"/>
          </p:nvPr>
        </p:nvSpPr>
        <p:spPr>
          <a:xfrm>
            <a:off x="579869" y="220091"/>
            <a:ext cx="10058400" cy="656958"/>
          </a:xfrm>
        </p:spPr>
        <p:txBody>
          <a:bodyPr vert="horz" lIns="91440" tIns="45720" rIns="91440" bIns="45720" rtlCol="0" anchor="ctr">
            <a:normAutofit/>
          </a:bodyPr>
          <a:lstStyle/>
          <a:p>
            <a:r>
              <a:rPr lang="en-US" sz="3200" b="1" dirty="0">
                <a:cs typeface="Times New Roman" panose="02020603050405020304" pitchFamily="18" charset="0"/>
              </a:rPr>
              <a:t>Nigeria Digital Financial Services Profile</a:t>
            </a:r>
            <a:endParaRPr lang="en-GB" sz="3200" b="1"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E6B47D6-FEFF-4958-B6FE-F862CCC2EE31}"/>
              </a:ext>
            </a:extLst>
          </p:cNvPr>
          <p:cNvSpPr>
            <a:spLocks noGrp="1"/>
          </p:cNvSpPr>
          <p:nvPr>
            <p:ph type="sldNum" sz="quarter" idx="12"/>
          </p:nvPr>
        </p:nvSpPr>
        <p:spPr/>
        <p:txBody>
          <a:bodyPr/>
          <a:lstStyle/>
          <a:p>
            <a:fld id="{0E4036A4-4E64-48BF-8CAC-EFF4090CF1B9}" type="slidenum">
              <a:rPr lang="en-NG" smtClean="0"/>
              <a:t>5</a:t>
            </a:fld>
            <a:endParaRPr lang="en-NG"/>
          </a:p>
        </p:txBody>
      </p:sp>
    </p:spTree>
    <p:extLst>
      <p:ext uri="{BB962C8B-B14F-4D97-AF65-F5344CB8AC3E}">
        <p14:creationId xmlns:p14="http://schemas.microsoft.com/office/powerpoint/2010/main" val="155039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356D3F-6963-48C0-9DA7-A5B6C04859BB}"/>
              </a:ext>
            </a:extLst>
          </p:cNvPr>
          <p:cNvSpPr>
            <a:spLocks noGrp="1"/>
          </p:cNvSpPr>
          <p:nvPr>
            <p:ph type="title"/>
          </p:nvPr>
        </p:nvSpPr>
        <p:spPr>
          <a:xfrm>
            <a:off x="552893" y="136526"/>
            <a:ext cx="10643191" cy="708863"/>
          </a:xfrm>
        </p:spPr>
        <p:txBody>
          <a:bodyPr>
            <a:normAutofit/>
          </a:bodyPr>
          <a:lstStyle/>
          <a:p>
            <a:r>
              <a:rPr lang="en-US" sz="3600" b="1" dirty="0"/>
              <a:t>FINANCIAL SERVICES STAKEHOLDERS IN NIGERIA</a:t>
            </a:r>
            <a:endParaRPr lang="en-NG" sz="3600" b="1" dirty="0"/>
          </a:p>
        </p:txBody>
      </p:sp>
      <p:sp>
        <p:nvSpPr>
          <p:cNvPr id="2" name="Slide Number Placeholder 1">
            <a:extLst>
              <a:ext uri="{FF2B5EF4-FFF2-40B4-BE49-F238E27FC236}">
                <a16:creationId xmlns:a16="http://schemas.microsoft.com/office/drawing/2014/main" id="{D493B0C9-1C63-4139-A435-20E90481FA15}"/>
              </a:ext>
            </a:extLst>
          </p:cNvPr>
          <p:cNvSpPr>
            <a:spLocks noGrp="1"/>
          </p:cNvSpPr>
          <p:nvPr>
            <p:ph type="sldNum" sz="quarter" idx="12"/>
          </p:nvPr>
        </p:nvSpPr>
        <p:spPr/>
        <p:txBody>
          <a:bodyPr/>
          <a:lstStyle/>
          <a:p>
            <a:fld id="{0E4036A4-4E64-48BF-8CAC-EFF4090CF1B9}" type="slidenum">
              <a:rPr lang="en-NG" smtClean="0"/>
              <a:t>6</a:t>
            </a:fld>
            <a:endParaRPr lang="en-NG"/>
          </a:p>
        </p:txBody>
      </p:sp>
      <p:pic>
        <p:nvPicPr>
          <p:cNvPr id="4" name="Picture 3">
            <a:extLst>
              <a:ext uri="{FF2B5EF4-FFF2-40B4-BE49-F238E27FC236}">
                <a16:creationId xmlns:a16="http://schemas.microsoft.com/office/drawing/2014/main" id="{DD351A59-A9F6-4F61-8028-A3A8D0FC6FA4}"/>
              </a:ext>
            </a:extLst>
          </p:cNvPr>
          <p:cNvPicPr>
            <a:picLocks noChangeAspect="1"/>
          </p:cNvPicPr>
          <p:nvPr/>
        </p:nvPicPr>
        <p:blipFill>
          <a:blip r:embed="rId2"/>
          <a:stretch>
            <a:fillRect/>
          </a:stretch>
        </p:blipFill>
        <p:spPr>
          <a:xfrm>
            <a:off x="552893" y="1031358"/>
            <a:ext cx="10643191" cy="5241851"/>
          </a:xfrm>
          <a:prstGeom prst="rect">
            <a:avLst/>
          </a:prstGeom>
        </p:spPr>
      </p:pic>
    </p:spTree>
    <p:extLst>
      <p:ext uri="{BB962C8B-B14F-4D97-AF65-F5344CB8AC3E}">
        <p14:creationId xmlns:p14="http://schemas.microsoft.com/office/powerpoint/2010/main" val="132368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128BCCC-4825-4BE8-8FA0-D17E849C216F}"/>
              </a:ext>
            </a:extLst>
          </p:cNvPr>
          <p:cNvSpPr>
            <a:spLocks noGrp="1"/>
          </p:cNvSpPr>
          <p:nvPr>
            <p:ph type="title"/>
          </p:nvPr>
        </p:nvSpPr>
        <p:spPr>
          <a:xfrm>
            <a:off x="6587544" y="1382165"/>
            <a:ext cx="4869179" cy="1517984"/>
          </a:xfrm>
        </p:spPr>
        <p:txBody>
          <a:bodyPr>
            <a:normAutofit/>
          </a:bodyPr>
          <a:lstStyle/>
          <a:p>
            <a:r>
              <a:rPr lang="en-US" sz="3700" b="1">
                <a:solidFill>
                  <a:srgbClr val="000000"/>
                </a:solidFill>
              </a:rPr>
              <a:t>Benefits of Digital Financial Services: </a:t>
            </a:r>
            <a:endParaRPr lang="en-GB" sz="3700" b="1">
              <a:solidFill>
                <a:srgbClr val="000000"/>
              </a:solidFill>
            </a:endParaRPr>
          </a:p>
        </p:txBody>
      </p:sp>
      <p:pic>
        <p:nvPicPr>
          <p:cNvPr id="6" name="Picture 5">
            <a:extLst>
              <a:ext uri="{FF2B5EF4-FFF2-40B4-BE49-F238E27FC236}">
                <a16:creationId xmlns:a16="http://schemas.microsoft.com/office/drawing/2014/main" id="{7CEE0521-69DF-4396-8FBA-76A3E943B6EF}"/>
              </a:ext>
            </a:extLst>
          </p:cNvPr>
          <p:cNvPicPr>
            <a:picLocks noChangeAspect="1"/>
          </p:cNvPicPr>
          <p:nvPr/>
        </p:nvPicPr>
        <p:blipFill rotWithShape="1">
          <a:blip r:embed="rId2"/>
          <a:srcRect l="14008" r="22997" b="1"/>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3" name="Freeform: Shape 12">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5" name="Content Placeholder 4">
            <a:extLst>
              <a:ext uri="{FF2B5EF4-FFF2-40B4-BE49-F238E27FC236}">
                <a16:creationId xmlns:a16="http://schemas.microsoft.com/office/drawing/2014/main" id="{2F37BB98-9E4C-47AC-A06B-A25A537DB501}"/>
              </a:ext>
            </a:extLst>
          </p:cNvPr>
          <p:cNvSpPr>
            <a:spLocks noGrp="1"/>
          </p:cNvSpPr>
          <p:nvPr>
            <p:ph idx="1"/>
          </p:nvPr>
        </p:nvSpPr>
        <p:spPr>
          <a:xfrm>
            <a:off x="6587545" y="3007389"/>
            <a:ext cx="4869179" cy="3065865"/>
          </a:xfrm>
        </p:spPr>
        <p:txBody>
          <a:bodyPr anchor="t">
            <a:normAutofit/>
          </a:bodyPr>
          <a:lstStyle/>
          <a:p>
            <a:pPr marL="285750" indent="-285750">
              <a:spcAft>
                <a:spcPts val="800"/>
              </a:spcAft>
            </a:pPr>
            <a:r>
              <a:rPr lang="en-US" sz="1500">
                <a:solidFill>
                  <a:srgbClr val="000000"/>
                </a:solidFill>
                <a:ea typeface="Calibri" panose="020F0502020204030204" pitchFamily="34" charset="0"/>
                <a:cs typeface="Times New Roman" panose="02020603050405020304" pitchFamily="18" charset="0"/>
              </a:rPr>
              <a:t>Lowered cost, </a:t>
            </a:r>
          </a:p>
          <a:p>
            <a:pPr marL="285750" indent="-285750">
              <a:spcAft>
                <a:spcPts val="800"/>
              </a:spcAft>
            </a:pPr>
            <a:r>
              <a:rPr lang="en-US" sz="1500">
                <a:solidFill>
                  <a:srgbClr val="000000"/>
                </a:solidFill>
                <a:ea typeface="Calibri" panose="020F0502020204030204" pitchFamily="34" charset="0"/>
                <a:cs typeface="Times New Roman" panose="02020603050405020304" pitchFamily="18" charset="0"/>
              </a:rPr>
              <a:t>Increase speed, </a:t>
            </a:r>
          </a:p>
          <a:p>
            <a:pPr marL="285750" indent="-285750">
              <a:spcAft>
                <a:spcPts val="800"/>
              </a:spcAft>
            </a:pPr>
            <a:r>
              <a:rPr lang="en-US" sz="1500">
                <a:solidFill>
                  <a:srgbClr val="000000"/>
                </a:solidFill>
                <a:ea typeface="Calibri" panose="020F0502020204030204" pitchFamily="34" charset="0"/>
                <a:cs typeface="Times New Roman" panose="02020603050405020304" pitchFamily="18" charset="0"/>
              </a:rPr>
              <a:t>Maximizes economies of scale, </a:t>
            </a:r>
          </a:p>
          <a:p>
            <a:pPr marL="285750" indent="-285750">
              <a:spcAft>
                <a:spcPts val="800"/>
              </a:spcAft>
            </a:pPr>
            <a:r>
              <a:rPr lang="en-US" sz="1500">
                <a:solidFill>
                  <a:srgbClr val="000000"/>
                </a:solidFill>
                <a:ea typeface="Calibri" panose="020F0502020204030204" pitchFamily="34" charset="0"/>
                <a:cs typeface="Times New Roman" panose="02020603050405020304" pitchFamily="18" charset="0"/>
              </a:rPr>
              <a:t>Security and transparency of transactions, </a:t>
            </a:r>
          </a:p>
          <a:p>
            <a:pPr marL="285750" indent="-285750">
              <a:spcAft>
                <a:spcPts val="800"/>
              </a:spcAft>
            </a:pPr>
            <a:r>
              <a:rPr lang="en-US" sz="1500">
                <a:solidFill>
                  <a:srgbClr val="000000"/>
                </a:solidFill>
                <a:ea typeface="Calibri" panose="020F0502020204030204" pitchFamily="34" charset="0"/>
                <a:cs typeface="Times New Roman" panose="02020603050405020304" pitchFamily="18" charset="0"/>
              </a:rPr>
              <a:t>Tailored financial services to serve the poor,</a:t>
            </a:r>
          </a:p>
          <a:p>
            <a:pPr marL="285750" indent="-285750">
              <a:spcAft>
                <a:spcPts val="800"/>
              </a:spcAft>
            </a:pPr>
            <a:r>
              <a:rPr lang="en-US" sz="1500">
                <a:solidFill>
                  <a:srgbClr val="000000"/>
                </a:solidFill>
                <a:ea typeface="Calibri" panose="020F0502020204030204" pitchFamily="34" charset="0"/>
                <a:cs typeface="Times New Roman" panose="02020603050405020304" pitchFamily="18" charset="0"/>
              </a:rPr>
              <a:t>Scaled down physical contacts</a:t>
            </a:r>
          </a:p>
          <a:p>
            <a:endParaRPr lang="en-GB" sz="1500">
              <a:solidFill>
                <a:srgbClr val="000000"/>
              </a:solidFill>
            </a:endParaRPr>
          </a:p>
        </p:txBody>
      </p:sp>
      <p:grpSp>
        <p:nvGrpSpPr>
          <p:cNvPr id="15" name="Group 14">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Slide Number Placeholder 1">
            <a:extLst>
              <a:ext uri="{FF2B5EF4-FFF2-40B4-BE49-F238E27FC236}">
                <a16:creationId xmlns:a16="http://schemas.microsoft.com/office/drawing/2014/main" id="{DA3C4335-E197-4AEA-8B94-A214AACFB2B4}"/>
              </a:ext>
            </a:extLst>
          </p:cNvPr>
          <p:cNvSpPr>
            <a:spLocks noGrp="1"/>
          </p:cNvSpPr>
          <p:nvPr>
            <p:ph type="sldNum" sz="quarter" idx="12"/>
          </p:nvPr>
        </p:nvSpPr>
        <p:spPr>
          <a:xfrm>
            <a:off x="11311128" y="6272784"/>
            <a:ext cx="640080" cy="365125"/>
          </a:xfrm>
        </p:spPr>
        <p:txBody>
          <a:bodyPr>
            <a:normAutofit/>
          </a:bodyPr>
          <a:lstStyle/>
          <a:p>
            <a:pPr>
              <a:spcAft>
                <a:spcPts val="600"/>
              </a:spcAft>
            </a:pPr>
            <a:fld id="{0E4036A4-4E64-48BF-8CAC-EFF4090CF1B9}" type="slidenum">
              <a:rPr lang="en-NG" smtClean="0"/>
              <a:pPr>
                <a:spcAft>
                  <a:spcPts val="600"/>
                </a:spcAft>
              </a:pPr>
              <a:t>7</a:t>
            </a:fld>
            <a:endParaRPr lang="en-NG"/>
          </a:p>
        </p:txBody>
      </p:sp>
    </p:spTree>
    <p:extLst>
      <p:ext uri="{BB962C8B-B14F-4D97-AF65-F5344CB8AC3E}">
        <p14:creationId xmlns:p14="http://schemas.microsoft.com/office/powerpoint/2010/main" val="385645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1D4EED29-EFCD-4C39-9869-2674169C38D8}"/>
              </a:ext>
            </a:extLst>
          </p:cNvPr>
          <p:cNvSpPr>
            <a:spLocks noGrp="1"/>
          </p:cNvSpPr>
          <p:nvPr>
            <p:ph type="title"/>
          </p:nvPr>
        </p:nvSpPr>
        <p:spPr>
          <a:xfrm>
            <a:off x="1069848" y="1008921"/>
            <a:ext cx="10058400" cy="828659"/>
          </a:xfrm>
        </p:spPr>
        <p:txBody>
          <a:bodyPr>
            <a:normAutofit fontScale="90000"/>
          </a:bodyPr>
          <a:lstStyle/>
          <a:p>
            <a:r>
              <a:rPr lang="en-US" b="1" dirty="0">
                <a:ea typeface="Calibri" panose="020F0502020204030204" pitchFamily="34" charset="0"/>
                <a:cs typeface="Times New Roman" panose="02020603050405020304" pitchFamily="18" charset="0"/>
              </a:rPr>
              <a:t>Channels for delivery of DFS</a:t>
            </a:r>
            <a:endParaRPr lang="en-GB" b="1" dirty="0"/>
          </a:p>
        </p:txBody>
      </p:sp>
      <p:pic>
        <p:nvPicPr>
          <p:cNvPr id="6" name="Picture 5">
            <a:extLst>
              <a:ext uri="{FF2B5EF4-FFF2-40B4-BE49-F238E27FC236}">
                <a16:creationId xmlns:a16="http://schemas.microsoft.com/office/drawing/2014/main" id="{91C6B0DE-FA7E-4333-ACB1-20F914F2761C}"/>
              </a:ext>
            </a:extLst>
          </p:cNvPr>
          <p:cNvPicPr>
            <a:picLocks noChangeAspect="1"/>
          </p:cNvPicPr>
          <p:nvPr/>
        </p:nvPicPr>
        <p:blipFill rotWithShape="1">
          <a:blip r:embed="rId4"/>
          <a:srcRect l="11109"/>
          <a:stretch/>
        </p:blipFill>
        <p:spPr>
          <a:xfrm>
            <a:off x="1007196" y="2265037"/>
            <a:ext cx="5088800" cy="3907158"/>
          </a:xfrm>
          <a:prstGeom prst="rect">
            <a:avLst/>
          </a:prstGeom>
        </p:spPr>
      </p:pic>
      <p:sp>
        <p:nvSpPr>
          <p:cNvPr id="5" name="Content Placeholder 4">
            <a:extLst>
              <a:ext uri="{FF2B5EF4-FFF2-40B4-BE49-F238E27FC236}">
                <a16:creationId xmlns:a16="http://schemas.microsoft.com/office/drawing/2014/main" id="{17E9ECCE-23EF-41CB-9F7F-AF5E3E7D85B5}"/>
              </a:ext>
            </a:extLst>
          </p:cNvPr>
          <p:cNvSpPr>
            <a:spLocks noGrp="1"/>
          </p:cNvSpPr>
          <p:nvPr>
            <p:ph idx="1"/>
          </p:nvPr>
        </p:nvSpPr>
        <p:spPr>
          <a:xfrm>
            <a:off x="6222328" y="2320412"/>
            <a:ext cx="4985168" cy="3851787"/>
          </a:xfrm>
        </p:spPr>
        <p:txBody>
          <a:bodyPr anchor="ctr">
            <a:noAutofit/>
          </a:bodyPr>
          <a:lstStyle/>
          <a:p>
            <a:pPr marL="525780" indent="-342900" algn="just">
              <a:spcAft>
                <a:spcPts val="800"/>
              </a:spcAft>
            </a:pPr>
            <a:r>
              <a:rPr lang="en-US" sz="1600" dirty="0">
                <a:ea typeface="Calibri" panose="020F0502020204030204" pitchFamily="34" charset="0"/>
                <a:cs typeface="Times New Roman" panose="02020603050405020304" pitchFamily="18" charset="0"/>
              </a:rPr>
              <a:t>Agency banking: </a:t>
            </a:r>
            <a:r>
              <a:rPr lang="en-US" sz="1600" dirty="0"/>
              <a:t>retail stores and petrol stations or via technology such as 'Point of Sale' (POS) devices and mobile phones.</a:t>
            </a:r>
            <a:endParaRPr lang="en-US" sz="1600" dirty="0">
              <a:ea typeface="Calibri" panose="020F0502020204030204" pitchFamily="34" charset="0"/>
              <a:cs typeface="Times New Roman" panose="02020603050405020304" pitchFamily="18" charset="0"/>
            </a:endParaRPr>
          </a:p>
          <a:p>
            <a:pPr marL="525780" indent="-342900" algn="just">
              <a:spcAft>
                <a:spcPts val="800"/>
              </a:spcAft>
            </a:pPr>
            <a:r>
              <a:rPr lang="en-US" sz="1600" dirty="0">
                <a:ea typeface="Calibri" panose="020F0502020204030204" pitchFamily="34" charset="0"/>
                <a:cs typeface="Times New Roman" panose="02020603050405020304" pitchFamily="18" charset="0"/>
              </a:rPr>
              <a:t>Mobile banking/mobile payments: </a:t>
            </a:r>
            <a:r>
              <a:rPr lang="en-US" sz="1600" dirty="0"/>
              <a:t>Access to financial services through mobile phones that are either directly linked to a bank account or the use of mobile wallets as intermediary virtual money accounts </a:t>
            </a:r>
            <a:r>
              <a:rPr lang="en-US" sz="1600" dirty="0" err="1"/>
              <a:t>eg</a:t>
            </a:r>
            <a:r>
              <a:rPr lang="en-US" sz="1600" dirty="0"/>
              <a:t> electricity bills, Pension.</a:t>
            </a:r>
            <a:r>
              <a:rPr lang="en-US" sz="1600" dirty="0">
                <a:ea typeface="Calibri" panose="020F0502020204030204" pitchFamily="34" charset="0"/>
                <a:cs typeface="Times New Roman" panose="02020603050405020304" pitchFamily="18" charset="0"/>
              </a:rPr>
              <a:t> </a:t>
            </a:r>
          </a:p>
          <a:p>
            <a:pPr marL="525780" indent="-342900" algn="just">
              <a:spcAft>
                <a:spcPts val="800"/>
              </a:spcAft>
            </a:pPr>
            <a:r>
              <a:rPr lang="en-US" sz="1600" dirty="0">
                <a:ea typeface="Calibri" panose="020F0502020204030204" pitchFamily="34" charset="0"/>
                <a:cs typeface="Times New Roman" panose="02020603050405020304" pitchFamily="18" charset="0"/>
              </a:rPr>
              <a:t>Linkage model through business cooperation between traditional 	banking, governments, MFB </a:t>
            </a:r>
            <a:r>
              <a:rPr lang="en-US" sz="1600" dirty="0"/>
              <a:t>providing wholesale funding for on-lending transactions e.g. </a:t>
            </a:r>
            <a:r>
              <a:rPr lang="en-US" sz="1600" dirty="0" err="1"/>
              <a:t>NPower</a:t>
            </a:r>
            <a:r>
              <a:rPr lang="en-US" sz="1600" dirty="0"/>
              <a:t>,</a:t>
            </a:r>
            <a:endParaRPr lang="en-US" sz="1600" dirty="0">
              <a:ea typeface="Calibri" panose="020F0502020204030204" pitchFamily="34" charset="0"/>
              <a:cs typeface="Times New Roman" panose="02020603050405020304" pitchFamily="18" charset="0"/>
            </a:endParaRPr>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1D16E353-90F4-44BD-83F6-4D57B9913812}"/>
              </a:ext>
            </a:extLst>
          </p:cNvPr>
          <p:cNvSpPr>
            <a:spLocks noGrp="1"/>
          </p:cNvSpPr>
          <p:nvPr>
            <p:ph type="sldNum" sz="quarter" idx="12"/>
          </p:nvPr>
        </p:nvSpPr>
        <p:spPr>
          <a:xfrm>
            <a:off x="11311128" y="6272784"/>
            <a:ext cx="640080" cy="365125"/>
          </a:xfrm>
        </p:spPr>
        <p:txBody>
          <a:bodyPr>
            <a:normAutofit/>
          </a:bodyPr>
          <a:lstStyle/>
          <a:p>
            <a:pPr>
              <a:spcAft>
                <a:spcPts val="600"/>
              </a:spcAft>
            </a:pPr>
            <a:fld id="{0E4036A4-4E64-48BF-8CAC-EFF4090CF1B9}" type="slidenum">
              <a:rPr lang="en-NG" smtClean="0"/>
              <a:pPr>
                <a:spcAft>
                  <a:spcPts val="600"/>
                </a:spcAft>
              </a:pPr>
              <a:t>8</a:t>
            </a:fld>
            <a:endParaRPr lang="en-NG"/>
          </a:p>
        </p:txBody>
      </p:sp>
    </p:spTree>
    <p:extLst>
      <p:ext uri="{BB962C8B-B14F-4D97-AF65-F5344CB8AC3E}">
        <p14:creationId xmlns:p14="http://schemas.microsoft.com/office/powerpoint/2010/main" val="385671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4E884-5773-4108-B7EE-C95750CF0B33}"/>
              </a:ext>
            </a:extLst>
          </p:cNvPr>
          <p:cNvSpPr>
            <a:spLocks noGrp="1"/>
          </p:cNvSpPr>
          <p:nvPr>
            <p:ph type="title"/>
          </p:nvPr>
        </p:nvSpPr>
        <p:spPr>
          <a:xfrm>
            <a:off x="1069848" y="484632"/>
            <a:ext cx="10058400" cy="930100"/>
          </a:xfrm>
        </p:spPr>
        <p:txBody>
          <a:bodyPr/>
          <a:lstStyle/>
          <a:p>
            <a:r>
              <a:rPr lang="en-GB" dirty="0"/>
              <a:t>The Prospects</a:t>
            </a:r>
          </a:p>
        </p:txBody>
      </p:sp>
      <p:sp>
        <p:nvSpPr>
          <p:cNvPr id="5" name="Content Placeholder 4">
            <a:extLst>
              <a:ext uri="{FF2B5EF4-FFF2-40B4-BE49-F238E27FC236}">
                <a16:creationId xmlns:a16="http://schemas.microsoft.com/office/drawing/2014/main" id="{C8BA58BF-60D6-442E-9F2E-C022DD3DCC2B}"/>
              </a:ext>
            </a:extLst>
          </p:cNvPr>
          <p:cNvSpPr>
            <a:spLocks noGrp="1"/>
          </p:cNvSpPr>
          <p:nvPr>
            <p:ph idx="1"/>
          </p:nvPr>
        </p:nvSpPr>
        <p:spPr>
          <a:xfrm>
            <a:off x="1069848" y="1414732"/>
            <a:ext cx="10058400" cy="4757468"/>
          </a:xfrm>
        </p:spPr>
        <p:txBody>
          <a:bodyPr>
            <a:normAutofit lnSpcReduction="10000"/>
          </a:bodyPr>
          <a:lstStyle/>
          <a:p>
            <a:r>
              <a:rPr lang="en-US" dirty="0"/>
              <a:t>Massive opportunities abound for DFS in all sectors of the economy. Any sector that has large cache of operators transacting exchange of goods and services. </a:t>
            </a:r>
          </a:p>
          <a:p>
            <a:r>
              <a:rPr lang="en-US" dirty="0">
                <a:ea typeface="Calibri" panose="020F0502020204030204" pitchFamily="34" charset="0"/>
                <a:cs typeface="Times New Roman" panose="02020603050405020304" pitchFamily="18" charset="0"/>
              </a:rPr>
              <a:t>Progress on Financial exclusion</a:t>
            </a:r>
          </a:p>
          <a:p>
            <a:pPr indent="457200">
              <a:lnSpc>
                <a:spcPct val="106000"/>
              </a:lnSpc>
              <a:spcAft>
                <a:spcPts val="800"/>
              </a:spcAft>
            </a:pPr>
            <a:r>
              <a:rPr lang="en-US" dirty="0">
                <a:ea typeface="Calibri" panose="020F0502020204030204" pitchFamily="34" charset="0"/>
                <a:cs typeface="Times New Roman" panose="02020603050405020304" pitchFamily="18" charset="0"/>
              </a:rPr>
              <a:t>(CBN): 	2008 – 53% Adults excluded (</a:t>
            </a:r>
            <a:r>
              <a:rPr lang="en-US" dirty="0" err="1">
                <a:ea typeface="Calibri" panose="020F0502020204030204" pitchFamily="34" charset="0"/>
                <a:cs typeface="Times New Roman" panose="02020603050405020304" pitchFamily="18" charset="0"/>
              </a:rPr>
              <a:t>eFINA</a:t>
            </a:r>
            <a:r>
              <a:rPr lang="en-US" dirty="0">
                <a:ea typeface="Calibri" panose="020F0502020204030204" pitchFamily="34" charset="0"/>
                <a:cs typeface="Times New Roman" panose="02020603050405020304" pitchFamily="18" charset="0"/>
              </a:rPr>
              <a:t>), </a:t>
            </a:r>
          </a:p>
          <a:p>
            <a:pPr indent="457200">
              <a:lnSpc>
                <a:spcPct val="106000"/>
              </a:lnSpc>
              <a:spcAft>
                <a:spcPts val="800"/>
              </a:spcAft>
            </a:pPr>
            <a:r>
              <a:rPr lang="en-US" dirty="0">
                <a:ea typeface="Calibri" panose="020F0502020204030204" pitchFamily="34" charset="0"/>
                <a:cs typeface="Times New Roman" panose="02020603050405020304" pitchFamily="18" charset="0"/>
              </a:rPr>
              <a:t>		2010 – 46.3% (39.2m) (54.4% women)</a:t>
            </a:r>
          </a:p>
          <a:p>
            <a:pPr indent="457200">
              <a:lnSpc>
                <a:spcPct val="106000"/>
              </a:lnSpc>
              <a:spcAft>
                <a:spcPts val="800"/>
              </a:spcAft>
            </a:pPr>
            <a:r>
              <a:rPr lang="en-US" dirty="0">
                <a:ea typeface="Calibri" panose="020F0502020204030204" pitchFamily="34" charset="0"/>
                <a:cs typeface="Times New Roman" panose="02020603050405020304" pitchFamily="18" charset="0"/>
              </a:rPr>
              <a:t>		2012 --  39.7% (NE 59.5%, NW 63.8%, NC 32.4%, SE  25.6%, SW </a:t>
            </a:r>
            <a:r>
              <a:rPr lang="en-US" dirty="0">
                <a:cs typeface="Times New Roman" panose="02020603050405020304" pitchFamily="18" charset="0"/>
              </a:rPr>
              <a:t>			24.8%, 	SS 30.1%)</a:t>
            </a:r>
          </a:p>
          <a:p>
            <a:pPr marL="182880" lvl="4" indent="457200">
              <a:lnSpc>
                <a:spcPct val="106000"/>
              </a:lnSpc>
              <a:spcBef>
                <a:spcPts val="1200"/>
              </a:spcBef>
              <a:spcAft>
                <a:spcPts val="800"/>
              </a:spcAft>
            </a:pPr>
            <a:r>
              <a:rPr lang="en-US" sz="2000" dirty="0">
                <a:cs typeface="Times New Roman" panose="02020603050405020304" pitchFamily="18" charset="0"/>
              </a:rPr>
              <a:t>                   2020 target 70% inclusion,  / 64% financial inclusion  achieved 		(67.5m), 36% excluded, (Gap - 38m adults).</a:t>
            </a:r>
          </a:p>
          <a:p>
            <a:pPr indent="457200">
              <a:lnSpc>
                <a:spcPct val="106000"/>
              </a:lnSpc>
              <a:spcAft>
                <a:spcPts val="800"/>
              </a:spcAft>
            </a:pPr>
            <a:r>
              <a:rPr lang="en-US" dirty="0">
                <a:cs typeface="Times New Roman" panose="02020603050405020304" pitchFamily="18" charset="0"/>
              </a:rPr>
              <a:t>		2024 target -	95% financial inclusion (227.71m estimated 2024 		population</a:t>
            </a:r>
          </a:p>
          <a:p>
            <a:endParaRPr lang="en-GB" dirty="0"/>
          </a:p>
        </p:txBody>
      </p:sp>
      <p:sp>
        <p:nvSpPr>
          <p:cNvPr id="2" name="Slide Number Placeholder 1">
            <a:extLst>
              <a:ext uri="{FF2B5EF4-FFF2-40B4-BE49-F238E27FC236}">
                <a16:creationId xmlns:a16="http://schemas.microsoft.com/office/drawing/2014/main" id="{09DA8164-66FE-4943-AE75-0D74F22BA74B}"/>
              </a:ext>
            </a:extLst>
          </p:cNvPr>
          <p:cNvSpPr>
            <a:spLocks noGrp="1"/>
          </p:cNvSpPr>
          <p:nvPr>
            <p:ph type="sldNum" sz="quarter" idx="12"/>
          </p:nvPr>
        </p:nvSpPr>
        <p:spPr/>
        <p:txBody>
          <a:bodyPr/>
          <a:lstStyle/>
          <a:p>
            <a:fld id="{0E4036A4-4E64-48BF-8CAC-EFF4090CF1B9}" type="slidenum">
              <a:rPr lang="en-NG" smtClean="0"/>
              <a:t>9</a:t>
            </a:fld>
            <a:endParaRPr lang="en-NG" dirty="0"/>
          </a:p>
        </p:txBody>
      </p:sp>
    </p:spTree>
    <p:extLst>
      <p:ext uri="{BB962C8B-B14F-4D97-AF65-F5344CB8AC3E}">
        <p14:creationId xmlns:p14="http://schemas.microsoft.com/office/powerpoint/2010/main" val="4068035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2984</TotalTime>
  <Words>1431</Words>
  <Application>Microsoft Office PowerPoint</Application>
  <PresentationFormat>Widescreen</PresentationFormat>
  <Paragraphs>151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Rockwell</vt:lpstr>
      <vt:lpstr>Rockwell Condensed</vt:lpstr>
      <vt:lpstr>Rockwell Extra Bold</vt:lpstr>
      <vt:lpstr>Wingdings</vt:lpstr>
      <vt:lpstr>Wood Type</vt:lpstr>
      <vt:lpstr>Taxation of Digital Financial Services in Nigeria:  The Prospects, Politics and Challenges</vt:lpstr>
      <vt:lpstr>DIGITAL FINANCIAL SERVICES (DFS)</vt:lpstr>
      <vt:lpstr>DIGITAL FINANCIAL SERVICES IN NIGERIA</vt:lpstr>
      <vt:lpstr>OBJECTIVES:</vt:lpstr>
      <vt:lpstr>Nigeria Digital Financial Services Profile</vt:lpstr>
      <vt:lpstr>FINANCIAL SERVICES STAKEHOLDERS IN NIGERIA</vt:lpstr>
      <vt:lpstr>Benefits of Digital Financial Services: </vt:lpstr>
      <vt:lpstr>Channels for delivery of DFS</vt:lpstr>
      <vt:lpstr>The Prospects</vt:lpstr>
      <vt:lpstr>Prospects  for DFS in Nigeria</vt:lpstr>
      <vt:lpstr>  Implications of the 2022 Finance Act  </vt:lpstr>
      <vt:lpstr>Politics of DFS</vt:lpstr>
      <vt:lpstr>DFA ASSOCIATIONS</vt:lpstr>
      <vt:lpstr>Risks and Challenges</vt:lpstr>
      <vt:lpstr>TAXATION OF DFS IN NIGERIA</vt:lpstr>
      <vt:lpstr>Taxation of DFS operations</vt:lpstr>
      <vt:lpstr>Mobilising IGR from DFS operations  </vt:lpstr>
      <vt:lpstr>The Challenge</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Jadesola Bello</dc:creator>
  <cp:lastModifiedBy>Martin Ike-Muonso</cp:lastModifiedBy>
  <cp:revision>13</cp:revision>
  <dcterms:created xsi:type="dcterms:W3CDTF">2022-03-08T10:09:38Z</dcterms:created>
  <dcterms:modified xsi:type="dcterms:W3CDTF">2022-03-11T19:32:20Z</dcterms:modified>
</cp:coreProperties>
</file>