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9" r:id="rId4"/>
    <p:sldId id="270" r:id="rId5"/>
    <p:sldId id="271" r:id="rId6"/>
    <p:sldId id="260" r:id="rId7"/>
    <p:sldId id="272" r:id="rId8"/>
    <p:sldId id="273" r:id="rId9"/>
    <p:sldId id="261" r:id="rId10"/>
    <p:sldId id="262" r:id="rId11"/>
    <p:sldId id="263" r:id="rId12"/>
    <p:sldId id="264" r:id="rId13"/>
    <p:sldId id="265" r:id="rId14"/>
    <p:sldId id="274" r:id="rId15"/>
    <p:sldId id="275" r:id="rId16"/>
    <p:sldId id="276" r:id="rId17"/>
    <p:sldId id="258" r:id="rId18"/>
    <p:sldId id="259" r:id="rId19"/>
    <p:sldId id="266" r:id="rId20"/>
    <p:sldId id="267" r:id="rId21"/>
    <p:sldId id="278" r:id="rId22"/>
    <p:sldId id="279" r:id="rId23"/>
    <p:sldId id="280" r:id="rId24"/>
    <p:sldId id="281" r:id="rId25"/>
    <p:sldId id="282" r:id="rId26"/>
    <p:sldId id="283" r:id="rId27"/>
    <p:sldId id="284" r:id="rId28"/>
    <p:sldId id="268" r:id="rId29"/>
    <p:sldId id="277" r:id="rId30"/>
    <p:sldId id="286" r:id="rId31"/>
    <p:sldId id="287" r:id="rId32"/>
    <p:sldId id="285" r:id="rId33"/>
    <p:sldId id="288" r:id="rId34"/>
    <p:sldId id="289" r:id="rId35"/>
    <p:sldId id="290" r:id="rId36"/>
    <p:sldId id="291"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4660"/>
  </p:normalViewPr>
  <p:slideViewPr>
    <p:cSldViewPr snapToGrid="0">
      <p:cViewPr varScale="1">
        <p:scale>
          <a:sx n="73" d="100"/>
          <a:sy n="73" d="100"/>
        </p:scale>
        <p:origin x="5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20-May-22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20-May-22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20-May-22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20-May-22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20-May-22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20-May-22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20-May-22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20-May-22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20-May-22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20-May-22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20-May-22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20-May-22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20-May-22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20-May-22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20-May-22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20-May-22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20-May-22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227909"/>
            <a:ext cx="7766936" cy="2612571"/>
          </a:xfrm>
        </p:spPr>
        <p:txBody>
          <a:bodyPr/>
          <a:lstStyle/>
          <a:p>
            <a:pPr algn="ctr"/>
            <a:r>
              <a:rPr lang="en-US" sz="3600" b="1" dirty="0" smtClean="0">
                <a:solidFill>
                  <a:srgbClr val="29282D"/>
                </a:solidFill>
                <a:latin typeface="Trebuchet MS" panose="020B0603020202020204" pitchFamily="34" charset="0"/>
                <a:cs typeface="Times New Roman" panose="02020603050405020304" pitchFamily="18" charset="0"/>
              </a:rPr>
              <a:t>WIDENING THE TAX NET AND</a:t>
            </a:r>
            <a:br>
              <a:rPr lang="en-US" sz="3600" b="1" dirty="0" smtClean="0">
                <a:solidFill>
                  <a:srgbClr val="29282D"/>
                </a:solidFill>
                <a:latin typeface="Trebuchet MS" panose="020B0603020202020204" pitchFamily="34" charset="0"/>
                <a:cs typeface="Times New Roman" panose="02020603050405020304" pitchFamily="18" charset="0"/>
              </a:rPr>
            </a:br>
            <a:r>
              <a:rPr lang="en-US" sz="3600" b="1" dirty="0" smtClean="0">
                <a:solidFill>
                  <a:srgbClr val="29282D"/>
                </a:solidFill>
                <a:latin typeface="Trebuchet MS" panose="020B0603020202020204" pitchFamily="34" charset="0"/>
                <a:cs typeface="Times New Roman" panose="02020603050405020304" pitchFamily="18" charset="0"/>
              </a:rPr>
              <a:t>BLOCKING REVENUE LEAKAGES AT THE SUBNATIONAL LEVEL</a:t>
            </a:r>
            <a:br>
              <a:rPr lang="en-US" sz="3600" b="1" dirty="0" smtClean="0">
                <a:solidFill>
                  <a:srgbClr val="29282D"/>
                </a:solidFill>
                <a:latin typeface="Trebuchet MS" panose="020B0603020202020204" pitchFamily="34" charset="0"/>
                <a:cs typeface="Times New Roman" panose="02020603050405020304" pitchFamily="18" charset="0"/>
              </a:rPr>
            </a:br>
            <a:endParaRPr lang="en-US" sz="3600" dirty="0">
              <a:latin typeface="Trebuchet MS" panose="020B0603020202020204" pitchFamily="34" charset="0"/>
              <a:cs typeface="Times New Roman" panose="02020603050405020304" pitchFamily="18" charset="0"/>
            </a:endParaRPr>
          </a:p>
        </p:txBody>
      </p:sp>
      <p:sp>
        <p:nvSpPr>
          <p:cNvPr id="3" name="Subtitle 2"/>
          <p:cNvSpPr>
            <a:spLocks noGrp="1"/>
          </p:cNvSpPr>
          <p:nvPr>
            <p:ph type="subTitle" idx="1"/>
          </p:nvPr>
        </p:nvSpPr>
        <p:spPr>
          <a:xfrm>
            <a:off x="1507067" y="4050832"/>
            <a:ext cx="7766936" cy="1958081"/>
          </a:xfrm>
        </p:spPr>
        <p:txBody>
          <a:bodyPr>
            <a:normAutofit/>
          </a:bodyPr>
          <a:lstStyle/>
          <a:p>
            <a:pPr algn="ctr"/>
            <a:endParaRPr lang="en-US" dirty="0" smtClean="0"/>
          </a:p>
          <a:p>
            <a:pPr algn="ctr"/>
            <a:r>
              <a:rPr lang="en-US" sz="2800" b="1" dirty="0" smtClean="0">
                <a:solidFill>
                  <a:schemeClr val="accent2">
                    <a:lumMod val="75000"/>
                  </a:schemeClr>
                </a:solidFill>
              </a:rPr>
              <a:t>BY </a:t>
            </a:r>
            <a:endParaRPr lang="en-US" sz="2800" b="1" dirty="0" smtClean="0">
              <a:solidFill>
                <a:schemeClr val="accent2">
                  <a:lumMod val="75000"/>
                </a:schemeClr>
              </a:solidFill>
            </a:endParaRPr>
          </a:p>
          <a:p>
            <a:pPr algn="ctr"/>
            <a:r>
              <a:rPr lang="en-US" sz="2800" b="1" dirty="0" smtClean="0">
                <a:solidFill>
                  <a:schemeClr val="accent2">
                    <a:lumMod val="75000"/>
                  </a:schemeClr>
                </a:solidFill>
              </a:rPr>
              <a:t>PROF FELICIA </a:t>
            </a:r>
            <a:r>
              <a:rPr lang="en-US" sz="2800" b="1" dirty="0" smtClean="0">
                <a:solidFill>
                  <a:schemeClr val="accent2">
                    <a:lumMod val="75000"/>
                  </a:schemeClr>
                </a:solidFill>
              </a:rPr>
              <a:t>O. OLOKOYO</a:t>
            </a:r>
            <a:endParaRPr lang="en-US" sz="2800" b="1" dirty="0">
              <a:solidFill>
                <a:schemeClr val="accent2">
                  <a:lumMod val="75000"/>
                </a:schemeClr>
              </a:solidFill>
            </a:endParaRPr>
          </a:p>
        </p:txBody>
      </p:sp>
      <p:pic>
        <p:nvPicPr>
          <p:cNvPr id="4" name="Picture 3"/>
          <p:cNvPicPr>
            <a:picLocks noChangeAspect="1"/>
          </p:cNvPicPr>
          <p:nvPr/>
        </p:nvPicPr>
        <p:blipFill>
          <a:blip r:embed="rId2"/>
          <a:stretch>
            <a:fillRect/>
          </a:stretch>
        </p:blipFill>
        <p:spPr>
          <a:xfrm>
            <a:off x="849086" y="0"/>
            <a:ext cx="1946365" cy="1724297"/>
          </a:xfrm>
          <a:prstGeom prst="rect">
            <a:avLst/>
          </a:prstGeom>
        </p:spPr>
      </p:pic>
    </p:spTree>
    <p:extLst>
      <p:ext uri="{BB962C8B-B14F-4D97-AF65-F5344CB8AC3E}">
        <p14:creationId xmlns:p14="http://schemas.microsoft.com/office/powerpoint/2010/main" val="3215003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70456"/>
            <a:ext cx="8596668" cy="656823"/>
          </a:xfrm>
        </p:spPr>
        <p:txBody>
          <a:bodyPr>
            <a:normAutofit fontScale="90000"/>
          </a:bodyPr>
          <a:lstStyle/>
          <a:p>
            <a:r>
              <a:rPr lang="en-US" dirty="0" smtClean="0"/>
              <a:t>INTRODUCTION Cont’d</a:t>
            </a:r>
            <a:r>
              <a:rPr lang="en-US" dirty="0"/>
              <a:t/>
            </a:r>
            <a:br>
              <a:rPr lang="en-US" dirty="0"/>
            </a:br>
            <a:endParaRPr lang="en-US" dirty="0"/>
          </a:p>
        </p:txBody>
      </p:sp>
      <p:sp>
        <p:nvSpPr>
          <p:cNvPr id="3" name="Content Placeholder 2"/>
          <p:cNvSpPr>
            <a:spLocks noGrp="1"/>
          </p:cNvSpPr>
          <p:nvPr>
            <p:ph idx="1"/>
          </p:nvPr>
        </p:nvSpPr>
        <p:spPr>
          <a:xfrm>
            <a:off x="677334" y="927279"/>
            <a:ext cx="9015306" cy="5617212"/>
          </a:xfrm>
        </p:spPr>
        <p:txBody>
          <a:bodyPr>
            <a:normAutofit fontScale="92500" lnSpcReduction="10000"/>
          </a:bodyPr>
          <a:lstStyle/>
          <a:p>
            <a:pPr algn="just">
              <a:lnSpc>
                <a:spcPct val="170000"/>
              </a:lnSpc>
            </a:pPr>
            <a:r>
              <a:rPr lang="en-US" sz="2600" dirty="0" smtClean="0">
                <a:latin typeface="Times New Roman" panose="02020603050405020304" pitchFamily="18" charset="0"/>
                <a:cs typeface="Times New Roman" panose="02020603050405020304" pitchFamily="18" charset="0"/>
              </a:rPr>
              <a:t>More recently, the disruption of the global supply </a:t>
            </a:r>
            <a:r>
              <a:rPr lang="en-US" sz="2600" dirty="0" smtClean="0">
                <a:latin typeface="Times New Roman" panose="02020603050405020304" pitchFamily="18" charset="0"/>
                <a:cs typeface="Times New Roman" panose="02020603050405020304" pitchFamily="18" charset="0"/>
              </a:rPr>
              <a:t>chain, first </a:t>
            </a:r>
            <a:r>
              <a:rPr lang="en-US" sz="2600" dirty="0" smtClean="0">
                <a:latin typeface="Times New Roman" panose="02020603050405020304" pitchFamily="18" charset="0"/>
                <a:cs typeface="Times New Roman" panose="02020603050405020304" pitchFamily="18" charset="0"/>
              </a:rPr>
              <a:t>due to the Covid-19 </a:t>
            </a:r>
            <a:r>
              <a:rPr lang="en-US" sz="2600" dirty="0" smtClean="0">
                <a:latin typeface="Times New Roman" panose="02020603050405020304" pitchFamily="18" charset="0"/>
                <a:cs typeface="Times New Roman" panose="02020603050405020304" pitchFamily="18" charset="0"/>
              </a:rPr>
              <a:t>Pandemic and second the Russia/Ukraine conflict, </a:t>
            </a:r>
            <a:r>
              <a:rPr lang="en-US" sz="2600" dirty="0" smtClean="0">
                <a:latin typeface="Times New Roman" panose="02020603050405020304" pitchFamily="18" charset="0"/>
                <a:cs typeface="Times New Roman" panose="02020603050405020304" pitchFamily="18" charset="0"/>
              </a:rPr>
              <a:t>has worsened the finances of most African countries. </a:t>
            </a:r>
          </a:p>
          <a:p>
            <a:pPr algn="just">
              <a:lnSpc>
                <a:spcPct val="170000"/>
              </a:lnSpc>
            </a:pPr>
            <a:r>
              <a:rPr lang="en-US" sz="2600" dirty="0" smtClean="0">
                <a:latin typeface="Times New Roman" panose="02020603050405020304" pitchFamily="18" charset="0"/>
                <a:cs typeface="Times New Roman" panose="02020603050405020304" pitchFamily="18" charset="0"/>
              </a:rPr>
              <a:t>Many could not </a:t>
            </a:r>
            <a:r>
              <a:rPr lang="en-US" sz="2600" dirty="0" smtClean="0">
                <a:latin typeface="Times New Roman" panose="02020603050405020304" pitchFamily="18" charset="0"/>
                <a:cs typeface="Times New Roman" panose="02020603050405020304" pitchFamily="18" charset="0"/>
              </a:rPr>
              <a:t>even afford </a:t>
            </a:r>
            <a:r>
              <a:rPr lang="en-US" sz="2600" dirty="0" smtClean="0">
                <a:latin typeface="Times New Roman" panose="02020603050405020304" pitchFamily="18" charset="0"/>
                <a:cs typeface="Times New Roman" panose="02020603050405020304" pitchFamily="18" charset="0"/>
              </a:rPr>
              <a:t>to vaccinate its citizens. Current statistics put vaccination rate in Nigeria at 19.4% while Ghana is 41%, Mozambique is 98%! </a:t>
            </a:r>
          </a:p>
          <a:p>
            <a:pPr algn="just">
              <a:lnSpc>
                <a:spcPct val="170000"/>
              </a:lnSpc>
            </a:pPr>
            <a:r>
              <a:rPr lang="en-US" sz="2600" dirty="0" smtClean="0">
                <a:latin typeface="Times New Roman" panose="02020603050405020304" pitchFamily="18" charset="0"/>
                <a:cs typeface="Times New Roman" panose="02020603050405020304" pitchFamily="18" charset="0"/>
              </a:rPr>
              <a:t>Government borrowings has been on a geometric rise putting Nigeria debt-to-GDP ratio at 34%. More worrisome is that </a:t>
            </a:r>
            <a:r>
              <a:rPr lang="en-US" sz="2600" b="1" dirty="0" smtClean="0">
                <a:latin typeface="Times New Roman" panose="02020603050405020304" pitchFamily="18" charset="0"/>
                <a:cs typeface="Times New Roman" panose="02020603050405020304" pitchFamily="18" charset="0"/>
              </a:rPr>
              <a:t>Nigeria will be spending </a:t>
            </a:r>
            <a:r>
              <a:rPr lang="en-US" sz="2600" b="1" dirty="0">
                <a:latin typeface="Times New Roman" panose="02020603050405020304" pitchFamily="18" charset="0"/>
                <a:cs typeface="Times New Roman" panose="02020603050405020304" pitchFamily="18" charset="0"/>
              </a:rPr>
              <a:t>92% of 2022 revenue on debt servicing, </a:t>
            </a:r>
            <a:r>
              <a:rPr lang="en-US" sz="2600" b="1" dirty="0" smtClean="0">
                <a:latin typeface="Times New Roman" panose="02020603050405020304" pitchFamily="18" charset="0"/>
                <a:cs typeface="Times New Roman" panose="02020603050405020304" pitchFamily="18" charset="0"/>
              </a:rPr>
              <a:t>(IMF</a:t>
            </a:r>
            <a:r>
              <a:rPr lang="en-US" sz="2600" b="1" dirty="0" smtClean="0">
                <a:latin typeface="Times New Roman" panose="02020603050405020304" pitchFamily="18" charset="0"/>
                <a:cs typeface="Times New Roman" panose="02020603050405020304" pitchFamily="18" charset="0"/>
              </a:rPr>
              <a:t>, 2022</a:t>
            </a:r>
            <a:r>
              <a:rPr lang="en-US" sz="2600" b="1" dirty="0" smtClean="0">
                <a:latin typeface="Times New Roman" panose="02020603050405020304" pitchFamily="18" charset="0"/>
                <a:cs typeface="Times New Roman" panose="02020603050405020304" pitchFamily="18" charset="0"/>
              </a:rPr>
              <a:t>). </a:t>
            </a:r>
            <a:endParaRPr lang="en-US" sz="2600" b="1" dirty="0">
              <a:latin typeface="Times New Roman" panose="02020603050405020304" pitchFamily="18" charset="0"/>
              <a:cs typeface="Times New Roman" panose="02020603050405020304" pitchFamily="18" charset="0"/>
            </a:endParaRPr>
          </a:p>
          <a:p>
            <a:pPr>
              <a:lnSpc>
                <a:spcPct val="250000"/>
              </a:lnSpc>
            </a:pPr>
            <a:endParaRPr lang="en-US" dirty="0"/>
          </a:p>
        </p:txBody>
      </p:sp>
    </p:spTree>
    <p:extLst>
      <p:ext uri="{BB962C8B-B14F-4D97-AF65-F5344CB8AC3E}">
        <p14:creationId xmlns:p14="http://schemas.microsoft.com/office/powerpoint/2010/main" val="3634218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76518"/>
            <a:ext cx="8596668" cy="837127"/>
          </a:xfrm>
        </p:spPr>
        <p:txBody>
          <a:bodyPr>
            <a:normAutofit/>
          </a:bodyPr>
          <a:lstStyle/>
          <a:p>
            <a:r>
              <a:rPr lang="en-US" dirty="0" smtClean="0"/>
              <a:t>The Structure of Nigerian Tax System</a:t>
            </a:r>
            <a:endParaRPr lang="en-US" dirty="0"/>
          </a:p>
        </p:txBody>
      </p:sp>
      <p:sp>
        <p:nvSpPr>
          <p:cNvPr id="3" name="Content Placeholder 2"/>
          <p:cNvSpPr>
            <a:spLocks noGrp="1"/>
          </p:cNvSpPr>
          <p:nvPr>
            <p:ph idx="1"/>
          </p:nvPr>
        </p:nvSpPr>
        <p:spPr>
          <a:xfrm>
            <a:off x="677333" y="1313645"/>
            <a:ext cx="8884677" cy="5256972"/>
          </a:xfrm>
        </p:spPr>
        <p:txBody>
          <a:bodyPr>
            <a:noAutofit/>
          </a:bodyPr>
          <a:lstStyle/>
          <a:p>
            <a:pPr algn="just">
              <a:lnSpc>
                <a:spcPct val="150000"/>
              </a:lnSpc>
            </a:pPr>
            <a:r>
              <a:rPr lang="en-US" sz="2800" dirty="0" smtClean="0">
                <a:latin typeface="Times New Roman" panose="02020603050405020304" pitchFamily="18" charset="0"/>
                <a:cs typeface="Times New Roman" panose="02020603050405020304" pitchFamily="18" charset="0"/>
              </a:rPr>
              <a:t>The tax system follow the federal(decentralized) system of </a:t>
            </a:r>
            <a:r>
              <a:rPr lang="en-US" sz="2800" dirty="0" smtClean="0">
                <a:latin typeface="Times New Roman" panose="02020603050405020304" pitchFamily="18" charset="0"/>
                <a:cs typeface="Times New Roman" panose="02020603050405020304" pitchFamily="18" charset="0"/>
              </a:rPr>
              <a:t>government.</a:t>
            </a:r>
            <a:endParaRPr lang="en-US" sz="2800" dirty="0" smtClean="0">
              <a:latin typeface="Times New Roman" panose="02020603050405020304" pitchFamily="18" charset="0"/>
              <a:cs typeface="Times New Roman" panose="02020603050405020304" pitchFamily="18" charset="0"/>
            </a:endParaRPr>
          </a:p>
          <a:p>
            <a:pPr algn="just">
              <a:lnSpc>
                <a:spcPct val="150000"/>
              </a:lnSpc>
            </a:pPr>
            <a:r>
              <a:rPr lang="en-US" sz="2800" dirty="0" smtClean="0">
                <a:latin typeface="Times New Roman" panose="02020603050405020304" pitchFamily="18" charset="0"/>
                <a:cs typeface="Times New Roman" panose="02020603050405020304" pitchFamily="18" charset="0"/>
              </a:rPr>
              <a:t>While the </a:t>
            </a:r>
            <a:r>
              <a:rPr lang="en-US" sz="2800" dirty="0">
                <a:latin typeface="Times New Roman" panose="02020603050405020304" pitchFamily="18" charset="0"/>
                <a:cs typeface="Times New Roman" panose="02020603050405020304" pitchFamily="18" charset="0"/>
              </a:rPr>
              <a:t>F</a:t>
            </a:r>
            <a:r>
              <a:rPr lang="en-US" sz="2800" dirty="0" smtClean="0">
                <a:latin typeface="Times New Roman" panose="02020603050405020304" pitchFamily="18" charset="0"/>
                <a:cs typeface="Times New Roman" panose="02020603050405020304" pitchFamily="18" charset="0"/>
              </a:rPr>
              <a:t>ederal </a:t>
            </a:r>
            <a:r>
              <a:rPr lang="en-US" sz="2800" dirty="0">
                <a:latin typeface="Times New Roman" panose="02020603050405020304" pitchFamily="18" charset="0"/>
                <a:cs typeface="Times New Roman" panose="02020603050405020304" pitchFamily="18" charset="0"/>
              </a:rPr>
              <a:t>G</a:t>
            </a:r>
            <a:r>
              <a:rPr lang="en-US" sz="2800" dirty="0" smtClean="0">
                <a:latin typeface="Times New Roman" panose="02020603050405020304" pitchFamily="18" charset="0"/>
                <a:cs typeface="Times New Roman" panose="02020603050405020304" pitchFamily="18" charset="0"/>
              </a:rPr>
              <a:t>overnment, through the National Assembly</a:t>
            </a:r>
            <a:r>
              <a:rPr lang="en-US" sz="2800" dirty="0" smtClean="0">
                <a:solidFill>
                  <a:schemeClr val="accent4"/>
                </a:solidFill>
                <a:latin typeface="Times New Roman" panose="02020603050405020304" pitchFamily="18" charset="0"/>
                <a:cs typeface="Times New Roman" panose="02020603050405020304" pitchFamily="18" charset="0"/>
              </a:rPr>
              <a:t>,  legislates </a:t>
            </a:r>
            <a:r>
              <a:rPr lang="en-US" sz="2800" dirty="0" smtClean="0">
                <a:latin typeface="Times New Roman" panose="02020603050405020304" pitchFamily="18" charset="0"/>
                <a:cs typeface="Times New Roman" panose="02020603050405020304" pitchFamily="18" charset="0"/>
              </a:rPr>
              <a:t>on all taxes, </a:t>
            </a:r>
            <a:r>
              <a:rPr lang="en-US" sz="2800" dirty="0" smtClean="0">
                <a:solidFill>
                  <a:schemeClr val="accent4"/>
                </a:solidFill>
                <a:latin typeface="Times New Roman" panose="02020603050405020304" pitchFamily="18" charset="0"/>
                <a:cs typeface="Times New Roman" panose="02020603050405020304" pitchFamily="18" charset="0"/>
              </a:rPr>
              <a:t>collection</a:t>
            </a:r>
            <a:r>
              <a:rPr lang="en-US" sz="2800" dirty="0" smtClean="0">
                <a:latin typeface="Times New Roman" panose="02020603050405020304" pitchFamily="18" charset="0"/>
                <a:cs typeface="Times New Roman" panose="02020603050405020304" pitchFamily="18" charset="0"/>
              </a:rPr>
              <a:t> however depends on who the law gives the responsibility to do so</a:t>
            </a:r>
            <a:r>
              <a:rPr lang="en-US" sz="2800" dirty="0" smtClean="0">
                <a:latin typeface="Times New Roman" panose="02020603050405020304" pitchFamily="18" charset="0"/>
                <a:cs typeface="Times New Roman" panose="02020603050405020304" pitchFamily="18" charset="0"/>
              </a:rPr>
              <a:t>.</a:t>
            </a:r>
            <a:endParaRPr lang="en-US" sz="2800" dirty="0" smtClean="0">
              <a:latin typeface="Times New Roman" panose="02020603050405020304" pitchFamily="18" charset="0"/>
              <a:cs typeface="Times New Roman" panose="02020603050405020304" pitchFamily="18" charset="0"/>
            </a:endParaRPr>
          </a:p>
          <a:p>
            <a:pPr algn="just">
              <a:lnSpc>
                <a:spcPct val="150000"/>
              </a:lnSpc>
            </a:pPr>
            <a:r>
              <a:rPr lang="en-US" sz="2800" dirty="0" smtClean="0">
                <a:latin typeface="Times New Roman" panose="02020603050405020304" pitchFamily="18" charset="0"/>
                <a:cs typeface="Times New Roman" panose="02020603050405020304" pitchFamily="18" charset="0"/>
              </a:rPr>
              <a:t> Each tier of Government(The Federal, State and </a:t>
            </a:r>
            <a:r>
              <a:rPr lang="en-US" sz="2800" dirty="0" smtClean="0">
                <a:latin typeface="Times New Roman" panose="02020603050405020304" pitchFamily="18" charset="0"/>
                <a:cs typeface="Times New Roman" panose="02020603050405020304" pitchFamily="18" charset="0"/>
              </a:rPr>
              <a:t>Local) </a:t>
            </a:r>
            <a:r>
              <a:rPr lang="en-US" sz="2800" dirty="0" smtClean="0">
                <a:latin typeface="Times New Roman" panose="02020603050405020304" pitchFamily="18" charset="0"/>
                <a:cs typeface="Times New Roman" panose="02020603050405020304" pitchFamily="18" charset="0"/>
              </a:rPr>
              <a:t>has the responsibility to collect what is permitted by law.</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6727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3032"/>
            <a:ext cx="8596668" cy="798489"/>
          </a:xfrm>
        </p:spPr>
        <p:txBody>
          <a:bodyPr>
            <a:normAutofit/>
          </a:bodyPr>
          <a:lstStyle/>
          <a:p>
            <a:r>
              <a:rPr lang="en-US" dirty="0" smtClean="0"/>
              <a:t>The Structure of Nigerian Tax System</a:t>
            </a:r>
            <a:endParaRPr lang="en-US" dirty="0"/>
          </a:p>
        </p:txBody>
      </p:sp>
      <p:sp>
        <p:nvSpPr>
          <p:cNvPr id="3" name="Content Placeholder 2"/>
          <p:cNvSpPr>
            <a:spLocks noGrp="1"/>
          </p:cNvSpPr>
          <p:nvPr>
            <p:ph idx="1"/>
          </p:nvPr>
        </p:nvSpPr>
        <p:spPr>
          <a:xfrm>
            <a:off x="391887" y="901520"/>
            <a:ext cx="9509759" cy="5747473"/>
          </a:xfrm>
        </p:spPr>
        <p:txBody>
          <a:bodyPr>
            <a:noAutofit/>
          </a:bodyPr>
          <a:lstStyle/>
          <a:p>
            <a:pPr algn="just">
              <a:lnSpc>
                <a:spcPct val="150000"/>
              </a:lnSpc>
            </a:pPr>
            <a:r>
              <a:rPr lang="en-US" sz="2400" dirty="0" smtClean="0">
                <a:latin typeface="Times New Roman" panose="02020603050405020304" pitchFamily="18" charset="0"/>
                <a:cs typeface="Times New Roman" panose="02020603050405020304" pitchFamily="18" charset="0"/>
              </a:rPr>
              <a:t>At the Federal Level, the Federal Inland Revenue Service (FIRS) has the sole responsibility to administer taxes specified in the first schedule of the FIRS Establishment Act, 2007. These include Companies Income Tax (CIT), Petroleum Profit Tax (PPT), Value Added Tax (VAT), Capital Gains Tax (CGT), Stamp </a:t>
            </a:r>
            <a:r>
              <a:rPr lang="en-US" sz="2400" dirty="0">
                <a:latin typeface="Times New Roman" panose="02020603050405020304" pitchFamily="18" charset="0"/>
                <a:cs typeface="Times New Roman" panose="02020603050405020304" pitchFamily="18" charset="0"/>
              </a:rPr>
              <a:t>D</a:t>
            </a:r>
            <a:r>
              <a:rPr lang="en-US" sz="2400" dirty="0" smtClean="0">
                <a:latin typeface="Times New Roman" panose="02020603050405020304" pitchFamily="18" charset="0"/>
                <a:cs typeface="Times New Roman" panose="02020603050405020304" pitchFamily="18" charset="0"/>
              </a:rPr>
              <a:t>uty on Corporate </a:t>
            </a:r>
            <a:r>
              <a:rPr lang="en-US" sz="2400" dirty="0">
                <a:latin typeface="Times New Roman" panose="02020603050405020304" pitchFamily="18" charset="0"/>
                <a:cs typeface="Times New Roman" panose="02020603050405020304" pitchFamily="18" charset="0"/>
              </a:rPr>
              <a:t>E</a:t>
            </a:r>
            <a:r>
              <a:rPr lang="en-US" sz="2400" dirty="0" smtClean="0">
                <a:latin typeface="Times New Roman" panose="02020603050405020304" pitchFamily="18" charset="0"/>
                <a:cs typeface="Times New Roman" panose="02020603050405020304" pitchFamily="18" charset="0"/>
              </a:rPr>
              <a:t>ntities, etc.</a:t>
            </a:r>
          </a:p>
          <a:p>
            <a:pPr algn="just">
              <a:lnSpc>
                <a:spcPct val="150000"/>
              </a:lnSpc>
            </a:pPr>
            <a:r>
              <a:rPr lang="en-US" sz="2400" dirty="0" smtClean="0">
                <a:latin typeface="Times New Roman" panose="02020603050405020304" pitchFamily="18" charset="0"/>
                <a:cs typeface="Times New Roman" panose="02020603050405020304" pitchFamily="18" charset="0"/>
              </a:rPr>
              <a:t>State Governments through its various State Internal Revenue Services or Boards administer such taxes as </a:t>
            </a:r>
            <a:r>
              <a:rPr lang="en-US" sz="2400" dirty="0">
                <a:latin typeface="Times New Roman" panose="02020603050405020304" pitchFamily="18" charset="0"/>
                <a:cs typeface="Times New Roman" panose="02020603050405020304" pitchFamily="18" charset="0"/>
              </a:rPr>
              <a:t>P</a:t>
            </a:r>
            <a:r>
              <a:rPr lang="en-US" sz="2400" dirty="0" smtClean="0">
                <a:latin typeface="Times New Roman" panose="02020603050405020304" pitchFamily="18" charset="0"/>
                <a:cs typeface="Times New Roman" panose="02020603050405020304" pitchFamily="18" charset="0"/>
              </a:rPr>
              <a:t>ersonal </a:t>
            </a:r>
            <a:r>
              <a:rPr lang="en-US" sz="2400" dirty="0">
                <a:latin typeface="Times New Roman" panose="02020603050405020304" pitchFamily="18" charset="0"/>
                <a:cs typeface="Times New Roman" panose="02020603050405020304" pitchFamily="18" charset="0"/>
              </a:rPr>
              <a:t>I</a:t>
            </a:r>
            <a:r>
              <a:rPr lang="en-US" sz="2400" dirty="0" smtClean="0">
                <a:latin typeface="Times New Roman" panose="02020603050405020304" pitchFamily="18" charset="0"/>
                <a:cs typeface="Times New Roman" panose="02020603050405020304" pitchFamily="18" charset="0"/>
              </a:rPr>
              <a:t>ncome Tax  (PIT), various levies, permits, fees etc. </a:t>
            </a:r>
          </a:p>
          <a:p>
            <a:pPr algn="just">
              <a:lnSpc>
                <a:spcPct val="150000"/>
              </a:lnSpc>
            </a:pPr>
            <a:r>
              <a:rPr lang="en-US" sz="2400" dirty="0" smtClean="0">
                <a:latin typeface="Times New Roman" panose="02020603050405020304" pitchFamily="18" charset="0"/>
                <a:cs typeface="Times New Roman" panose="02020603050405020304" pitchFamily="18" charset="0"/>
              </a:rPr>
              <a:t>Local Governments </a:t>
            </a:r>
            <a:r>
              <a:rPr lang="en-US" sz="2400" dirty="0">
                <a:latin typeface="Times New Roman" panose="02020603050405020304" pitchFamily="18" charset="0"/>
                <a:cs typeface="Times New Roman" panose="02020603050405020304" pitchFamily="18" charset="0"/>
              </a:rPr>
              <a:t>o</a:t>
            </a:r>
            <a:r>
              <a:rPr lang="en-US" sz="2400" dirty="0" smtClean="0">
                <a:latin typeface="Times New Roman" panose="02020603050405020304" pitchFamily="18" charset="0"/>
                <a:cs typeface="Times New Roman" panose="02020603050405020304" pitchFamily="18" charset="0"/>
              </a:rPr>
              <a:t>n the other hand, handle some revenue items relating to their jurisdictions.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2537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3032"/>
            <a:ext cx="8596668" cy="798489"/>
          </a:xfrm>
        </p:spPr>
        <p:txBody>
          <a:bodyPr>
            <a:normAutofit/>
          </a:bodyPr>
          <a:lstStyle/>
          <a:p>
            <a:r>
              <a:rPr lang="en-US" dirty="0" smtClean="0"/>
              <a:t>The Structure of Nigerian Tax System</a:t>
            </a:r>
            <a:endParaRPr lang="en-US" dirty="0"/>
          </a:p>
        </p:txBody>
      </p:sp>
      <p:sp>
        <p:nvSpPr>
          <p:cNvPr id="3" name="Content Placeholder 2"/>
          <p:cNvSpPr>
            <a:spLocks noGrp="1"/>
          </p:cNvSpPr>
          <p:nvPr>
            <p:ph idx="1"/>
          </p:nvPr>
        </p:nvSpPr>
        <p:spPr>
          <a:xfrm>
            <a:off x="677333" y="901521"/>
            <a:ext cx="9368187" cy="5628068"/>
          </a:xfrm>
        </p:spPr>
        <p:txBody>
          <a:bodyPr>
            <a:normAutofit/>
          </a:bodyPr>
          <a:lstStyle/>
          <a:p>
            <a:pPr algn="just">
              <a:lnSpc>
                <a:spcPct val="250000"/>
              </a:lnSpc>
            </a:pPr>
            <a:r>
              <a:rPr lang="en-US" sz="2400" b="1" dirty="0" smtClean="0">
                <a:latin typeface="Times New Roman" panose="02020603050405020304" pitchFamily="18" charset="0"/>
                <a:cs typeface="Times New Roman" panose="02020603050405020304" pitchFamily="18" charset="0"/>
              </a:rPr>
              <a:t>Taxes must however be differentiated from other forms of revenue generated at national or sub-national level. While taxes are clearly a function of business profit, gain on disposal of chargeable assets, or value added, levies or fees on the other hand are payable without regard to taxable profit</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a:t>
            </a:r>
            <a:r>
              <a:rPr lang="en-US" sz="2400" b="1" dirty="0" smtClean="0">
                <a:latin typeface="Times New Roman" panose="02020603050405020304" pitchFamily="18" charset="0"/>
                <a:cs typeface="Times New Roman" panose="02020603050405020304" pitchFamily="18" charset="0"/>
              </a:rPr>
              <a:t>PWC, </a:t>
            </a:r>
            <a:r>
              <a:rPr lang="en-US" sz="2400" b="1" dirty="0" smtClean="0">
                <a:latin typeface="Times New Roman" panose="02020603050405020304" pitchFamily="18" charset="0"/>
                <a:cs typeface="Times New Roman" panose="02020603050405020304" pitchFamily="18" charset="0"/>
              </a:rPr>
              <a:t>2014).  </a:t>
            </a:r>
          </a:p>
          <a:p>
            <a:pPr algn="just">
              <a:lnSpc>
                <a:spcPct val="250000"/>
              </a:lnSpc>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480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806300" cy="1336767"/>
          </a:xfrm>
        </p:spPr>
        <p:txBody>
          <a:bodyPr>
            <a:normAutofit fontScale="90000"/>
          </a:bodyPr>
          <a:lstStyle/>
          <a:p>
            <a:r>
              <a:rPr lang="en-US" dirty="0"/>
              <a:t>CHALLENGES OF ESTABLISHING EFFICIENT TAX SYSTEM AT THE SUBNATIONAL LEVEL IN NIGERIA</a:t>
            </a:r>
            <a:br>
              <a:rPr lang="en-US" dirty="0"/>
            </a:br>
            <a:endParaRPr lang="en-US" dirty="0"/>
          </a:p>
        </p:txBody>
      </p:sp>
      <p:sp>
        <p:nvSpPr>
          <p:cNvPr id="3" name="Content Placeholder 2"/>
          <p:cNvSpPr>
            <a:spLocks noGrp="1"/>
          </p:cNvSpPr>
          <p:nvPr>
            <p:ph idx="1"/>
          </p:nvPr>
        </p:nvSpPr>
        <p:spPr>
          <a:xfrm>
            <a:off x="677334" y="1946367"/>
            <a:ext cx="8596668" cy="4094996"/>
          </a:xfrm>
        </p:spPr>
        <p:txBody>
          <a:bodyPr/>
          <a:lstStyle/>
          <a:p>
            <a:pPr algn="just"/>
            <a:r>
              <a:rPr lang="en-US" sz="2800" dirty="0"/>
              <a:t>Most workers in Nigeria are employed in informal enterprises where their income in most cases is off the tax net as their earnings are either irregular or paid in </a:t>
            </a:r>
            <a:r>
              <a:rPr lang="en-US" sz="2800" dirty="0" smtClean="0"/>
              <a:t>cash.</a:t>
            </a:r>
          </a:p>
          <a:p>
            <a:pPr marL="0" indent="0" algn="just">
              <a:buNone/>
            </a:pPr>
            <a:endParaRPr lang="en-US" sz="2800" dirty="0" smtClean="0"/>
          </a:p>
          <a:p>
            <a:pPr algn="just"/>
            <a:r>
              <a:rPr lang="en-US" sz="2800" dirty="0" smtClean="0">
                <a:solidFill>
                  <a:srgbClr val="2E414F"/>
                </a:solidFill>
                <a:ea typeface="Calibri" panose="020F0502020204030204" pitchFamily="34" charset="0"/>
                <a:cs typeface="Times New Roman" panose="02020603050405020304" pitchFamily="18" charset="0"/>
              </a:rPr>
              <a:t>Most </a:t>
            </a:r>
            <a:r>
              <a:rPr lang="en-US" sz="2800" dirty="0">
                <a:solidFill>
                  <a:srgbClr val="2E414F"/>
                </a:solidFill>
                <a:ea typeface="Calibri" panose="020F0502020204030204" pitchFamily="34" charset="0"/>
                <a:cs typeface="Times New Roman" panose="02020603050405020304" pitchFamily="18" charset="0"/>
              </a:rPr>
              <a:t>of the operations at the subnational level are not computerized which often lead to exploitation and irrational tax system.</a:t>
            </a:r>
            <a:endParaRPr lang="en-US" sz="2800"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553833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897740" cy="1550989"/>
          </a:xfrm>
        </p:spPr>
        <p:txBody>
          <a:bodyPr>
            <a:normAutofit fontScale="90000"/>
          </a:bodyPr>
          <a:lstStyle/>
          <a:p>
            <a:pPr algn="just"/>
            <a:r>
              <a:rPr lang="en-US" dirty="0"/>
              <a:t>CHALLENGES OF ESTABLISHING EFFICIENT TAX SYSTEM AT THE SUBNATIONAL LEVEL IN </a:t>
            </a:r>
            <a:r>
              <a:rPr lang="en-US" dirty="0" smtClean="0"/>
              <a:t>NIGERIA Cont’d</a:t>
            </a:r>
            <a:endParaRPr lang="en-US" dirty="0"/>
          </a:p>
        </p:txBody>
      </p:sp>
      <p:sp>
        <p:nvSpPr>
          <p:cNvPr id="3" name="Content Placeholder 2"/>
          <p:cNvSpPr>
            <a:spLocks noGrp="1"/>
          </p:cNvSpPr>
          <p:nvPr>
            <p:ph idx="1"/>
          </p:nvPr>
        </p:nvSpPr>
        <p:spPr>
          <a:xfrm>
            <a:off x="677334" y="2455817"/>
            <a:ext cx="8897740" cy="3585545"/>
          </a:xfrm>
        </p:spPr>
        <p:txBody>
          <a:bodyPr>
            <a:normAutofit lnSpcReduction="10000"/>
          </a:bodyPr>
          <a:lstStyle/>
          <a:p>
            <a:pPr algn="just">
              <a:lnSpc>
                <a:spcPct val="150000"/>
              </a:lnSpc>
              <a:spcAft>
                <a:spcPts val="2400"/>
              </a:spcAft>
            </a:pPr>
            <a:r>
              <a:rPr lang="en-US" sz="2400" dirty="0"/>
              <a:t>Uneven distribution of income/wealth. This creates a situation where the poor bears and feels the tax burdens more and the rich are undertaxed. World Bank in her recently published Nigeria Development Update recommended that government should impose higher taxes on ‘sin’ products or luxury patronized by the rich.</a:t>
            </a:r>
          </a:p>
          <a:p>
            <a:pPr algn="just"/>
            <a:endParaRPr lang="en-US" dirty="0"/>
          </a:p>
        </p:txBody>
      </p:sp>
    </p:spTree>
    <p:extLst>
      <p:ext uri="{BB962C8B-B14F-4D97-AF65-F5344CB8AC3E}">
        <p14:creationId xmlns:p14="http://schemas.microsoft.com/office/powerpoint/2010/main" val="14458349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599"/>
            <a:ext cx="8871615" cy="1545771"/>
          </a:xfrm>
        </p:spPr>
        <p:txBody>
          <a:bodyPr>
            <a:normAutofit fontScale="90000"/>
          </a:bodyPr>
          <a:lstStyle/>
          <a:p>
            <a:pPr algn="just"/>
            <a:r>
              <a:rPr lang="en-US" dirty="0"/>
              <a:t>CHALLENGES OF ESTABLISHING EFFICIENT TAX SYSTEM AT THE SUBNATIONAL LEVEL IN NIGERIA Cont’d</a:t>
            </a:r>
          </a:p>
        </p:txBody>
      </p:sp>
      <p:sp>
        <p:nvSpPr>
          <p:cNvPr id="3" name="Content Placeholder 2"/>
          <p:cNvSpPr>
            <a:spLocks noGrp="1"/>
          </p:cNvSpPr>
          <p:nvPr>
            <p:ph idx="1"/>
          </p:nvPr>
        </p:nvSpPr>
        <p:spPr>
          <a:xfrm>
            <a:off x="677334" y="3017520"/>
            <a:ext cx="8596668" cy="3023842"/>
          </a:xfrm>
        </p:spPr>
        <p:txBody>
          <a:bodyPr/>
          <a:lstStyle/>
          <a:p>
            <a:pPr algn="just">
              <a:lnSpc>
                <a:spcPct val="200000"/>
              </a:lnSpc>
              <a:spcAft>
                <a:spcPts val="600"/>
              </a:spcAft>
            </a:pPr>
            <a:r>
              <a:rPr lang="en-US" sz="2400" dirty="0"/>
              <a:t>Lack of reliable statistics that tax offices can use which prevents policymakers from assessing the potential impact of major changes to tax system.</a:t>
            </a:r>
          </a:p>
          <a:p>
            <a:endParaRPr lang="en-US" dirty="0"/>
          </a:p>
        </p:txBody>
      </p:sp>
    </p:spTree>
    <p:extLst>
      <p:ext uri="{BB962C8B-B14F-4D97-AF65-F5344CB8AC3E}">
        <p14:creationId xmlns:p14="http://schemas.microsoft.com/office/powerpoint/2010/main" val="3800868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4197"/>
          </a:xfrm>
        </p:spPr>
        <p:txBody>
          <a:bodyPr>
            <a:normAutofit fontScale="90000"/>
          </a:bodyPr>
          <a:lstStyle/>
          <a:p>
            <a:pPr algn="ctr"/>
            <a:r>
              <a:rPr lang="en-US" dirty="0" smtClean="0"/>
              <a:t>	CHALLENGES </a:t>
            </a:r>
            <a:r>
              <a:rPr lang="en-US" dirty="0"/>
              <a:t>OF THE </a:t>
            </a:r>
            <a:r>
              <a:rPr lang="en-US" dirty="0" smtClean="0"/>
              <a:t>CURRENT TAX SYSTEM</a:t>
            </a:r>
            <a:endParaRPr lang="en-US" dirty="0"/>
          </a:p>
        </p:txBody>
      </p:sp>
      <p:sp>
        <p:nvSpPr>
          <p:cNvPr id="3" name="Content Placeholder 2"/>
          <p:cNvSpPr>
            <a:spLocks noGrp="1"/>
          </p:cNvSpPr>
          <p:nvPr>
            <p:ph idx="1"/>
          </p:nvPr>
        </p:nvSpPr>
        <p:spPr>
          <a:xfrm>
            <a:off x="677334" y="1403797"/>
            <a:ext cx="8596668" cy="5164428"/>
          </a:xfrm>
        </p:spPr>
        <p:txBody>
          <a:bodyPr>
            <a:noAutofit/>
          </a:bodyPr>
          <a:lstStyle/>
          <a:p>
            <a:pPr algn="just"/>
            <a:r>
              <a:rPr lang="en-US" sz="2400" dirty="0" smtClean="0">
                <a:latin typeface="Times New Roman" panose="02020603050405020304" pitchFamily="18" charset="0"/>
                <a:cs typeface="Times New Roman" panose="02020603050405020304" pitchFamily="18" charset="0"/>
              </a:rPr>
              <a:t>At the national level, significant reform has taken place in the tax system in the last couple of years. </a:t>
            </a:r>
            <a:endParaRPr lang="en-US" sz="2400" dirty="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The reform cut across law, administration and  policy of the system.  </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U</a:t>
            </a:r>
            <a:r>
              <a:rPr lang="en-US" sz="2400" dirty="0" smtClean="0">
                <a:latin typeface="Times New Roman" panose="02020603050405020304" pitchFamily="18" charset="0"/>
                <a:cs typeface="Times New Roman" panose="02020603050405020304" pitchFamily="18" charset="0"/>
              </a:rPr>
              <a:t>pdating of obsolete tax laws and enacting of new regulations, digitization and automation of the administration processes as well the establishment of a National Tax Policy (NTP) in 2012 to redirect focus towards indirect taxes were some of the achievements. </a:t>
            </a:r>
          </a:p>
          <a:p>
            <a:pPr algn="just"/>
            <a:r>
              <a:rPr lang="en-US" sz="2400" dirty="0" smtClean="0">
                <a:latin typeface="Times New Roman" panose="02020603050405020304" pitchFamily="18" charset="0"/>
                <a:cs typeface="Times New Roman" panose="02020603050405020304" pitchFamily="18" charset="0"/>
              </a:rPr>
              <a:t>Since the reform began, Tax revenue has grown steadily from less than N1 trillion in 2004 to over N6 trillion in 2021(FIRS,2022).   </a:t>
            </a:r>
          </a:p>
          <a:p>
            <a:pPr algn="just"/>
            <a:r>
              <a:rPr lang="en-US" sz="2400" b="1" dirty="0" smtClean="0">
                <a:latin typeface="Times New Roman" panose="02020603050405020304" pitchFamily="18" charset="0"/>
                <a:cs typeface="Times New Roman" panose="02020603050405020304" pitchFamily="18" charset="0"/>
              </a:rPr>
              <a:t>However, at the subnational level, the story is different. </a:t>
            </a:r>
          </a:p>
          <a:p>
            <a:pPr algn="just"/>
            <a:endParaRPr lang="en-US" sz="2200" dirty="0" smtClean="0"/>
          </a:p>
        </p:txBody>
      </p:sp>
    </p:spTree>
    <p:extLst>
      <p:ext uri="{BB962C8B-B14F-4D97-AF65-F5344CB8AC3E}">
        <p14:creationId xmlns:p14="http://schemas.microsoft.com/office/powerpoint/2010/main" val="2275433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88135"/>
          </a:xfrm>
        </p:spPr>
        <p:txBody>
          <a:bodyPr>
            <a:normAutofit fontScale="90000"/>
          </a:bodyPr>
          <a:lstStyle/>
          <a:p>
            <a:r>
              <a:rPr lang="en-US" dirty="0"/>
              <a:t>CHALLENGES OF THE CURRENT TAX SYSTEM</a:t>
            </a:r>
          </a:p>
        </p:txBody>
      </p:sp>
      <p:sp>
        <p:nvSpPr>
          <p:cNvPr id="3" name="Content Placeholder 2"/>
          <p:cNvSpPr>
            <a:spLocks noGrp="1"/>
          </p:cNvSpPr>
          <p:nvPr>
            <p:ph idx="1"/>
          </p:nvPr>
        </p:nvSpPr>
        <p:spPr>
          <a:xfrm>
            <a:off x="677334" y="1416676"/>
            <a:ext cx="8596668" cy="5074275"/>
          </a:xfrm>
        </p:spPr>
        <p:txBody>
          <a:bodyPr>
            <a:normAutofit/>
          </a:bodyPr>
          <a:lstStyle/>
          <a:p>
            <a:pPr algn="just"/>
            <a:r>
              <a:rPr lang="en-US" sz="2400" dirty="0" smtClean="0">
                <a:latin typeface="Times New Roman" panose="02020603050405020304" pitchFamily="18" charset="0"/>
                <a:cs typeface="Times New Roman" panose="02020603050405020304" pitchFamily="18" charset="0"/>
              </a:rPr>
              <a:t>Most State </a:t>
            </a:r>
            <a:r>
              <a:rPr lang="en-US" sz="2400" dirty="0">
                <a:latin typeface="Times New Roman" panose="02020603050405020304" pitchFamily="18" charset="0"/>
                <a:cs typeface="Times New Roman" panose="02020603050405020304" pitchFamily="18" charset="0"/>
              </a:rPr>
              <a:t>G</a:t>
            </a:r>
            <a:r>
              <a:rPr lang="en-US" sz="2400" dirty="0" smtClean="0">
                <a:latin typeface="Times New Roman" panose="02020603050405020304" pitchFamily="18" charset="0"/>
                <a:cs typeface="Times New Roman" panose="02020603050405020304" pitchFamily="18" charset="0"/>
              </a:rPr>
              <a:t>overnments suffer from numerous challenges that has exacerbated the problem of poor Internally Generated Revenue (IGR)  </a:t>
            </a:r>
          </a:p>
          <a:p>
            <a:pPr algn="just"/>
            <a:r>
              <a:rPr lang="en-US" sz="2400" dirty="0" smtClean="0">
                <a:latin typeface="Times New Roman" panose="02020603050405020304" pitchFamily="18" charset="0"/>
                <a:cs typeface="Times New Roman" panose="02020603050405020304" pitchFamily="18" charset="0"/>
              </a:rPr>
              <a:t>This has made many States to depend on federally allocated revenue for survival.</a:t>
            </a: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400" dirty="0" smtClean="0">
                <a:latin typeface="Times New Roman" panose="02020603050405020304" pitchFamily="18" charset="0"/>
                <a:cs typeface="Times New Roman" panose="02020603050405020304" pitchFamily="18" charset="0"/>
              </a:rPr>
              <a:t>In a bid to expand the revenue, most states engage in multiple taxation rather than widening the existing narrow tax base and finding ways to plug the loopholes to prevent leakages. </a:t>
            </a:r>
          </a:p>
          <a:p>
            <a:pPr algn="just">
              <a:buFont typeface="Wingdings" panose="05000000000000000000" pitchFamily="2" charset="2"/>
              <a:buChar char="Ø"/>
            </a:pPr>
            <a:r>
              <a:rPr lang="en-US" sz="2400" b="1" dirty="0" smtClean="0">
                <a:latin typeface="Times New Roman" panose="02020603050405020304" pitchFamily="18" charset="0"/>
                <a:cs typeface="Times New Roman" panose="02020603050405020304" pitchFamily="18" charset="0"/>
              </a:rPr>
              <a:t>Implication: </a:t>
            </a:r>
            <a:r>
              <a:rPr lang="en-US" sz="2400" dirty="0" smtClean="0">
                <a:latin typeface="Times New Roman" panose="02020603050405020304" pitchFamily="18" charset="0"/>
                <a:cs typeface="Times New Roman" panose="02020603050405020304" pitchFamily="18" charset="0"/>
              </a:rPr>
              <a:t>Very few </a:t>
            </a:r>
            <a:r>
              <a:rPr lang="en-US" sz="2400" dirty="0">
                <a:latin typeface="Times New Roman" panose="02020603050405020304" pitchFamily="18" charset="0"/>
                <a:cs typeface="Times New Roman" panose="02020603050405020304" pitchFamily="18" charset="0"/>
              </a:rPr>
              <a:t>carry the burden of </a:t>
            </a:r>
            <a:r>
              <a:rPr lang="en-US" sz="2400" dirty="0" smtClean="0">
                <a:latin typeface="Times New Roman" panose="02020603050405020304" pitchFamily="18" charset="0"/>
                <a:cs typeface="Times New Roman" panose="02020603050405020304" pitchFamily="18" charset="0"/>
              </a:rPr>
              <a:t>all. </a:t>
            </a:r>
            <a:r>
              <a:rPr lang="en-US" sz="2400" dirty="0" smtClean="0">
                <a:latin typeface="Times New Roman" panose="02020603050405020304" pitchFamily="18" charset="0"/>
                <a:cs typeface="Times New Roman" panose="02020603050405020304" pitchFamily="18" charset="0"/>
              </a:rPr>
              <a:t>Recent data from Lagos State Government shows only 4.5 million out of 24 million residents are captured in the tax net, i.e. approx. 18.75%.  </a:t>
            </a:r>
          </a:p>
          <a:p>
            <a:endParaRPr lang="en-US" dirty="0"/>
          </a:p>
        </p:txBody>
      </p:sp>
    </p:spTree>
    <p:extLst>
      <p:ext uri="{BB962C8B-B14F-4D97-AF65-F5344CB8AC3E}">
        <p14:creationId xmlns:p14="http://schemas.microsoft.com/office/powerpoint/2010/main" val="2633662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88135"/>
          </a:xfrm>
        </p:spPr>
        <p:txBody>
          <a:bodyPr>
            <a:normAutofit fontScale="90000"/>
          </a:bodyPr>
          <a:lstStyle/>
          <a:p>
            <a:r>
              <a:rPr lang="en-US" dirty="0"/>
              <a:t>CHALLENGES OF THE CURRENT TAX SYSTEM</a:t>
            </a:r>
          </a:p>
        </p:txBody>
      </p:sp>
      <p:sp>
        <p:nvSpPr>
          <p:cNvPr id="3" name="Content Placeholder 2"/>
          <p:cNvSpPr>
            <a:spLocks noGrp="1"/>
          </p:cNvSpPr>
          <p:nvPr>
            <p:ph idx="1"/>
          </p:nvPr>
        </p:nvSpPr>
        <p:spPr>
          <a:xfrm>
            <a:off x="677334" y="1416676"/>
            <a:ext cx="8596668" cy="5074275"/>
          </a:xfrm>
        </p:spPr>
        <p:txBody>
          <a:bodyPr>
            <a:normAutofit/>
          </a:bodyPr>
          <a:lstStyle/>
          <a:p>
            <a:pPr algn="just">
              <a:buFont typeface="Wingdings" panose="05000000000000000000" pitchFamily="2" charset="2"/>
              <a:buChar char="Ø"/>
            </a:pPr>
            <a:r>
              <a:rPr lang="en-US" sz="2400" b="1" dirty="0" smtClean="0"/>
              <a:t>More worrisome however, is the fact that the actual percentage that pays tax out of the 4.5 million registered tax payers is less than 1 million residents.  </a:t>
            </a:r>
          </a:p>
          <a:p>
            <a:pPr>
              <a:buFont typeface="Wingdings" panose="05000000000000000000" pitchFamily="2" charset="2"/>
              <a:buChar char="Ø"/>
            </a:pPr>
            <a:r>
              <a:rPr lang="en-US" sz="2400" b="1" dirty="0" smtClean="0"/>
              <a:t>The tax base suffer mostly at subnational level for the following reasons : </a:t>
            </a:r>
          </a:p>
          <a:p>
            <a:pPr>
              <a:buFont typeface="Wingdings" panose="05000000000000000000" pitchFamily="2" charset="2"/>
              <a:buChar char="§"/>
            </a:pPr>
            <a:r>
              <a:rPr lang="en-US" sz="2400" dirty="0"/>
              <a:t>lack of accurate data about its citizens </a:t>
            </a:r>
            <a:endParaRPr lang="en-US" sz="2400" dirty="0" smtClean="0"/>
          </a:p>
          <a:p>
            <a:pPr>
              <a:buFont typeface="Wingdings" panose="05000000000000000000" pitchFamily="2" charset="2"/>
              <a:buChar char="§"/>
            </a:pPr>
            <a:r>
              <a:rPr lang="en-US" sz="2400" dirty="0" smtClean="0"/>
              <a:t>lack of transparency </a:t>
            </a:r>
            <a:r>
              <a:rPr lang="en-US" sz="2400" dirty="0"/>
              <a:t>and </a:t>
            </a:r>
            <a:r>
              <a:rPr lang="en-US" sz="2400" dirty="0" smtClean="0"/>
              <a:t>accountability</a:t>
            </a:r>
          </a:p>
          <a:p>
            <a:pPr>
              <a:buFont typeface="Wingdings" panose="05000000000000000000" pitchFamily="2" charset="2"/>
              <a:buChar char="§"/>
            </a:pPr>
            <a:r>
              <a:rPr lang="en-US" sz="2400" dirty="0" smtClean="0"/>
              <a:t>Lack of capacity to administer existing tax laws</a:t>
            </a:r>
          </a:p>
          <a:p>
            <a:pPr>
              <a:buFont typeface="Wingdings" panose="05000000000000000000" pitchFamily="2" charset="2"/>
              <a:buChar char="§"/>
            </a:pPr>
            <a:r>
              <a:rPr lang="en-US" sz="2400" dirty="0" smtClean="0"/>
              <a:t>Obsolete </a:t>
            </a:r>
            <a:r>
              <a:rPr lang="en-US" sz="2400" dirty="0"/>
              <a:t>tax legislation </a:t>
            </a:r>
            <a:endParaRPr lang="en-US" sz="2400" dirty="0" smtClean="0"/>
          </a:p>
          <a:p>
            <a:pPr>
              <a:buFont typeface="Wingdings" panose="05000000000000000000" pitchFamily="2" charset="2"/>
              <a:buChar char="§"/>
            </a:pPr>
            <a:r>
              <a:rPr lang="en-US" sz="2400" dirty="0"/>
              <a:t>U</a:t>
            </a:r>
            <a:r>
              <a:rPr lang="en-US" sz="2400" dirty="0" smtClean="0"/>
              <a:t>nproductive </a:t>
            </a:r>
            <a:r>
              <a:rPr lang="en-US" sz="2400" dirty="0" smtClean="0"/>
              <a:t>tax incentives and exemptions granted to taxpayers </a:t>
            </a:r>
          </a:p>
        </p:txBody>
      </p:sp>
    </p:spTree>
    <p:extLst>
      <p:ext uri="{BB962C8B-B14F-4D97-AF65-F5344CB8AC3E}">
        <p14:creationId xmlns:p14="http://schemas.microsoft.com/office/powerpoint/2010/main" val="3443215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76518"/>
            <a:ext cx="8596668" cy="837127"/>
          </a:xfrm>
        </p:spPr>
        <p:txBody>
          <a:bodyPr/>
          <a:lstStyle/>
          <a:p>
            <a:r>
              <a:rPr lang="en-US" b="1" dirty="0" smtClean="0"/>
              <a:t>OUTLINE</a:t>
            </a:r>
            <a:endParaRPr lang="en-US" b="1" dirty="0"/>
          </a:p>
        </p:txBody>
      </p:sp>
      <p:sp>
        <p:nvSpPr>
          <p:cNvPr id="3" name="Content Placeholder 2"/>
          <p:cNvSpPr>
            <a:spLocks noGrp="1"/>
          </p:cNvSpPr>
          <p:nvPr>
            <p:ph idx="1"/>
          </p:nvPr>
        </p:nvSpPr>
        <p:spPr>
          <a:xfrm>
            <a:off x="391887" y="1429554"/>
            <a:ext cx="9953896" cy="5180251"/>
          </a:xfrm>
        </p:spPr>
        <p:txBody>
          <a:bodyPr>
            <a:normAutofit/>
          </a:bodyPr>
          <a:lstStyle/>
          <a:p>
            <a:pPr>
              <a:lnSpc>
                <a:spcPct val="160000"/>
              </a:lnSpc>
              <a:buClr>
                <a:schemeClr val="accent2">
                  <a:lumMod val="75000"/>
                </a:schemeClr>
              </a:buClr>
              <a:buFont typeface="Wingdings" panose="05000000000000000000" pitchFamily="2" charset="2"/>
              <a:buChar char="v"/>
            </a:pPr>
            <a:r>
              <a:rPr lang="en-US" sz="2000" b="1" dirty="0" smtClean="0"/>
              <a:t>CONCEPTS</a:t>
            </a:r>
            <a:endParaRPr lang="en-US" sz="2000" b="1" dirty="0"/>
          </a:p>
          <a:p>
            <a:pPr>
              <a:lnSpc>
                <a:spcPct val="160000"/>
              </a:lnSpc>
              <a:buClr>
                <a:schemeClr val="accent2">
                  <a:lumMod val="75000"/>
                </a:schemeClr>
              </a:buClr>
              <a:buFont typeface="Wingdings" panose="05000000000000000000" pitchFamily="2" charset="2"/>
              <a:buChar char="v"/>
            </a:pPr>
            <a:r>
              <a:rPr lang="en-US" sz="2000" b="1" dirty="0" smtClean="0"/>
              <a:t>INTRODUCTION</a:t>
            </a:r>
            <a:endParaRPr lang="en-US" sz="2000" b="1" dirty="0"/>
          </a:p>
          <a:p>
            <a:pPr>
              <a:lnSpc>
                <a:spcPct val="160000"/>
              </a:lnSpc>
              <a:buClr>
                <a:schemeClr val="accent2">
                  <a:lumMod val="75000"/>
                </a:schemeClr>
              </a:buClr>
              <a:buFont typeface="Wingdings" panose="05000000000000000000" pitchFamily="2" charset="2"/>
              <a:buChar char="v"/>
            </a:pPr>
            <a:r>
              <a:rPr lang="en-US" sz="2000" b="1" dirty="0" smtClean="0"/>
              <a:t>THE NIGERIA TAX SYSTEM (TIERS OF GOVERNMENT)</a:t>
            </a:r>
          </a:p>
          <a:p>
            <a:pPr>
              <a:lnSpc>
                <a:spcPct val="160000"/>
              </a:lnSpc>
              <a:buClr>
                <a:schemeClr val="accent2">
                  <a:lumMod val="75000"/>
                </a:schemeClr>
              </a:buClr>
              <a:buFont typeface="Wingdings" panose="05000000000000000000" pitchFamily="2" charset="2"/>
              <a:buChar char="v"/>
            </a:pPr>
            <a:r>
              <a:rPr lang="en-US" sz="2000" b="1" dirty="0" smtClean="0"/>
              <a:t>CHALLENGES OF ESTABLISHING EFFICIENT TAX SYSTEM AT THE SUBNATIONAL LEVEL IN NIGERIA</a:t>
            </a:r>
          </a:p>
          <a:p>
            <a:pPr>
              <a:lnSpc>
                <a:spcPct val="160000"/>
              </a:lnSpc>
              <a:buClr>
                <a:schemeClr val="accent2">
                  <a:lumMod val="75000"/>
                </a:schemeClr>
              </a:buClr>
              <a:buFont typeface="Wingdings" panose="05000000000000000000" pitchFamily="2" charset="2"/>
              <a:buChar char="v"/>
            </a:pPr>
            <a:r>
              <a:rPr lang="en-US" sz="2000" b="1" dirty="0" smtClean="0"/>
              <a:t>CHALLENGES OF THE TAX </a:t>
            </a:r>
            <a:r>
              <a:rPr lang="en-US" sz="2000" b="1" dirty="0" smtClean="0"/>
              <a:t>SYSTEM: </a:t>
            </a:r>
            <a:r>
              <a:rPr lang="en-US" sz="2000" b="1" dirty="0" smtClean="0"/>
              <a:t>NARROW TAX BASE &amp; LEAKAGES </a:t>
            </a:r>
          </a:p>
          <a:p>
            <a:pPr>
              <a:lnSpc>
                <a:spcPct val="160000"/>
              </a:lnSpc>
              <a:buClr>
                <a:schemeClr val="accent2">
                  <a:lumMod val="75000"/>
                </a:schemeClr>
              </a:buClr>
              <a:buFont typeface="Wingdings" panose="05000000000000000000" pitchFamily="2" charset="2"/>
              <a:buChar char="v"/>
            </a:pPr>
            <a:r>
              <a:rPr lang="en-US" sz="2000" b="1" dirty="0" smtClean="0"/>
              <a:t>WAY FORWARD </a:t>
            </a:r>
            <a:endParaRPr lang="en-US" sz="2000" b="1" dirty="0" smtClean="0"/>
          </a:p>
          <a:p>
            <a:pPr>
              <a:lnSpc>
                <a:spcPct val="160000"/>
              </a:lnSpc>
              <a:buClr>
                <a:schemeClr val="accent2">
                  <a:lumMod val="75000"/>
                </a:schemeClr>
              </a:buClr>
              <a:buFont typeface="Wingdings" panose="05000000000000000000" pitchFamily="2" charset="2"/>
              <a:buChar char="v"/>
            </a:pPr>
            <a:r>
              <a:rPr lang="en-US" sz="2000" b="1" dirty="0" smtClean="0"/>
              <a:t>CONCLUSION</a:t>
            </a:r>
            <a:endParaRPr lang="en-US" sz="2000" b="1" dirty="0" smtClean="0"/>
          </a:p>
          <a:p>
            <a:pPr>
              <a:lnSpc>
                <a:spcPct val="250000"/>
              </a:lnSpc>
              <a:buClr>
                <a:schemeClr val="accent2">
                  <a:lumMod val="75000"/>
                </a:schemeClr>
              </a:buClr>
              <a:buFont typeface="Wingdings" panose="05000000000000000000" pitchFamily="2" charset="2"/>
              <a:buChar char="v"/>
            </a:pPr>
            <a:endParaRPr lang="en-US" sz="1700" b="1" dirty="0" smtClean="0"/>
          </a:p>
          <a:p>
            <a:pPr>
              <a:lnSpc>
                <a:spcPct val="250000"/>
              </a:lnSpc>
            </a:pPr>
            <a:endParaRPr lang="en-US" dirty="0" smtClean="0"/>
          </a:p>
          <a:p>
            <a:endParaRPr lang="en-US" dirty="0"/>
          </a:p>
        </p:txBody>
      </p:sp>
    </p:spTree>
    <p:extLst>
      <p:ext uri="{BB962C8B-B14F-4D97-AF65-F5344CB8AC3E}">
        <p14:creationId xmlns:p14="http://schemas.microsoft.com/office/powerpoint/2010/main" val="23423863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88135"/>
          </a:xfrm>
        </p:spPr>
        <p:txBody>
          <a:bodyPr>
            <a:normAutofit fontScale="90000"/>
          </a:bodyPr>
          <a:lstStyle/>
          <a:p>
            <a:r>
              <a:rPr lang="en-US" dirty="0"/>
              <a:t>CHALLENGES OF THE CURRENT TAX SYSTEM</a:t>
            </a:r>
          </a:p>
        </p:txBody>
      </p:sp>
      <p:sp>
        <p:nvSpPr>
          <p:cNvPr id="3" name="Content Placeholder 2"/>
          <p:cNvSpPr>
            <a:spLocks noGrp="1"/>
          </p:cNvSpPr>
          <p:nvPr>
            <p:ph idx="1"/>
          </p:nvPr>
        </p:nvSpPr>
        <p:spPr>
          <a:xfrm>
            <a:off x="677334" y="1416676"/>
            <a:ext cx="8596668" cy="5074275"/>
          </a:xfrm>
        </p:spPr>
        <p:txBody>
          <a:bodyPr>
            <a:normAutofit/>
          </a:bodyPr>
          <a:lstStyle/>
          <a:p>
            <a:pPr>
              <a:lnSpc>
                <a:spcPct val="150000"/>
              </a:lnSpc>
              <a:buFont typeface="Wingdings" panose="05000000000000000000" pitchFamily="2" charset="2"/>
              <a:buChar char="§"/>
            </a:pPr>
            <a:r>
              <a:rPr lang="en-US" sz="3200" dirty="0" smtClean="0"/>
              <a:t>Prevalence of </a:t>
            </a:r>
            <a:r>
              <a:rPr lang="en-US" sz="3200" dirty="0" smtClean="0"/>
              <a:t>the informal sector</a:t>
            </a:r>
            <a:endParaRPr lang="en-US" sz="3200" dirty="0" smtClean="0"/>
          </a:p>
          <a:p>
            <a:pPr>
              <a:lnSpc>
                <a:spcPct val="150000"/>
              </a:lnSpc>
              <a:buFont typeface="Wingdings" panose="05000000000000000000" pitchFamily="2" charset="2"/>
              <a:buChar char="§"/>
            </a:pPr>
            <a:r>
              <a:rPr lang="en-US" sz="3200" dirty="0" smtClean="0"/>
              <a:t>Lack </a:t>
            </a:r>
            <a:r>
              <a:rPr lang="en-US" sz="3200" dirty="0"/>
              <a:t>of inter-agency/state cooperation </a:t>
            </a:r>
          </a:p>
          <a:p>
            <a:pPr>
              <a:lnSpc>
                <a:spcPct val="150000"/>
              </a:lnSpc>
              <a:buFont typeface="Wingdings" panose="05000000000000000000" pitchFamily="2" charset="2"/>
              <a:buChar char="§"/>
            </a:pPr>
            <a:r>
              <a:rPr lang="en-US" sz="3200" dirty="0"/>
              <a:t>Lack of professionalism among Tax Officials</a:t>
            </a:r>
          </a:p>
          <a:p>
            <a:pPr>
              <a:lnSpc>
                <a:spcPct val="150000"/>
              </a:lnSpc>
              <a:buFont typeface="Wingdings" panose="05000000000000000000" pitchFamily="2" charset="2"/>
              <a:buChar char="§"/>
            </a:pPr>
            <a:r>
              <a:rPr lang="en-US" sz="3200" dirty="0"/>
              <a:t>Lack of political will to implement tax laws  </a:t>
            </a:r>
          </a:p>
          <a:p>
            <a:pPr>
              <a:lnSpc>
                <a:spcPct val="150000"/>
              </a:lnSpc>
              <a:buFont typeface="Wingdings" panose="05000000000000000000" pitchFamily="2" charset="2"/>
              <a:buChar char="Ø"/>
            </a:pPr>
            <a:endParaRPr lang="en-US" sz="3200" dirty="0" smtClean="0"/>
          </a:p>
        </p:txBody>
      </p:sp>
    </p:spTree>
    <p:extLst>
      <p:ext uri="{BB962C8B-B14F-4D97-AF65-F5344CB8AC3E}">
        <p14:creationId xmlns:p14="http://schemas.microsoft.com/office/powerpoint/2010/main" val="40209431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18309"/>
          </a:xfrm>
        </p:spPr>
        <p:txBody>
          <a:bodyPr>
            <a:noAutofit/>
          </a:bodyPr>
          <a:lstStyle/>
          <a:p>
            <a:r>
              <a:rPr lang="en-US" sz="4000" b="1" dirty="0" smtClean="0"/>
              <a:t>THE WAY FORWARD</a:t>
            </a:r>
            <a:endParaRPr lang="en-US" sz="4000" b="1" dirty="0"/>
          </a:p>
        </p:txBody>
      </p:sp>
      <p:sp>
        <p:nvSpPr>
          <p:cNvPr id="3" name="Content Placeholder 2"/>
          <p:cNvSpPr>
            <a:spLocks noGrp="1"/>
          </p:cNvSpPr>
          <p:nvPr>
            <p:ph idx="1"/>
          </p:nvPr>
        </p:nvSpPr>
        <p:spPr>
          <a:xfrm>
            <a:off x="677334" y="1476103"/>
            <a:ext cx="8596668" cy="4565259"/>
          </a:xfrm>
        </p:spPr>
        <p:txBody>
          <a:bodyPr>
            <a:normAutofit/>
          </a:bodyPr>
          <a:lstStyle/>
          <a:p>
            <a:pPr algn="just"/>
            <a:r>
              <a:rPr lang="en-US" sz="2400" dirty="0" smtClean="0"/>
              <a:t>Going forward, the title must be tilted in the reverse.</a:t>
            </a:r>
          </a:p>
          <a:p>
            <a:pPr marL="0" indent="0" algn="just">
              <a:buNone/>
            </a:pPr>
            <a:endParaRPr lang="en-US" sz="2400" dirty="0" smtClean="0"/>
          </a:p>
          <a:p>
            <a:pPr algn="just"/>
            <a:r>
              <a:rPr lang="en-US" sz="2400" dirty="0" smtClean="0"/>
              <a:t> That is, before we can even discuss widening the tax net, we must first block the leakages. Failure to do so will be tantamount to “</a:t>
            </a:r>
            <a:r>
              <a:rPr lang="en-US" sz="2400" dirty="0" smtClean="0">
                <a:solidFill>
                  <a:srgbClr val="FF0000"/>
                </a:solidFill>
              </a:rPr>
              <a:t>putting square pegs in round holes</a:t>
            </a:r>
            <a:r>
              <a:rPr lang="en-US" sz="2400" dirty="0" smtClean="0"/>
              <a:t>”.</a:t>
            </a:r>
          </a:p>
          <a:p>
            <a:pPr algn="just"/>
            <a:endParaRPr lang="en-US" sz="2400" dirty="0"/>
          </a:p>
          <a:p>
            <a:pPr algn="just"/>
            <a:r>
              <a:rPr lang="en-US" sz="3200" i="1" dirty="0" smtClean="0">
                <a:solidFill>
                  <a:srgbClr val="FF0000"/>
                </a:solidFill>
                <a:latin typeface="Times New Roman" panose="02020603050405020304" pitchFamily="18" charset="0"/>
                <a:cs typeface="Times New Roman" panose="02020603050405020304" pitchFamily="18" charset="0"/>
              </a:rPr>
              <a:t>You </a:t>
            </a:r>
            <a:r>
              <a:rPr lang="en-US" sz="3200" i="1" dirty="0">
                <a:solidFill>
                  <a:srgbClr val="FF0000"/>
                </a:solidFill>
                <a:latin typeface="Times New Roman" panose="02020603050405020304" pitchFamily="18" charset="0"/>
                <a:cs typeface="Times New Roman" panose="02020603050405020304" pitchFamily="18" charset="0"/>
              </a:rPr>
              <a:t>must first protect what you </a:t>
            </a:r>
            <a:r>
              <a:rPr lang="en-US" sz="3200" i="1" dirty="0" smtClean="0">
                <a:solidFill>
                  <a:srgbClr val="FF0000"/>
                </a:solidFill>
                <a:latin typeface="Times New Roman" panose="02020603050405020304" pitchFamily="18" charset="0"/>
                <a:cs typeface="Times New Roman" panose="02020603050405020304" pitchFamily="18" charset="0"/>
              </a:rPr>
              <a:t>have (</a:t>
            </a:r>
            <a:r>
              <a:rPr lang="en-US" sz="3200" i="1" dirty="0">
                <a:solidFill>
                  <a:srgbClr val="FF0000"/>
                </a:solidFill>
                <a:latin typeface="Times New Roman" panose="02020603050405020304" pitchFamily="18" charset="0"/>
                <a:cs typeface="Times New Roman" panose="02020603050405020304" pitchFamily="18" charset="0"/>
              </a:rPr>
              <a:t>plugging leakages) , then you can look for more (widening the net)!</a:t>
            </a:r>
            <a:endParaRPr lang="en-US" sz="3200" dirty="0"/>
          </a:p>
        </p:txBody>
      </p:sp>
    </p:spTree>
    <p:extLst>
      <p:ext uri="{BB962C8B-B14F-4D97-AF65-F5344CB8AC3E}">
        <p14:creationId xmlns:p14="http://schemas.microsoft.com/office/powerpoint/2010/main" val="40705922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35874"/>
          </a:xfrm>
        </p:spPr>
        <p:txBody>
          <a:bodyPr>
            <a:normAutofit/>
          </a:bodyPr>
          <a:lstStyle/>
          <a:p>
            <a:r>
              <a:rPr lang="en-US" sz="4000" b="1" dirty="0"/>
              <a:t>WAY FORWARD</a:t>
            </a:r>
            <a:endParaRPr lang="en-US" sz="4000" dirty="0"/>
          </a:p>
        </p:txBody>
      </p:sp>
      <p:sp>
        <p:nvSpPr>
          <p:cNvPr id="3" name="Content Placeholder 2"/>
          <p:cNvSpPr>
            <a:spLocks noGrp="1"/>
          </p:cNvSpPr>
          <p:nvPr>
            <p:ph idx="1"/>
          </p:nvPr>
        </p:nvSpPr>
        <p:spPr>
          <a:xfrm>
            <a:off x="677334" y="1489166"/>
            <a:ext cx="8596668" cy="4728753"/>
          </a:xfrm>
        </p:spPr>
        <p:txBody>
          <a:bodyPr/>
          <a:lstStyle/>
          <a:p>
            <a:r>
              <a:rPr lang="en-US" sz="3200" b="1" dirty="0"/>
              <a:t>BLOCKING THE LEAKAGES</a:t>
            </a:r>
          </a:p>
          <a:p>
            <a:pPr>
              <a:lnSpc>
                <a:spcPct val="150000"/>
              </a:lnSpc>
              <a:buFont typeface="Wingdings" panose="05000000000000000000" pitchFamily="2" charset="2"/>
              <a:buChar char="ü"/>
            </a:pPr>
            <a:r>
              <a:rPr lang="en-US" sz="2400" dirty="0" smtClean="0"/>
              <a:t>Develop improved revenue administration structure</a:t>
            </a:r>
            <a:endParaRPr lang="en-US" sz="2400" b="1" dirty="0" smtClean="0"/>
          </a:p>
          <a:p>
            <a:pPr>
              <a:lnSpc>
                <a:spcPct val="150000"/>
              </a:lnSpc>
              <a:buFont typeface="Wingdings" panose="05000000000000000000" pitchFamily="2" charset="2"/>
              <a:buChar char="ü"/>
            </a:pPr>
            <a:r>
              <a:rPr lang="en-US" sz="2400" dirty="0" smtClean="0">
                <a:latin typeface="Trebuchet MS" panose="020B0603020202020204" pitchFamily="34" charset="0"/>
                <a:cs typeface="Times New Roman" panose="02020603050405020304" pitchFamily="18" charset="0"/>
              </a:rPr>
              <a:t>Updating the existing tax legislations to bring them in line with global best practice</a:t>
            </a:r>
          </a:p>
          <a:p>
            <a:pPr>
              <a:lnSpc>
                <a:spcPct val="150000"/>
              </a:lnSpc>
              <a:buFont typeface="Wingdings" panose="05000000000000000000" pitchFamily="2" charset="2"/>
              <a:buChar char="ü"/>
            </a:pPr>
            <a:r>
              <a:rPr lang="en-US" sz="2400" dirty="0" smtClean="0">
                <a:latin typeface="Trebuchet MS" panose="020B0603020202020204" pitchFamily="34" charset="0"/>
                <a:cs typeface="Times New Roman" panose="02020603050405020304" pitchFamily="18" charset="0"/>
              </a:rPr>
              <a:t>Automation of the tax administration processes. This will eliminate leakages arising from human interface (tax officials) e.g. Lagos State using online payment portal.  </a:t>
            </a:r>
          </a:p>
          <a:p>
            <a:pPr marL="0" indent="0">
              <a:buNone/>
            </a:pPr>
            <a:endParaRPr lang="en-US" sz="2400" dirty="0"/>
          </a:p>
        </p:txBody>
      </p:sp>
    </p:spTree>
    <p:extLst>
      <p:ext uri="{BB962C8B-B14F-4D97-AF65-F5344CB8AC3E}">
        <p14:creationId xmlns:p14="http://schemas.microsoft.com/office/powerpoint/2010/main" val="18157470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8937"/>
          </a:xfrm>
        </p:spPr>
        <p:txBody>
          <a:bodyPr>
            <a:normAutofit fontScale="90000"/>
          </a:bodyPr>
          <a:lstStyle/>
          <a:p>
            <a:r>
              <a:rPr lang="en-US" b="1" dirty="0"/>
              <a:t>BLOCKING THE </a:t>
            </a:r>
            <a:r>
              <a:rPr lang="en-US" b="1" dirty="0" smtClean="0"/>
              <a:t>LEAKAGES Cont’d</a:t>
            </a:r>
            <a:r>
              <a:rPr lang="en-US" b="1" dirty="0"/>
              <a:t/>
            </a:r>
            <a:br>
              <a:rPr lang="en-US" b="1" dirty="0"/>
            </a:br>
            <a:endParaRPr lang="en-US" dirty="0"/>
          </a:p>
        </p:txBody>
      </p:sp>
      <p:sp>
        <p:nvSpPr>
          <p:cNvPr id="3" name="Content Placeholder 2"/>
          <p:cNvSpPr>
            <a:spLocks noGrp="1"/>
          </p:cNvSpPr>
          <p:nvPr>
            <p:ph idx="1"/>
          </p:nvPr>
        </p:nvSpPr>
        <p:spPr>
          <a:xfrm>
            <a:off x="677334" y="1515291"/>
            <a:ext cx="8596668" cy="4526071"/>
          </a:xfrm>
        </p:spPr>
        <p:txBody>
          <a:bodyPr/>
          <a:lstStyle/>
          <a:p>
            <a:pPr lvl="0" algn="just">
              <a:lnSpc>
                <a:spcPct val="150000"/>
              </a:lnSpc>
              <a:buClr>
                <a:srgbClr val="90C226"/>
              </a:buClr>
              <a:buFont typeface="Wingdings" panose="05000000000000000000" pitchFamily="2" charset="2"/>
              <a:buChar char="§"/>
            </a:pPr>
            <a:r>
              <a:rPr lang="en-US" sz="2800" dirty="0">
                <a:solidFill>
                  <a:prstClr val="black">
                    <a:lumMod val="75000"/>
                    <a:lumOff val="25000"/>
                  </a:prstClr>
                </a:solidFill>
                <a:latin typeface="Times New Roman" panose="02020603050405020304" pitchFamily="18" charset="0"/>
                <a:cs typeface="Times New Roman" panose="02020603050405020304" pitchFamily="18" charset="0"/>
              </a:rPr>
              <a:t>Elimination of unproductive tax </a:t>
            </a:r>
            <a:r>
              <a:rPr lang="en-US" sz="2800" dirty="0" smtClean="0">
                <a:solidFill>
                  <a:prstClr val="black">
                    <a:lumMod val="75000"/>
                    <a:lumOff val="25000"/>
                  </a:prstClr>
                </a:solidFill>
                <a:latin typeface="Times New Roman" panose="02020603050405020304" pitchFamily="18" charset="0"/>
                <a:cs typeface="Times New Roman" panose="02020603050405020304" pitchFamily="18" charset="0"/>
              </a:rPr>
              <a:t>incentives/exemptions</a:t>
            </a:r>
            <a:r>
              <a:rPr lang="en-US" sz="2800" dirty="0">
                <a:solidFill>
                  <a:prstClr val="black">
                    <a:lumMod val="75000"/>
                    <a:lumOff val="25000"/>
                  </a:prstClr>
                </a:solidFill>
                <a:latin typeface="Times New Roman" panose="02020603050405020304" pitchFamily="18" charset="0"/>
                <a:cs typeface="Times New Roman" panose="02020603050405020304" pitchFamily="18" charset="0"/>
              </a:rPr>
              <a:t>. </a:t>
            </a:r>
            <a:r>
              <a:rPr lang="en-US" sz="2800" dirty="0" smtClean="0">
                <a:solidFill>
                  <a:prstClr val="black">
                    <a:lumMod val="75000"/>
                    <a:lumOff val="25000"/>
                  </a:prstClr>
                </a:solidFill>
                <a:latin typeface="Times New Roman" panose="02020603050405020304" pitchFamily="18" charset="0"/>
                <a:cs typeface="Times New Roman" panose="02020603050405020304" pitchFamily="18" charset="0"/>
              </a:rPr>
              <a:t>We only need to </a:t>
            </a:r>
            <a:r>
              <a:rPr lang="en-US" sz="2800" dirty="0">
                <a:solidFill>
                  <a:prstClr val="black">
                    <a:lumMod val="75000"/>
                    <a:lumOff val="25000"/>
                  </a:prstClr>
                </a:solidFill>
                <a:latin typeface="Times New Roman" panose="02020603050405020304" pitchFamily="18" charset="0"/>
                <a:cs typeface="Times New Roman" panose="02020603050405020304" pitchFamily="18" charset="0"/>
              </a:rPr>
              <a:t>grant incentives when the economic benefit outweighs its cost.  </a:t>
            </a:r>
          </a:p>
          <a:p>
            <a:pPr lvl="0" algn="just">
              <a:lnSpc>
                <a:spcPct val="150000"/>
              </a:lnSpc>
              <a:buClr>
                <a:srgbClr val="90C226"/>
              </a:buClr>
              <a:buFont typeface="Wingdings" panose="05000000000000000000" pitchFamily="2" charset="2"/>
              <a:buChar char="§"/>
            </a:pPr>
            <a:r>
              <a:rPr lang="en-US" sz="2800" dirty="0">
                <a:solidFill>
                  <a:prstClr val="black">
                    <a:lumMod val="75000"/>
                    <a:lumOff val="25000"/>
                  </a:prstClr>
                </a:solidFill>
                <a:latin typeface="Times New Roman" panose="02020603050405020304" pitchFamily="18" charset="0"/>
                <a:cs typeface="Times New Roman" panose="02020603050405020304" pitchFamily="18" charset="0"/>
              </a:rPr>
              <a:t>Imposition of penalties to erring taxpayers and tax officials should be done without minding whose ox is gored. </a:t>
            </a:r>
          </a:p>
          <a:p>
            <a:pPr>
              <a:lnSpc>
                <a:spcPct val="150000"/>
              </a:lnSpc>
            </a:pPr>
            <a:endParaRPr lang="en-US" dirty="0"/>
          </a:p>
        </p:txBody>
      </p:sp>
    </p:spTree>
    <p:extLst>
      <p:ext uri="{BB962C8B-B14F-4D97-AF65-F5344CB8AC3E}">
        <p14:creationId xmlns:p14="http://schemas.microsoft.com/office/powerpoint/2010/main" val="18328914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35578"/>
            <a:ext cx="8596668" cy="692332"/>
          </a:xfrm>
        </p:spPr>
        <p:txBody>
          <a:bodyPr>
            <a:normAutofit/>
          </a:bodyPr>
          <a:lstStyle/>
          <a:p>
            <a:r>
              <a:rPr lang="en-US" b="1" dirty="0"/>
              <a:t>BLOCKING THE LEAKAGES Cont’d</a:t>
            </a:r>
            <a:endParaRPr lang="en-US" dirty="0"/>
          </a:p>
        </p:txBody>
      </p:sp>
      <p:sp>
        <p:nvSpPr>
          <p:cNvPr id="3" name="Content Placeholder 2"/>
          <p:cNvSpPr>
            <a:spLocks noGrp="1"/>
          </p:cNvSpPr>
          <p:nvPr>
            <p:ph idx="1"/>
          </p:nvPr>
        </p:nvSpPr>
        <p:spPr>
          <a:xfrm>
            <a:off x="677333" y="1476103"/>
            <a:ext cx="9237375" cy="4846320"/>
          </a:xfrm>
        </p:spPr>
        <p:txBody>
          <a:bodyPr>
            <a:normAutofit/>
          </a:bodyPr>
          <a:lstStyle/>
          <a:p>
            <a:pPr algn="just">
              <a:lnSpc>
                <a:spcPct val="150000"/>
              </a:lnSpc>
            </a:pPr>
            <a:r>
              <a:rPr lang="en-US" sz="2400" dirty="0"/>
              <a:t>D</a:t>
            </a:r>
            <a:r>
              <a:rPr lang="en-US" sz="2400" dirty="0" smtClean="0"/>
              <a:t>isclosure of Illicit Financial Flows (IFFs).  There are many economic activities that take place in Nigeria but the revenue are </a:t>
            </a:r>
            <a:r>
              <a:rPr lang="en-US" sz="2400" b="1" dirty="0" smtClean="0"/>
              <a:t>stacked</a:t>
            </a:r>
            <a:r>
              <a:rPr lang="en-US" sz="2400" dirty="0" smtClean="0"/>
              <a:t> into accounts oversea.</a:t>
            </a:r>
          </a:p>
          <a:p>
            <a:pPr algn="just">
              <a:lnSpc>
                <a:spcPct val="150000"/>
              </a:lnSpc>
            </a:pPr>
            <a:r>
              <a:rPr lang="en-US" sz="2400" dirty="0" smtClean="0"/>
              <a:t>The </a:t>
            </a:r>
            <a:r>
              <a:rPr lang="en-US" sz="2400" b="1" dirty="0" smtClean="0"/>
              <a:t>3Ps</a:t>
            </a:r>
            <a:r>
              <a:rPr lang="en-US" sz="2400" dirty="0" smtClean="0"/>
              <a:t> (Pandora, Panama and Paradise papers) readily come to mind here. These papers unmask hidden owners of secret bank accounts, offshore companies, luxury goods etc.</a:t>
            </a:r>
          </a:p>
          <a:p>
            <a:pPr algn="just">
              <a:lnSpc>
                <a:spcPct val="150000"/>
              </a:lnSpc>
            </a:pPr>
            <a:r>
              <a:rPr lang="en-US" sz="2400" dirty="0" smtClean="0"/>
              <a:t>Most of the flows into these foreign accounts are IFFs that are acquired through different sources that I will tag the </a:t>
            </a:r>
            <a:r>
              <a:rPr lang="en-US" sz="2400" b="1" dirty="0" smtClean="0"/>
              <a:t>3Cs</a:t>
            </a:r>
            <a:r>
              <a:rPr lang="en-US" sz="2400" dirty="0" smtClean="0"/>
              <a:t>.</a:t>
            </a:r>
            <a:endParaRPr lang="en-US" sz="2400" dirty="0"/>
          </a:p>
        </p:txBody>
      </p:sp>
    </p:spTree>
    <p:extLst>
      <p:ext uri="{BB962C8B-B14F-4D97-AF65-F5344CB8AC3E}">
        <p14:creationId xmlns:p14="http://schemas.microsoft.com/office/powerpoint/2010/main" val="27446726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35874"/>
          </a:xfrm>
        </p:spPr>
        <p:txBody>
          <a:bodyPr/>
          <a:lstStyle/>
          <a:p>
            <a:r>
              <a:rPr lang="en-US" b="1" dirty="0" smtClean="0"/>
              <a:t>THE 3Cs</a:t>
            </a:r>
            <a:endParaRPr lang="en-US" b="1" dirty="0"/>
          </a:p>
        </p:txBody>
      </p:sp>
      <p:sp>
        <p:nvSpPr>
          <p:cNvPr id="3" name="Content Placeholder 2"/>
          <p:cNvSpPr>
            <a:spLocks noGrp="1"/>
          </p:cNvSpPr>
          <p:nvPr>
            <p:ph idx="1"/>
          </p:nvPr>
        </p:nvSpPr>
        <p:spPr>
          <a:xfrm>
            <a:off x="677334" y="1449977"/>
            <a:ext cx="8596668" cy="4741817"/>
          </a:xfrm>
        </p:spPr>
        <p:txBody>
          <a:bodyPr>
            <a:normAutofit fontScale="85000" lnSpcReduction="20000"/>
          </a:bodyPr>
          <a:lstStyle/>
          <a:p>
            <a:pPr algn="just">
              <a:lnSpc>
                <a:spcPct val="170000"/>
              </a:lnSpc>
            </a:pPr>
            <a:r>
              <a:rPr lang="en-US" sz="3200" b="1" dirty="0" smtClean="0"/>
              <a:t>Corruption</a:t>
            </a:r>
            <a:r>
              <a:rPr lang="en-US" sz="3200" dirty="0" smtClean="0"/>
              <a:t> that is prevalent in all levels of government</a:t>
            </a:r>
          </a:p>
          <a:p>
            <a:pPr algn="just">
              <a:lnSpc>
                <a:spcPct val="170000"/>
              </a:lnSpc>
            </a:pPr>
            <a:r>
              <a:rPr lang="en-US" sz="3200" b="1" dirty="0" smtClean="0"/>
              <a:t>Criminal Activities </a:t>
            </a:r>
            <a:r>
              <a:rPr lang="en-US" sz="3200" dirty="0" smtClean="0"/>
              <a:t>(Money laundering, Drug and Human Trafficking, internet fraud etc.)</a:t>
            </a:r>
          </a:p>
          <a:p>
            <a:pPr algn="just">
              <a:lnSpc>
                <a:spcPct val="170000"/>
              </a:lnSpc>
            </a:pPr>
            <a:r>
              <a:rPr lang="en-US" sz="3200" b="1" dirty="0" smtClean="0"/>
              <a:t>Commercial Activities </a:t>
            </a:r>
            <a:r>
              <a:rPr lang="en-US" sz="3200" dirty="0" smtClean="0"/>
              <a:t>(tax evasion, tax avoidance, under-reporting of financial positions, manipulating of financial reports etc.)</a:t>
            </a:r>
            <a:endParaRPr lang="en-US" sz="3200" dirty="0"/>
          </a:p>
        </p:txBody>
      </p:sp>
    </p:spTree>
    <p:extLst>
      <p:ext uri="{BB962C8B-B14F-4D97-AF65-F5344CB8AC3E}">
        <p14:creationId xmlns:p14="http://schemas.microsoft.com/office/powerpoint/2010/main" val="20310530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79120"/>
          </a:xfrm>
        </p:spPr>
        <p:txBody>
          <a:bodyPr>
            <a:normAutofit fontScale="90000"/>
          </a:bodyPr>
          <a:lstStyle/>
          <a:p>
            <a:r>
              <a:rPr lang="en-US" b="1" dirty="0"/>
              <a:t>BLOCKING THE LEAKAGES Cont’d</a:t>
            </a:r>
            <a:endParaRPr lang="en-US" dirty="0"/>
          </a:p>
        </p:txBody>
      </p:sp>
      <p:sp>
        <p:nvSpPr>
          <p:cNvPr id="3" name="Content Placeholder 2"/>
          <p:cNvSpPr>
            <a:spLocks noGrp="1"/>
          </p:cNvSpPr>
          <p:nvPr>
            <p:ph idx="1"/>
          </p:nvPr>
        </p:nvSpPr>
        <p:spPr>
          <a:xfrm>
            <a:off x="677333" y="1515291"/>
            <a:ext cx="8754049" cy="4526071"/>
          </a:xfrm>
        </p:spPr>
        <p:txBody>
          <a:bodyPr>
            <a:noAutofit/>
          </a:bodyPr>
          <a:lstStyle/>
          <a:p>
            <a:pPr algn="just">
              <a:lnSpc>
                <a:spcPct val="150000"/>
              </a:lnSpc>
              <a:spcAft>
                <a:spcPts val="600"/>
              </a:spcAft>
            </a:pPr>
            <a:r>
              <a:rPr lang="en-US" sz="2000" b="1" dirty="0" smtClean="0"/>
              <a:t>To curtail the 3Cs and IFFs, there should be a form of Exchange of Information Agreements between countries and sovereign states of the world and a compulsory declaration of oversea  accounts.</a:t>
            </a:r>
          </a:p>
          <a:p>
            <a:pPr algn="just">
              <a:lnSpc>
                <a:spcPct val="150000"/>
              </a:lnSpc>
              <a:spcAft>
                <a:spcPts val="600"/>
              </a:spcAft>
            </a:pPr>
            <a:r>
              <a:rPr lang="en-US" sz="2000" b="1" dirty="0" smtClean="0"/>
              <a:t>We can introduce the use of the National Identification Number (NIN) for tax purposes just like the Social Security Number works in the United States of America.</a:t>
            </a:r>
          </a:p>
          <a:p>
            <a:pPr algn="just">
              <a:lnSpc>
                <a:spcPct val="150000"/>
              </a:lnSpc>
              <a:spcAft>
                <a:spcPts val="600"/>
              </a:spcAft>
            </a:pPr>
            <a:r>
              <a:rPr lang="en-US" sz="2000" b="1" dirty="0" smtClean="0"/>
              <a:t>Data sharing should be harnessed among States. Some Governors </a:t>
            </a:r>
            <a:r>
              <a:rPr lang="en-US" sz="2000" b="1" dirty="0"/>
              <a:t>d</a:t>
            </a:r>
            <a:r>
              <a:rPr lang="en-US" sz="2000" b="1" dirty="0" smtClean="0"/>
              <a:t>o not even know the population of their state not to imagine knowing the percentage of taxable individuals in their states.</a:t>
            </a:r>
            <a:endParaRPr lang="en-US" sz="2000" b="1" dirty="0"/>
          </a:p>
        </p:txBody>
      </p:sp>
    </p:spTree>
    <p:extLst>
      <p:ext uri="{BB962C8B-B14F-4D97-AF65-F5344CB8AC3E}">
        <p14:creationId xmlns:p14="http://schemas.microsoft.com/office/powerpoint/2010/main" val="29566596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853440"/>
          </a:xfrm>
        </p:spPr>
        <p:txBody>
          <a:bodyPr>
            <a:normAutofit/>
          </a:bodyPr>
          <a:lstStyle/>
          <a:p>
            <a:r>
              <a:rPr lang="en-US" b="1" dirty="0" smtClean="0"/>
              <a:t>BLOCKING </a:t>
            </a:r>
            <a:r>
              <a:rPr lang="en-US" b="1" dirty="0"/>
              <a:t>THE LEAKAGES Cont’d</a:t>
            </a:r>
            <a:endParaRPr lang="en-US" dirty="0"/>
          </a:p>
        </p:txBody>
      </p:sp>
      <p:sp>
        <p:nvSpPr>
          <p:cNvPr id="3" name="Content Placeholder 2"/>
          <p:cNvSpPr>
            <a:spLocks noGrp="1"/>
          </p:cNvSpPr>
          <p:nvPr>
            <p:ph idx="1"/>
          </p:nvPr>
        </p:nvSpPr>
        <p:spPr>
          <a:xfrm>
            <a:off x="677334" y="1802674"/>
            <a:ext cx="8596668" cy="4624251"/>
          </a:xfrm>
        </p:spPr>
        <p:txBody>
          <a:bodyPr>
            <a:normAutofit/>
          </a:bodyPr>
          <a:lstStyle/>
          <a:p>
            <a:pPr algn="just">
              <a:lnSpc>
                <a:spcPct val="150000"/>
              </a:lnSpc>
              <a:spcAft>
                <a:spcPts val="600"/>
              </a:spcAft>
            </a:pPr>
            <a:r>
              <a:rPr lang="en-US" sz="2000" dirty="0" smtClean="0"/>
              <a:t>Data sharing among states will enable the working out of modalities of payment of taxes to the right sources among individuals that are cross-carpeting i.e. we have some persons that live in Ogun State but work in Lagos State and vice versa. The questions are: </a:t>
            </a:r>
          </a:p>
          <a:p>
            <a:pPr algn="just">
              <a:lnSpc>
                <a:spcPct val="150000"/>
              </a:lnSpc>
              <a:spcAft>
                <a:spcPts val="600"/>
              </a:spcAft>
            </a:pPr>
            <a:r>
              <a:rPr lang="en-US" sz="2000" dirty="0" smtClean="0"/>
              <a:t>(</a:t>
            </a:r>
            <a:r>
              <a:rPr lang="en-US" sz="2000" dirty="0" err="1" smtClean="0"/>
              <a:t>i</a:t>
            </a:r>
            <a:r>
              <a:rPr lang="en-US" sz="2000" dirty="0" smtClean="0"/>
              <a:t>) who gets the taxes paid? and </a:t>
            </a:r>
          </a:p>
          <a:p>
            <a:pPr algn="just">
              <a:lnSpc>
                <a:spcPct val="150000"/>
              </a:lnSpc>
              <a:spcAft>
                <a:spcPts val="600"/>
              </a:spcAft>
            </a:pPr>
            <a:r>
              <a:rPr lang="en-US" sz="2000" dirty="0" smtClean="0"/>
              <a:t>(ii) What form of taxes are the two states involved entitled to?</a:t>
            </a:r>
          </a:p>
        </p:txBody>
      </p:sp>
    </p:spTree>
    <p:extLst>
      <p:ext uri="{BB962C8B-B14F-4D97-AF65-F5344CB8AC3E}">
        <p14:creationId xmlns:p14="http://schemas.microsoft.com/office/powerpoint/2010/main" val="5718341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31371"/>
          </a:xfrm>
        </p:spPr>
        <p:txBody>
          <a:bodyPr>
            <a:normAutofit fontScale="90000"/>
          </a:bodyPr>
          <a:lstStyle/>
          <a:p>
            <a:r>
              <a:rPr lang="en-US" b="1" dirty="0"/>
              <a:t>WAY FORWARD </a:t>
            </a:r>
            <a:r>
              <a:rPr lang="en-US" dirty="0"/>
              <a:t/>
            </a:r>
            <a:br>
              <a:rPr lang="en-US" dirty="0"/>
            </a:br>
            <a:endParaRPr lang="en-US" dirty="0"/>
          </a:p>
        </p:txBody>
      </p:sp>
      <p:sp>
        <p:nvSpPr>
          <p:cNvPr id="3" name="Content Placeholder 2"/>
          <p:cNvSpPr>
            <a:spLocks noGrp="1"/>
          </p:cNvSpPr>
          <p:nvPr>
            <p:ph idx="1"/>
          </p:nvPr>
        </p:nvSpPr>
        <p:spPr>
          <a:xfrm>
            <a:off x="677334" y="1390919"/>
            <a:ext cx="8596668" cy="4650444"/>
          </a:xfrm>
        </p:spPr>
        <p:txBody>
          <a:bodyPr>
            <a:normAutofit/>
          </a:bodyPr>
          <a:lstStyle/>
          <a:p>
            <a:r>
              <a:rPr lang="en-US" sz="3200" b="1" dirty="0" smtClean="0"/>
              <a:t>WIDENING </a:t>
            </a:r>
            <a:r>
              <a:rPr lang="en-US" sz="3200" b="1" dirty="0" smtClean="0"/>
              <a:t>THE </a:t>
            </a:r>
            <a:r>
              <a:rPr lang="en-US" sz="3200" b="1" dirty="0" smtClean="0"/>
              <a:t>TAX </a:t>
            </a:r>
            <a:r>
              <a:rPr lang="en-US" sz="3200" b="1" dirty="0" smtClean="0"/>
              <a:t>NET</a:t>
            </a:r>
          </a:p>
          <a:p>
            <a:r>
              <a:rPr lang="en-US" sz="3200" b="1" dirty="0" smtClean="0">
                <a:solidFill>
                  <a:srgbClr val="FF0000"/>
                </a:solidFill>
              </a:rPr>
              <a:t>Once we can successfully plug the leakages, the widening of the tax net is already set in motion.</a:t>
            </a:r>
          </a:p>
          <a:p>
            <a:endParaRPr lang="en-US" sz="3200" b="1" dirty="0">
              <a:solidFill>
                <a:srgbClr val="FF0000"/>
              </a:solidFill>
            </a:endParaRPr>
          </a:p>
          <a:p>
            <a:r>
              <a:rPr lang="en-US" sz="3200" b="1" dirty="0" smtClean="0">
                <a:solidFill>
                  <a:srgbClr val="FF0000"/>
                </a:solidFill>
              </a:rPr>
              <a:t>The state of the current tax policy at the subnational level is the case of “throwing the baby away with the bath water”.</a:t>
            </a:r>
            <a:endParaRPr lang="en-US" sz="3200" b="1" dirty="0">
              <a:solidFill>
                <a:srgbClr val="FF0000"/>
              </a:solidFill>
            </a:endParaRPr>
          </a:p>
        </p:txBody>
      </p:sp>
    </p:spTree>
    <p:extLst>
      <p:ext uri="{BB962C8B-B14F-4D97-AF65-F5344CB8AC3E}">
        <p14:creationId xmlns:p14="http://schemas.microsoft.com/office/powerpoint/2010/main" val="20145166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96686"/>
          </a:xfrm>
        </p:spPr>
        <p:txBody>
          <a:bodyPr>
            <a:normAutofit fontScale="90000"/>
          </a:bodyPr>
          <a:lstStyle/>
          <a:p>
            <a:r>
              <a:rPr lang="en-US" sz="4000" b="1" dirty="0"/>
              <a:t>WIDENING THE TAX </a:t>
            </a:r>
            <a:r>
              <a:rPr lang="en-US" sz="4000" b="1" dirty="0" smtClean="0"/>
              <a:t>NET Cont’d</a:t>
            </a:r>
            <a:r>
              <a:rPr lang="en-US" sz="4000" b="1" dirty="0"/>
              <a:t/>
            </a:r>
            <a:br>
              <a:rPr lang="en-US" sz="4000" b="1" dirty="0"/>
            </a:br>
            <a:endParaRPr lang="en-US" sz="4000" b="1" dirty="0"/>
          </a:p>
        </p:txBody>
      </p:sp>
      <p:sp>
        <p:nvSpPr>
          <p:cNvPr id="3" name="Content Placeholder 2"/>
          <p:cNvSpPr>
            <a:spLocks noGrp="1"/>
          </p:cNvSpPr>
          <p:nvPr>
            <p:ph idx="1"/>
          </p:nvPr>
        </p:nvSpPr>
        <p:spPr>
          <a:xfrm>
            <a:off x="677333" y="1554481"/>
            <a:ext cx="8910803" cy="4486882"/>
          </a:xfrm>
        </p:spPr>
        <p:txBody>
          <a:bodyPr>
            <a:normAutofit lnSpcReduction="10000"/>
          </a:bodyPr>
          <a:lstStyle/>
          <a:p>
            <a:pPr algn="just">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More transparency and accountability in the use of tax revenue in providing development needs will boost the morale of taxpayers. This will translate to more people willing to come under the tax net</a:t>
            </a:r>
            <a:r>
              <a:rPr lang="en-US" sz="3200" dirty="0" smtClean="0">
                <a:latin typeface="Times New Roman" panose="02020603050405020304" pitchFamily="18" charset="0"/>
                <a:cs typeface="Times New Roman" panose="02020603050405020304" pitchFamily="18" charset="0"/>
              </a:rPr>
              <a:t>.</a:t>
            </a:r>
          </a:p>
          <a:p>
            <a:pPr marL="0" indent="0" algn="just">
              <a:buNone/>
            </a:pPr>
            <a:r>
              <a:rPr lang="en-US"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Data driven tax system is key to widening the net. Many states are unable to determine the </a:t>
            </a:r>
            <a:r>
              <a:rPr lang="en-US" sz="3200" dirty="0" smtClean="0">
                <a:latin typeface="Times New Roman" panose="02020603050405020304" pitchFamily="18" charset="0"/>
                <a:cs typeface="Times New Roman" panose="02020603050405020304" pitchFamily="18" charset="0"/>
              </a:rPr>
              <a:t>number of </a:t>
            </a:r>
            <a:r>
              <a:rPr lang="en-US" sz="3200" dirty="0">
                <a:latin typeface="Times New Roman" panose="02020603050405020304" pitchFamily="18" charset="0"/>
                <a:cs typeface="Times New Roman" panose="02020603050405020304" pitchFamily="18" charset="0"/>
              </a:rPr>
              <a:t>eligible taxpayers they have and their income. Especially for PAYE which is easy to collect. </a:t>
            </a:r>
          </a:p>
          <a:p>
            <a:endParaRPr lang="en-US" sz="3200" b="1" dirty="0"/>
          </a:p>
        </p:txBody>
      </p:sp>
    </p:spTree>
    <p:extLst>
      <p:ext uri="{BB962C8B-B14F-4D97-AF65-F5344CB8AC3E}">
        <p14:creationId xmlns:p14="http://schemas.microsoft.com/office/powerpoint/2010/main" val="4154927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84069"/>
          </a:xfrm>
        </p:spPr>
        <p:txBody>
          <a:bodyPr>
            <a:normAutofit/>
          </a:bodyPr>
          <a:lstStyle/>
          <a:p>
            <a:r>
              <a:rPr lang="en-US" sz="4400" b="1" dirty="0" smtClean="0"/>
              <a:t>CONCEPTS</a:t>
            </a:r>
            <a:endParaRPr lang="en-US" sz="4400" b="1" dirty="0"/>
          </a:p>
        </p:txBody>
      </p:sp>
      <p:sp>
        <p:nvSpPr>
          <p:cNvPr id="3" name="Content Placeholder 2"/>
          <p:cNvSpPr>
            <a:spLocks noGrp="1"/>
          </p:cNvSpPr>
          <p:nvPr>
            <p:ph idx="1"/>
          </p:nvPr>
        </p:nvSpPr>
        <p:spPr>
          <a:xfrm>
            <a:off x="677334" y="1698172"/>
            <a:ext cx="8596668" cy="2899954"/>
          </a:xfrm>
        </p:spPr>
        <p:txBody>
          <a:bodyPr>
            <a:normAutofit/>
          </a:bodyPr>
          <a:lstStyle/>
          <a:p>
            <a:pPr marL="0" indent="0">
              <a:buNone/>
            </a:pPr>
            <a:endParaRPr lang="en-US" sz="3200" dirty="0" smtClean="0"/>
          </a:p>
          <a:p>
            <a:pPr marL="0" indent="0">
              <a:buNone/>
            </a:pPr>
            <a:r>
              <a:rPr lang="en-US" sz="3200" b="1" dirty="0" smtClean="0"/>
              <a:t>Tax </a:t>
            </a:r>
            <a:r>
              <a:rPr lang="en-US" sz="3200" b="1" dirty="0"/>
              <a:t>net </a:t>
            </a:r>
            <a:r>
              <a:rPr lang="en-US" sz="3200" dirty="0"/>
              <a:t>is the mechanism for ensuring people and companies pay their taxes. </a:t>
            </a:r>
            <a:r>
              <a:rPr lang="en-US" sz="3200" dirty="0" smtClean="0"/>
              <a:t>It covers various taxes and levies at different levels.</a:t>
            </a:r>
            <a:endParaRPr lang="en-US" sz="3200" dirty="0"/>
          </a:p>
          <a:p>
            <a:endParaRPr lang="en-US" sz="3200" dirty="0"/>
          </a:p>
        </p:txBody>
      </p:sp>
    </p:spTree>
    <p:extLst>
      <p:ext uri="{BB962C8B-B14F-4D97-AF65-F5344CB8AC3E}">
        <p14:creationId xmlns:p14="http://schemas.microsoft.com/office/powerpoint/2010/main" val="7676837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0377"/>
          </a:xfrm>
        </p:spPr>
        <p:txBody>
          <a:bodyPr>
            <a:normAutofit/>
          </a:bodyPr>
          <a:lstStyle/>
          <a:p>
            <a:r>
              <a:rPr lang="en-US" sz="4400" b="1" dirty="0"/>
              <a:t>WIDENING THE TAX NET Cont’d</a:t>
            </a:r>
            <a:endParaRPr lang="en-US" sz="4400" dirty="0"/>
          </a:p>
        </p:txBody>
      </p:sp>
      <p:sp>
        <p:nvSpPr>
          <p:cNvPr id="3" name="Content Placeholder 2"/>
          <p:cNvSpPr>
            <a:spLocks noGrp="1"/>
          </p:cNvSpPr>
          <p:nvPr>
            <p:ph idx="1"/>
          </p:nvPr>
        </p:nvSpPr>
        <p:spPr>
          <a:xfrm>
            <a:off x="677334" y="1606731"/>
            <a:ext cx="8596668" cy="4434631"/>
          </a:xfrm>
        </p:spPr>
        <p:txBody>
          <a:bodyPr/>
          <a:lstStyle/>
          <a:p>
            <a:pPr lvl="0" algn="just">
              <a:buClr>
                <a:srgbClr val="90C226"/>
              </a:buClr>
              <a:buFont typeface="Wingdings" panose="05000000000000000000" pitchFamily="2" charset="2"/>
              <a:buChar char="§"/>
            </a:pPr>
            <a:r>
              <a:rPr lang="en-US" sz="3200" dirty="0">
                <a:solidFill>
                  <a:prstClr val="black">
                    <a:lumMod val="75000"/>
                    <a:lumOff val="25000"/>
                  </a:prstClr>
                </a:solidFill>
                <a:latin typeface="Times New Roman" panose="02020603050405020304" pitchFamily="18" charset="0"/>
                <a:cs typeface="Times New Roman" panose="02020603050405020304" pitchFamily="18" charset="0"/>
              </a:rPr>
              <a:t>Providing the enabling environment for investors to come in. More industrialization will lead to wider tax base. </a:t>
            </a:r>
            <a:endParaRPr lang="en-US" sz="3200" dirty="0" smtClean="0">
              <a:solidFill>
                <a:prstClr val="black">
                  <a:lumMod val="75000"/>
                  <a:lumOff val="25000"/>
                </a:prstClr>
              </a:solidFill>
              <a:latin typeface="Times New Roman" panose="02020603050405020304" pitchFamily="18" charset="0"/>
              <a:cs typeface="Times New Roman" panose="02020603050405020304" pitchFamily="18" charset="0"/>
            </a:endParaRPr>
          </a:p>
          <a:p>
            <a:pPr marL="0" lvl="0" indent="0" algn="just">
              <a:buClr>
                <a:srgbClr val="90C226"/>
              </a:buClr>
              <a:buNone/>
            </a:pPr>
            <a:endParaRPr lang="en-US" sz="3200" dirty="0">
              <a:solidFill>
                <a:prstClr val="black">
                  <a:lumMod val="75000"/>
                  <a:lumOff val="25000"/>
                </a:prstClr>
              </a:solidFill>
              <a:latin typeface="Times New Roman" panose="02020603050405020304" pitchFamily="18" charset="0"/>
              <a:cs typeface="Times New Roman" panose="02020603050405020304" pitchFamily="18" charset="0"/>
            </a:endParaRPr>
          </a:p>
          <a:p>
            <a:pPr lvl="0" algn="just">
              <a:buClr>
                <a:srgbClr val="90C226"/>
              </a:buClr>
              <a:buFont typeface="Wingdings" panose="05000000000000000000" pitchFamily="2" charset="2"/>
              <a:buChar char="§"/>
            </a:pPr>
            <a:r>
              <a:rPr lang="en-US" sz="3200" dirty="0">
                <a:solidFill>
                  <a:prstClr val="black">
                    <a:lumMod val="75000"/>
                    <a:lumOff val="25000"/>
                  </a:prstClr>
                </a:solidFill>
                <a:latin typeface="Times New Roman" panose="02020603050405020304" pitchFamily="18" charset="0"/>
                <a:cs typeface="Times New Roman" panose="02020603050405020304" pitchFamily="18" charset="0"/>
              </a:rPr>
              <a:t>Inter-state collaboration is key to information </a:t>
            </a:r>
            <a:r>
              <a:rPr lang="en-US" sz="3200" dirty="0" smtClean="0">
                <a:solidFill>
                  <a:prstClr val="black">
                    <a:lumMod val="75000"/>
                    <a:lumOff val="25000"/>
                  </a:prstClr>
                </a:solidFill>
                <a:latin typeface="Times New Roman" panose="02020603050405020304" pitchFamily="18" charset="0"/>
                <a:cs typeface="Times New Roman" panose="02020603050405020304" pitchFamily="18" charset="0"/>
              </a:rPr>
              <a:t>sharing and strengthening </a:t>
            </a:r>
            <a:r>
              <a:rPr lang="en-US" sz="3200" dirty="0">
                <a:solidFill>
                  <a:prstClr val="black">
                    <a:lumMod val="75000"/>
                    <a:lumOff val="25000"/>
                  </a:prstClr>
                </a:solidFill>
                <a:latin typeface="Times New Roman" panose="02020603050405020304" pitchFamily="18" charset="0"/>
                <a:cs typeface="Times New Roman" panose="02020603050405020304" pitchFamily="18" charset="0"/>
              </a:rPr>
              <a:t>the role of  the Joint Tax </a:t>
            </a:r>
            <a:r>
              <a:rPr lang="en-US" sz="3200" dirty="0" smtClean="0">
                <a:solidFill>
                  <a:prstClr val="black">
                    <a:lumMod val="75000"/>
                    <a:lumOff val="25000"/>
                  </a:prstClr>
                </a:solidFill>
                <a:latin typeface="Times New Roman" panose="02020603050405020304" pitchFamily="18" charset="0"/>
                <a:cs typeface="Times New Roman" panose="02020603050405020304" pitchFamily="18" charset="0"/>
              </a:rPr>
              <a:t>Board (</a:t>
            </a:r>
            <a:r>
              <a:rPr lang="en-US" sz="3200" dirty="0">
                <a:solidFill>
                  <a:prstClr val="black">
                    <a:lumMod val="75000"/>
                    <a:lumOff val="25000"/>
                  </a:prstClr>
                </a:solidFill>
                <a:latin typeface="Times New Roman" panose="02020603050405020304" pitchFamily="18" charset="0"/>
                <a:cs typeface="Times New Roman" panose="02020603050405020304" pitchFamily="18" charset="0"/>
              </a:rPr>
              <a:t>JTB). </a:t>
            </a:r>
          </a:p>
          <a:p>
            <a:endParaRPr lang="en-US" dirty="0"/>
          </a:p>
        </p:txBody>
      </p:sp>
    </p:spTree>
    <p:extLst>
      <p:ext uri="{BB962C8B-B14F-4D97-AF65-F5344CB8AC3E}">
        <p14:creationId xmlns:p14="http://schemas.microsoft.com/office/powerpoint/2010/main" val="3535277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35874"/>
          </a:xfrm>
        </p:spPr>
        <p:txBody>
          <a:bodyPr>
            <a:normAutofit/>
          </a:bodyPr>
          <a:lstStyle/>
          <a:p>
            <a:r>
              <a:rPr lang="en-US" sz="4000" b="1" dirty="0"/>
              <a:t>WIDENING THE TAX NET Cont’d</a:t>
            </a:r>
            <a:endParaRPr lang="en-US" sz="4000" dirty="0"/>
          </a:p>
        </p:txBody>
      </p:sp>
      <p:sp>
        <p:nvSpPr>
          <p:cNvPr id="3" name="Content Placeholder 2"/>
          <p:cNvSpPr>
            <a:spLocks noGrp="1"/>
          </p:cNvSpPr>
          <p:nvPr>
            <p:ph idx="1"/>
          </p:nvPr>
        </p:nvSpPr>
        <p:spPr>
          <a:xfrm>
            <a:off x="677333" y="1672047"/>
            <a:ext cx="9002243" cy="4369316"/>
          </a:xfrm>
        </p:spPr>
        <p:txBody>
          <a:bodyPr>
            <a:normAutofit fontScale="92500" lnSpcReduction="10000"/>
          </a:bodyPr>
          <a:lstStyle/>
          <a:p>
            <a:pPr lvl="0" algn="just">
              <a:lnSpc>
                <a:spcPct val="150000"/>
              </a:lnSpc>
              <a:spcAft>
                <a:spcPts val="600"/>
              </a:spcAft>
              <a:buClr>
                <a:srgbClr val="90C226"/>
              </a:buClr>
              <a:buFont typeface="Wingdings" panose="05000000000000000000" pitchFamily="2" charset="2"/>
              <a:buChar char="§"/>
            </a:pPr>
            <a:r>
              <a:rPr lang="en-US" sz="3200" dirty="0">
                <a:solidFill>
                  <a:prstClr val="black">
                    <a:lumMod val="75000"/>
                    <a:lumOff val="25000"/>
                  </a:prstClr>
                </a:solidFill>
                <a:latin typeface="Times New Roman" panose="02020603050405020304" pitchFamily="18" charset="0"/>
                <a:cs typeface="Times New Roman" panose="02020603050405020304" pitchFamily="18" charset="0"/>
              </a:rPr>
              <a:t>Participation in bilateral or multilateral agreements for exchange of information on beneficial ownership to uncover individuals who hide illicit assets in tax </a:t>
            </a:r>
            <a:r>
              <a:rPr lang="en-US" sz="3200" dirty="0" smtClean="0">
                <a:solidFill>
                  <a:prstClr val="black">
                    <a:lumMod val="75000"/>
                    <a:lumOff val="25000"/>
                  </a:prstClr>
                </a:solidFill>
                <a:latin typeface="Times New Roman" panose="02020603050405020304" pitchFamily="18" charset="0"/>
                <a:cs typeface="Times New Roman" panose="02020603050405020304" pitchFamily="18" charset="0"/>
              </a:rPr>
              <a:t>havens.</a:t>
            </a:r>
            <a:endParaRPr lang="en-US" sz="3200" dirty="0">
              <a:solidFill>
                <a:prstClr val="black">
                  <a:lumMod val="75000"/>
                  <a:lumOff val="25000"/>
                </a:prstClr>
              </a:solidFill>
              <a:latin typeface="Times New Roman" panose="02020603050405020304" pitchFamily="18" charset="0"/>
              <a:cs typeface="Times New Roman" panose="02020603050405020304" pitchFamily="18" charset="0"/>
            </a:endParaRPr>
          </a:p>
          <a:p>
            <a:pPr lvl="0" algn="just">
              <a:lnSpc>
                <a:spcPct val="150000"/>
              </a:lnSpc>
              <a:spcAft>
                <a:spcPts val="600"/>
              </a:spcAft>
              <a:buClr>
                <a:srgbClr val="90C226"/>
              </a:buClr>
              <a:buFont typeface="Wingdings" panose="05000000000000000000" pitchFamily="2" charset="2"/>
              <a:buChar char="§"/>
            </a:pPr>
            <a:r>
              <a:rPr lang="en-US" sz="3200" dirty="0">
                <a:solidFill>
                  <a:prstClr val="black">
                    <a:lumMod val="75000"/>
                    <a:lumOff val="25000"/>
                  </a:prstClr>
                </a:solidFill>
                <a:latin typeface="Times New Roman" panose="02020603050405020304" pitchFamily="18" charset="0"/>
                <a:cs typeface="Times New Roman" panose="02020603050405020304" pitchFamily="18" charset="0"/>
              </a:rPr>
              <a:t>Harmonization of various taxes and levies to make the system simpler </a:t>
            </a:r>
            <a:r>
              <a:rPr lang="en-US" sz="3200" dirty="0" smtClean="0">
                <a:solidFill>
                  <a:prstClr val="black">
                    <a:lumMod val="75000"/>
                    <a:lumOff val="25000"/>
                  </a:prstClr>
                </a:solidFill>
                <a:latin typeface="Times New Roman" panose="02020603050405020304" pitchFamily="18" charset="0"/>
                <a:cs typeface="Times New Roman" panose="02020603050405020304" pitchFamily="18" charset="0"/>
              </a:rPr>
              <a:t>and to </a:t>
            </a:r>
            <a:r>
              <a:rPr lang="en-US" sz="3200" dirty="0">
                <a:solidFill>
                  <a:prstClr val="black">
                    <a:lumMod val="75000"/>
                    <a:lumOff val="25000"/>
                  </a:prstClr>
                </a:solidFill>
                <a:latin typeface="Times New Roman" panose="02020603050405020304" pitchFamily="18" charset="0"/>
                <a:cs typeface="Times New Roman" panose="02020603050405020304" pitchFamily="18" charset="0"/>
              </a:rPr>
              <a:t>aid compliance. </a:t>
            </a:r>
          </a:p>
          <a:p>
            <a:endParaRPr lang="en-US" dirty="0"/>
          </a:p>
        </p:txBody>
      </p:sp>
    </p:spTree>
    <p:extLst>
      <p:ext uri="{BB962C8B-B14F-4D97-AF65-F5344CB8AC3E}">
        <p14:creationId xmlns:p14="http://schemas.microsoft.com/office/powerpoint/2010/main" val="17568210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53440"/>
          </a:xfrm>
        </p:spPr>
        <p:txBody>
          <a:bodyPr/>
          <a:lstStyle/>
          <a:p>
            <a:r>
              <a:rPr lang="en-US" b="1" dirty="0">
                <a:solidFill>
                  <a:srgbClr val="90C226"/>
                </a:solidFill>
              </a:rPr>
              <a:t>WIDENING THE TAX NET Cont’d</a:t>
            </a:r>
            <a:endParaRPr lang="en-US" dirty="0"/>
          </a:p>
        </p:txBody>
      </p:sp>
      <p:sp>
        <p:nvSpPr>
          <p:cNvPr id="3" name="Content Placeholder 2"/>
          <p:cNvSpPr>
            <a:spLocks noGrp="1"/>
          </p:cNvSpPr>
          <p:nvPr>
            <p:ph idx="1"/>
          </p:nvPr>
        </p:nvSpPr>
        <p:spPr>
          <a:xfrm>
            <a:off x="677334" y="1737361"/>
            <a:ext cx="8596668" cy="4304002"/>
          </a:xfrm>
        </p:spPr>
        <p:txBody>
          <a:bodyPr/>
          <a:lstStyle/>
          <a:p>
            <a:pPr lvl="0" algn="just">
              <a:lnSpc>
                <a:spcPct val="150000"/>
              </a:lnSpc>
              <a:spcAft>
                <a:spcPts val="600"/>
              </a:spcAft>
              <a:buClr>
                <a:srgbClr val="90C226"/>
              </a:buClr>
            </a:pPr>
            <a:r>
              <a:rPr lang="en-US" sz="2400" dirty="0">
                <a:solidFill>
                  <a:prstClr val="black">
                    <a:lumMod val="75000"/>
                    <a:lumOff val="25000"/>
                  </a:prstClr>
                </a:solidFill>
              </a:rPr>
              <a:t>Also, there should be harmonization of all the different databases in Nigeria both at the national and subnational </a:t>
            </a:r>
            <a:r>
              <a:rPr lang="en-US" sz="2400" dirty="0" smtClean="0">
                <a:solidFill>
                  <a:prstClr val="black">
                    <a:lumMod val="75000"/>
                    <a:lumOff val="25000"/>
                  </a:prstClr>
                </a:solidFill>
              </a:rPr>
              <a:t>level, all channeled </a:t>
            </a:r>
            <a:r>
              <a:rPr lang="en-US" sz="2400" dirty="0">
                <a:solidFill>
                  <a:prstClr val="black">
                    <a:lumMod val="75000"/>
                    <a:lumOff val="25000"/>
                  </a:prstClr>
                </a:solidFill>
              </a:rPr>
              <a:t>for tax collection. Such databases include the immigration </a:t>
            </a:r>
            <a:r>
              <a:rPr lang="en-US" sz="2400" dirty="0" smtClean="0">
                <a:solidFill>
                  <a:prstClr val="black">
                    <a:lumMod val="75000"/>
                    <a:lumOff val="25000"/>
                  </a:prstClr>
                </a:solidFill>
              </a:rPr>
              <a:t>services, telecommunication services, FRSC</a:t>
            </a:r>
            <a:r>
              <a:rPr lang="en-US" sz="2400" dirty="0">
                <a:solidFill>
                  <a:prstClr val="black">
                    <a:lumMod val="75000"/>
                    <a:lumOff val="25000"/>
                  </a:prstClr>
                </a:solidFill>
              </a:rPr>
              <a:t>, NIN, KYC for banks, INEC to mention a few. All the data can be put to good use.</a:t>
            </a:r>
          </a:p>
          <a:p>
            <a:endParaRPr lang="en-US" dirty="0"/>
          </a:p>
        </p:txBody>
      </p:sp>
    </p:spTree>
    <p:extLst>
      <p:ext uri="{BB962C8B-B14F-4D97-AF65-F5344CB8AC3E}">
        <p14:creationId xmlns:p14="http://schemas.microsoft.com/office/powerpoint/2010/main" val="42251518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1189"/>
          </a:xfrm>
        </p:spPr>
        <p:txBody>
          <a:bodyPr>
            <a:noAutofit/>
          </a:bodyPr>
          <a:lstStyle/>
          <a:p>
            <a:r>
              <a:rPr lang="en-US" sz="4800" b="1" dirty="0" smtClean="0"/>
              <a:t>CONCLUSION</a:t>
            </a:r>
            <a:endParaRPr lang="en-US" sz="4800" b="1" dirty="0"/>
          </a:p>
        </p:txBody>
      </p:sp>
      <p:sp>
        <p:nvSpPr>
          <p:cNvPr id="3" name="Content Placeholder 2"/>
          <p:cNvSpPr>
            <a:spLocks noGrp="1"/>
          </p:cNvSpPr>
          <p:nvPr>
            <p:ph idx="1"/>
          </p:nvPr>
        </p:nvSpPr>
        <p:spPr>
          <a:xfrm>
            <a:off x="677334" y="1410789"/>
            <a:ext cx="8596668" cy="5133701"/>
          </a:xfrm>
        </p:spPr>
        <p:txBody>
          <a:bodyPr>
            <a:noAutofit/>
          </a:bodyPr>
          <a:lstStyle/>
          <a:p>
            <a:pPr marL="0" indent="0" algn="just">
              <a:buNone/>
            </a:pPr>
            <a:r>
              <a:rPr lang="en-US" sz="2000" dirty="0" smtClean="0"/>
              <a:t>Widening the tax net should be done systematically and asymptomatically:</a:t>
            </a:r>
          </a:p>
          <a:p>
            <a:pPr algn="just"/>
            <a:r>
              <a:rPr lang="en-US" sz="2000" dirty="0" smtClean="0"/>
              <a:t> Firstly, in </a:t>
            </a:r>
            <a:r>
              <a:rPr lang="en-US" sz="2000" dirty="0"/>
              <a:t>the short term, </a:t>
            </a:r>
            <a:r>
              <a:rPr lang="en-US" sz="2000" dirty="0" smtClean="0"/>
              <a:t>blocking the leakages should be the priority. This is </a:t>
            </a:r>
            <a:r>
              <a:rPr lang="en-US" sz="2000" dirty="0"/>
              <a:t>a more viable option to </a:t>
            </a:r>
            <a:r>
              <a:rPr lang="en-US" sz="2000" dirty="0" smtClean="0"/>
              <a:t>boost tax </a:t>
            </a:r>
            <a:r>
              <a:rPr lang="en-US" sz="2000" dirty="0"/>
              <a:t>revenues, rather than </a:t>
            </a:r>
            <a:r>
              <a:rPr lang="en-US" sz="2000" dirty="0" smtClean="0"/>
              <a:t>raising the </a:t>
            </a:r>
            <a:r>
              <a:rPr lang="en-US" sz="2000" dirty="0"/>
              <a:t>tax </a:t>
            </a:r>
            <a:r>
              <a:rPr lang="en-US" sz="2000" dirty="0" smtClean="0"/>
              <a:t>rates. </a:t>
            </a:r>
            <a:r>
              <a:rPr lang="en-US" sz="2000" dirty="0"/>
              <a:t>This is because increasing the </a:t>
            </a:r>
            <a:r>
              <a:rPr lang="en-US" sz="2000" dirty="0" smtClean="0"/>
              <a:t>tax rates immediately may provoke further </a:t>
            </a:r>
            <a:r>
              <a:rPr lang="en-US" sz="2000" dirty="0"/>
              <a:t>ways of </a:t>
            </a:r>
            <a:r>
              <a:rPr lang="en-US" sz="2000" dirty="0" smtClean="0"/>
              <a:t>avoiding and evading taxes.</a:t>
            </a:r>
          </a:p>
          <a:p>
            <a:pPr algn="just"/>
            <a:endParaRPr lang="en-US" sz="2000" dirty="0" smtClean="0"/>
          </a:p>
          <a:p>
            <a:pPr algn="just"/>
            <a:r>
              <a:rPr lang="en-US" sz="2000" dirty="0" smtClean="0"/>
              <a:t>Secondly in </a:t>
            </a:r>
            <a:r>
              <a:rPr lang="en-US" sz="2000" dirty="0"/>
              <a:t>the </a:t>
            </a:r>
            <a:r>
              <a:rPr lang="en-US" sz="2000" dirty="0" smtClean="0"/>
              <a:t>medium term</a:t>
            </a:r>
            <a:r>
              <a:rPr lang="en-US" sz="2000" dirty="0"/>
              <a:t>, </a:t>
            </a:r>
            <a:r>
              <a:rPr lang="en-US" sz="2000" dirty="0" smtClean="0"/>
              <a:t>government should work </a:t>
            </a:r>
            <a:r>
              <a:rPr lang="en-US" sz="2000" dirty="0"/>
              <a:t>towards improving transparency in the tax system as a way </a:t>
            </a:r>
            <a:r>
              <a:rPr lang="en-US" sz="2000" dirty="0" smtClean="0"/>
              <a:t>of building trust</a:t>
            </a:r>
            <a:r>
              <a:rPr lang="en-US" sz="2000" dirty="0"/>
              <a:t> </a:t>
            </a:r>
            <a:r>
              <a:rPr lang="en-US" sz="2000" dirty="0" smtClean="0"/>
              <a:t>and consequently improving the compliance level of the citizenry.</a:t>
            </a:r>
          </a:p>
          <a:p>
            <a:pPr algn="just"/>
            <a:endParaRPr lang="en-US" sz="2000" dirty="0" smtClean="0"/>
          </a:p>
          <a:p>
            <a:pPr algn="just"/>
            <a:r>
              <a:rPr lang="en-US" sz="2000" dirty="0" smtClean="0"/>
              <a:t>Then and only then, in the long term </a:t>
            </a:r>
            <a:r>
              <a:rPr lang="en-US" sz="2000" dirty="0"/>
              <a:t>it </a:t>
            </a:r>
            <a:r>
              <a:rPr lang="en-US" sz="2000" dirty="0" smtClean="0"/>
              <a:t>will </a:t>
            </a:r>
            <a:r>
              <a:rPr lang="en-US" sz="2000" dirty="0"/>
              <a:t>become more feasible to raise </a:t>
            </a:r>
            <a:r>
              <a:rPr lang="en-US" sz="2000" dirty="0" smtClean="0"/>
              <a:t>some </a:t>
            </a:r>
            <a:r>
              <a:rPr lang="en-US" sz="2000" dirty="0"/>
              <a:t>tax </a:t>
            </a:r>
            <a:r>
              <a:rPr lang="en-US" sz="2000" dirty="0" smtClean="0"/>
              <a:t>rates (I strongly advise increasing the VAT as Nigeria currently has the lowest and raising it will yield more revenue).</a:t>
            </a:r>
            <a:endParaRPr lang="en-US" sz="2000" dirty="0"/>
          </a:p>
        </p:txBody>
      </p:sp>
    </p:spTree>
    <p:extLst>
      <p:ext uri="{BB962C8B-B14F-4D97-AF65-F5344CB8AC3E}">
        <p14:creationId xmlns:p14="http://schemas.microsoft.com/office/powerpoint/2010/main" val="8539867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66503"/>
          </a:xfrm>
        </p:spPr>
        <p:txBody>
          <a:bodyPr/>
          <a:lstStyle/>
          <a:p>
            <a:r>
              <a:rPr lang="en-US" dirty="0" smtClean="0"/>
              <a:t>Selected References </a:t>
            </a:r>
            <a:endParaRPr lang="en-US" dirty="0"/>
          </a:p>
        </p:txBody>
      </p:sp>
      <p:sp>
        <p:nvSpPr>
          <p:cNvPr id="3" name="Content Placeholder 2"/>
          <p:cNvSpPr>
            <a:spLocks noGrp="1"/>
          </p:cNvSpPr>
          <p:nvPr>
            <p:ph idx="1"/>
          </p:nvPr>
        </p:nvSpPr>
        <p:spPr>
          <a:xfrm>
            <a:off x="677334" y="1776549"/>
            <a:ext cx="8596668" cy="4264813"/>
          </a:xfrm>
        </p:spPr>
        <p:txBody>
          <a:bodyPr>
            <a:normAutofit fontScale="85000" lnSpcReduction="10000"/>
          </a:bodyPr>
          <a:lstStyle/>
          <a:p>
            <a:pPr algn="just">
              <a:lnSpc>
                <a:spcPct val="150000"/>
              </a:lnSpc>
            </a:pPr>
            <a:r>
              <a:rPr lang="en-US" sz="2400" dirty="0" err="1"/>
              <a:t>Abiola</a:t>
            </a:r>
            <a:r>
              <a:rPr lang="en-US" sz="2400" dirty="0"/>
              <a:t>, J.O. (2016). Widening the tax net: Lessons from Lagos State, Nigeria. </a:t>
            </a:r>
            <a:r>
              <a:rPr lang="en-US" sz="2400" i="1" dirty="0"/>
              <a:t>International Journal of Development and Management Review, 11</a:t>
            </a:r>
            <a:r>
              <a:rPr lang="en-US" sz="2400" dirty="0"/>
              <a:t>, 198-207</a:t>
            </a:r>
            <a:r>
              <a:rPr lang="en-US" sz="2400" dirty="0" smtClean="0"/>
              <a:t>.</a:t>
            </a:r>
          </a:p>
          <a:p>
            <a:pPr algn="just">
              <a:lnSpc>
                <a:spcPct val="150000"/>
              </a:lnSpc>
            </a:pPr>
            <a:endParaRPr lang="en-US" sz="2400" dirty="0"/>
          </a:p>
          <a:p>
            <a:pPr algn="just">
              <a:lnSpc>
                <a:spcPct val="150000"/>
              </a:lnSpc>
            </a:pPr>
            <a:r>
              <a:rPr lang="en-US" sz="2400" dirty="0"/>
              <a:t>IMF (2001), Tax Policy for Developing Countries. </a:t>
            </a:r>
            <a:r>
              <a:rPr lang="en-US" sz="2400" i="1" dirty="0"/>
              <a:t>Economic Issues</a:t>
            </a:r>
            <a:r>
              <a:rPr lang="en-US" sz="2400" dirty="0"/>
              <a:t>, No </a:t>
            </a:r>
            <a:r>
              <a:rPr lang="en-US" sz="2400" dirty="0" smtClean="0"/>
              <a:t>27</a:t>
            </a:r>
          </a:p>
          <a:p>
            <a:pPr marL="0" indent="0" algn="just">
              <a:lnSpc>
                <a:spcPct val="150000"/>
              </a:lnSpc>
              <a:buNone/>
            </a:pPr>
            <a:endParaRPr lang="en-US" sz="2400" dirty="0"/>
          </a:p>
          <a:p>
            <a:pPr algn="just">
              <a:lnSpc>
                <a:spcPct val="150000"/>
              </a:lnSpc>
            </a:pPr>
            <a:r>
              <a:rPr lang="en-US" sz="2400" dirty="0"/>
              <a:t>IMF Report (2022), </a:t>
            </a:r>
            <a:r>
              <a:rPr lang="en-US" sz="2400" i="1" dirty="0"/>
              <a:t>Nigeria: Federal Government Operations, 2017–26,</a:t>
            </a:r>
            <a:endParaRPr lang="en-US" sz="2400" dirty="0"/>
          </a:p>
          <a:p>
            <a:pPr algn="just">
              <a:lnSpc>
                <a:spcPct val="150000"/>
              </a:lnSpc>
            </a:pPr>
            <a:endParaRPr lang="en-US" sz="2400" dirty="0"/>
          </a:p>
        </p:txBody>
      </p:sp>
    </p:spTree>
    <p:extLst>
      <p:ext uri="{BB962C8B-B14F-4D97-AF65-F5344CB8AC3E}">
        <p14:creationId xmlns:p14="http://schemas.microsoft.com/office/powerpoint/2010/main" val="41629580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96686"/>
          </a:xfrm>
        </p:spPr>
        <p:txBody>
          <a:bodyPr/>
          <a:lstStyle/>
          <a:p>
            <a:r>
              <a:rPr lang="en-US" b="1" dirty="0" smtClean="0"/>
              <a:t>Acknowledgement</a:t>
            </a:r>
            <a:endParaRPr lang="en-US" b="1" dirty="0"/>
          </a:p>
        </p:txBody>
      </p:sp>
      <p:sp>
        <p:nvSpPr>
          <p:cNvPr id="3" name="Content Placeholder 2"/>
          <p:cNvSpPr>
            <a:spLocks noGrp="1"/>
          </p:cNvSpPr>
          <p:nvPr>
            <p:ph idx="1"/>
          </p:nvPr>
        </p:nvSpPr>
        <p:spPr>
          <a:xfrm>
            <a:off x="677334" y="1724297"/>
            <a:ext cx="8596668" cy="4317065"/>
          </a:xfrm>
        </p:spPr>
        <p:txBody>
          <a:bodyPr/>
          <a:lstStyle/>
          <a:p>
            <a:pPr marL="0" indent="0">
              <a:buNone/>
            </a:pPr>
            <a:r>
              <a:rPr lang="en-US" dirty="0" smtClean="0"/>
              <a:t> </a:t>
            </a:r>
          </a:p>
          <a:p>
            <a:pPr marL="0" indent="0" algn="just">
              <a:lnSpc>
                <a:spcPct val="150000"/>
              </a:lnSpc>
              <a:buNone/>
            </a:pPr>
            <a:r>
              <a:rPr lang="en-US" sz="2400" dirty="0">
                <a:latin typeface="Trebuchet MS" panose="020B0603020202020204" pitchFamily="34" charset="0"/>
              </a:rPr>
              <a:t>I acknowledge the assistance of Dr. </a:t>
            </a:r>
            <a:r>
              <a:rPr lang="en-US" sz="2400" dirty="0" err="1">
                <a:latin typeface="Trebuchet MS" panose="020B0603020202020204" pitchFamily="34" charset="0"/>
              </a:rPr>
              <a:t>Paulinus</a:t>
            </a:r>
            <a:r>
              <a:rPr lang="en-US" sz="2400" dirty="0">
                <a:latin typeface="Trebuchet MS" panose="020B0603020202020204" pitchFamily="34" charset="0"/>
              </a:rPr>
              <a:t> </a:t>
            </a:r>
            <a:r>
              <a:rPr lang="en-US" sz="2400" dirty="0" err="1" smtClean="0">
                <a:latin typeface="Trebuchet MS" panose="020B0603020202020204" pitchFamily="34" charset="0"/>
              </a:rPr>
              <a:t>Iyika</a:t>
            </a:r>
            <a:r>
              <a:rPr lang="en-US" sz="2400" dirty="0" smtClean="0">
                <a:latin typeface="Trebuchet MS" panose="020B0603020202020204" pitchFamily="34" charset="0"/>
              </a:rPr>
              <a:t>,</a:t>
            </a:r>
            <a:r>
              <a:rPr lang="en-US" sz="2400" dirty="0">
                <a:latin typeface="Trebuchet MS" panose="020B0603020202020204" pitchFamily="34" charset="0"/>
              </a:rPr>
              <a:t> (one of my </a:t>
            </a:r>
            <a:r>
              <a:rPr lang="en-US" sz="2400" dirty="0" smtClean="0">
                <a:latin typeface="Trebuchet MS" panose="020B0603020202020204" pitchFamily="34" charset="0"/>
              </a:rPr>
              <a:t>graduated </a:t>
            </a:r>
            <a:r>
              <a:rPr lang="en-US" sz="2400" dirty="0">
                <a:latin typeface="Trebuchet MS" panose="020B0603020202020204" pitchFamily="34" charset="0"/>
              </a:rPr>
              <a:t>Ph.D students</a:t>
            </a:r>
            <a:r>
              <a:rPr lang="en-US" sz="2400" dirty="0" smtClean="0">
                <a:latin typeface="Trebuchet MS" panose="020B0603020202020204" pitchFamily="34" charset="0"/>
              </a:rPr>
              <a:t>) who works at the </a:t>
            </a:r>
            <a:r>
              <a:rPr lang="en-US" sz="2400" dirty="0" smtClean="0">
                <a:solidFill>
                  <a:srgbClr val="222222"/>
                </a:solidFill>
                <a:latin typeface="Trebuchet MS" panose="020B0603020202020204" pitchFamily="34" charset="0"/>
              </a:rPr>
              <a:t>International </a:t>
            </a:r>
            <a:r>
              <a:rPr lang="en-US" sz="2400" dirty="0">
                <a:solidFill>
                  <a:srgbClr val="222222"/>
                </a:solidFill>
                <a:latin typeface="Trebuchet MS" panose="020B0603020202020204" pitchFamily="34" charset="0"/>
              </a:rPr>
              <a:t>Tax </a:t>
            </a:r>
            <a:r>
              <a:rPr lang="en-US" sz="2400" dirty="0" smtClean="0">
                <a:solidFill>
                  <a:srgbClr val="222222"/>
                </a:solidFill>
                <a:latin typeface="Trebuchet MS" panose="020B0603020202020204" pitchFamily="34" charset="0"/>
              </a:rPr>
              <a:t>Department,</a:t>
            </a:r>
            <a:r>
              <a:rPr lang="en-US" sz="2400" dirty="0">
                <a:solidFill>
                  <a:srgbClr val="222222"/>
                </a:solidFill>
                <a:latin typeface="Trebuchet MS" panose="020B0603020202020204" pitchFamily="34" charset="0"/>
              </a:rPr>
              <a:t> </a:t>
            </a:r>
            <a:r>
              <a:rPr lang="en-US" sz="2400" dirty="0" smtClean="0">
                <a:solidFill>
                  <a:srgbClr val="222222"/>
                </a:solidFill>
                <a:latin typeface="Trebuchet MS" panose="020B0603020202020204" pitchFamily="34" charset="0"/>
              </a:rPr>
              <a:t>FIRS</a:t>
            </a:r>
            <a:r>
              <a:rPr lang="en-US" sz="2400" dirty="0">
                <a:solidFill>
                  <a:srgbClr val="222222"/>
                </a:solidFill>
                <a:latin typeface="Trebuchet MS" panose="020B0603020202020204" pitchFamily="34" charset="0"/>
              </a:rPr>
              <a:t>, </a:t>
            </a:r>
            <a:r>
              <a:rPr lang="en-US" sz="2400" dirty="0" smtClean="0">
                <a:solidFill>
                  <a:srgbClr val="222222"/>
                </a:solidFill>
                <a:latin typeface="Trebuchet MS" panose="020B0603020202020204" pitchFamily="34" charset="0"/>
              </a:rPr>
              <a:t>Lagos, </a:t>
            </a:r>
            <a:r>
              <a:rPr lang="en-US" sz="2400" dirty="0" smtClean="0">
                <a:latin typeface="Trebuchet MS" panose="020B0603020202020204" pitchFamily="34" charset="0"/>
              </a:rPr>
              <a:t>in </a:t>
            </a:r>
            <a:r>
              <a:rPr lang="en-US" sz="2400" dirty="0">
                <a:latin typeface="Trebuchet MS" panose="020B0603020202020204" pitchFamily="34" charset="0"/>
              </a:rPr>
              <a:t>providing some stylized facts used in this presentation. </a:t>
            </a:r>
            <a:r>
              <a:rPr lang="en-US" sz="2400" dirty="0" smtClean="0">
                <a:latin typeface="Trebuchet MS" panose="020B0603020202020204" pitchFamily="34" charset="0"/>
              </a:rPr>
              <a:t>I appreciate your input. God </a:t>
            </a:r>
            <a:r>
              <a:rPr lang="en-US" sz="2400" dirty="0">
                <a:latin typeface="Trebuchet MS" panose="020B0603020202020204" pitchFamily="34" charset="0"/>
              </a:rPr>
              <a:t>bless you.</a:t>
            </a:r>
          </a:p>
          <a:p>
            <a:pPr marL="0" indent="0" algn="just">
              <a:lnSpc>
                <a:spcPct val="150000"/>
              </a:lnSpc>
              <a:buNone/>
            </a:pPr>
            <a:endParaRPr lang="en-US" sz="2000" dirty="0"/>
          </a:p>
        </p:txBody>
      </p:sp>
    </p:spTree>
    <p:extLst>
      <p:ext uri="{BB962C8B-B14F-4D97-AF65-F5344CB8AC3E}">
        <p14:creationId xmlns:p14="http://schemas.microsoft.com/office/powerpoint/2010/main" val="40164477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599"/>
            <a:ext cx="8871615" cy="1741715"/>
          </a:xfrm>
        </p:spPr>
        <p:txBody>
          <a:bodyPr>
            <a:normAutofit/>
          </a:bodyPr>
          <a:lstStyle/>
          <a:p>
            <a:pPr algn="ctr"/>
            <a:r>
              <a:rPr lang="en-US" sz="5300" dirty="0" smtClean="0">
                <a:latin typeface="Algerian" panose="04020705040A02060702" pitchFamily="82" charset="0"/>
              </a:rPr>
              <a:t>Thank you all for listening</a:t>
            </a:r>
            <a:endParaRPr lang="en-US" sz="5300" dirty="0">
              <a:latin typeface="Algerian" panose="04020705040A02060702" pitchFamily="82" charset="0"/>
            </a:endParaRPr>
          </a:p>
        </p:txBody>
      </p:sp>
      <p:pic>
        <p:nvPicPr>
          <p:cNvPr id="4" name="Content Placeholder 3" descr="Thank You - Free of Charge Creative Commons Wooden Tile image"/>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83771" y="2638425"/>
            <a:ext cx="8582297" cy="3866878"/>
          </a:xfrm>
        </p:spPr>
      </p:pic>
    </p:spTree>
    <p:extLst>
      <p:ext uri="{BB962C8B-B14F-4D97-AF65-F5344CB8AC3E}">
        <p14:creationId xmlns:p14="http://schemas.microsoft.com/office/powerpoint/2010/main" val="3647796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718457"/>
            <a:ext cx="8596668" cy="5322905"/>
          </a:xfrm>
        </p:spPr>
        <p:txBody>
          <a:bodyPr>
            <a:normAutofit/>
          </a:bodyPr>
          <a:lstStyle/>
          <a:p>
            <a:pPr marL="0" indent="0" algn="just">
              <a:buNone/>
            </a:pPr>
            <a:r>
              <a:rPr lang="en-US" sz="2800" dirty="0"/>
              <a:t>Hence, </a:t>
            </a:r>
            <a:r>
              <a:rPr lang="en-US" sz="2800" b="1" dirty="0"/>
              <a:t>widening the tax net</a:t>
            </a:r>
            <a:r>
              <a:rPr lang="en-US" sz="2800" dirty="0"/>
              <a:t> simply means expanding the net to bring in more people who have not been captured in the tax net one way or another in order to increase revenue generated. </a:t>
            </a:r>
            <a:endParaRPr lang="en-US" sz="2800" dirty="0" smtClean="0"/>
          </a:p>
          <a:p>
            <a:pPr marL="0" indent="0" algn="just">
              <a:buNone/>
            </a:pPr>
            <a:endParaRPr lang="en-US" sz="2800" dirty="0"/>
          </a:p>
          <a:p>
            <a:pPr marL="0" indent="0" algn="just">
              <a:buNone/>
            </a:pPr>
            <a:r>
              <a:rPr lang="en-US" sz="2800" dirty="0" smtClean="0"/>
              <a:t>It </a:t>
            </a:r>
            <a:r>
              <a:rPr lang="en-US" sz="2800" dirty="0"/>
              <a:t>could also mean revisiting existing taxes to enlarge the base and eliminate any possibility of under-taxing by evolving a more efficient tax policy.</a:t>
            </a:r>
          </a:p>
        </p:txBody>
      </p:sp>
    </p:spTree>
    <p:extLst>
      <p:ext uri="{BB962C8B-B14F-4D97-AF65-F5344CB8AC3E}">
        <p14:creationId xmlns:p14="http://schemas.microsoft.com/office/powerpoint/2010/main" val="1508638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770709"/>
            <a:ext cx="8596668" cy="5270653"/>
          </a:xfrm>
        </p:spPr>
        <p:txBody>
          <a:bodyPr>
            <a:normAutofit/>
          </a:bodyPr>
          <a:lstStyle/>
          <a:p>
            <a:pPr algn="just"/>
            <a:r>
              <a:rPr lang="en-US" sz="3200" b="1" dirty="0"/>
              <a:t>Blocking the revenue leakages</a:t>
            </a:r>
            <a:r>
              <a:rPr lang="en-US" sz="3200" dirty="0"/>
              <a:t> </a:t>
            </a:r>
            <a:r>
              <a:rPr lang="en-US" sz="3200" dirty="0" smtClean="0"/>
              <a:t>refer </a:t>
            </a:r>
            <a:r>
              <a:rPr lang="en-US" sz="3200" dirty="0"/>
              <a:t>to different ways of ensuring taxes collected get to the right authority, and are used for the right reasons</a:t>
            </a:r>
            <a:r>
              <a:rPr lang="en-US" sz="3200" dirty="0" smtClean="0"/>
              <a:t>.</a:t>
            </a:r>
          </a:p>
          <a:p>
            <a:pPr marL="0" indent="0" algn="just">
              <a:buNone/>
            </a:pPr>
            <a:endParaRPr lang="en-US" sz="3200" dirty="0"/>
          </a:p>
          <a:p>
            <a:pPr algn="just"/>
            <a:r>
              <a:rPr lang="en-US" sz="3200" dirty="0"/>
              <a:t>When we refer to the </a:t>
            </a:r>
            <a:r>
              <a:rPr lang="en-US" sz="3200" b="1" dirty="0"/>
              <a:t>subnational level</a:t>
            </a:r>
            <a:r>
              <a:rPr lang="en-US" sz="3200" dirty="0"/>
              <a:t> in </a:t>
            </a:r>
            <a:r>
              <a:rPr lang="en-US" sz="3200" dirty="0" smtClean="0"/>
              <a:t>the context of this webinar</a:t>
            </a:r>
            <a:r>
              <a:rPr lang="en-US" sz="3200" dirty="0"/>
              <a:t>, we mean the state and local government level.</a:t>
            </a:r>
          </a:p>
          <a:p>
            <a:pPr marL="0" indent="0" algn="just">
              <a:buNone/>
            </a:pPr>
            <a:endParaRPr lang="en-US" sz="3200" dirty="0"/>
          </a:p>
        </p:txBody>
      </p:sp>
    </p:spTree>
    <p:extLst>
      <p:ext uri="{BB962C8B-B14F-4D97-AF65-F5344CB8AC3E}">
        <p14:creationId xmlns:p14="http://schemas.microsoft.com/office/powerpoint/2010/main" val="3332921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76518"/>
            <a:ext cx="8596668" cy="837127"/>
          </a:xfrm>
        </p:spPr>
        <p:txBody>
          <a:bodyPr>
            <a:normAutofit fontScale="90000"/>
          </a:bodyPr>
          <a:lstStyle/>
          <a:p>
            <a:r>
              <a:rPr lang="en-US" b="1" dirty="0"/>
              <a:t>INTRODUCTION</a:t>
            </a:r>
            <a:br>
              <a:rPr lang="en-US" b="1" dirty="0"/>
            </a:br>
            <a:endParaRPr lang="en-US" b="1" dirty="0"/>
          </a:p>
        </p:txBody>
      </p:sp>
      <p:sp>
        <p:nvSpPr>
          <p:cNvPr id="3" name="Content Placeholder 2"/>
          <p:cNvSpPr>
            <a:spLocks noGrp="1"/>
          </p:cNvSpPr>
          <p:nvPr>
            <p:ph idx="1"/>
          </p:nvPr>
        </p:nvSpPr>
        <p:spPr>
          <a:xfrm>
            <a:off x="677334" y="1201783"/>
            <a:ext cx="9407192" cy="5525588"/>
          </a:xfrm>
        </p:spPr>
        <p:txBody>
          <a:bodyPr>
            <a:normAutofit fontScale="92500" lnSpcReduction="20000"/>
          </a:bodyPr>
          <a:lstStyle/>
          <a:p>
            <a:pPr algn="just">
              <a:lnSpc>
                <a:spcPct val="150000"/>
              </a:lnSpc>
            </a:pPr>
            <a:r>
              <a:rPr lang="en-GB" sz="2600" dirty="0" smtClean="0"/>
              <a:t>Taxes are compulsory payment made by individuals or corporation to government. </a:t>
            </a:r>
            <a:endParaRPr lang="en-GB" sz="2600" dirty="0" smtClean="0"/>
          </a:p>
          <a:p>
            <a:pPr marL="0" indent="0" algn="just">
              <a:lnSpc>
                <a:spcPct val="150000"/>
              </a:lnSpc>
              <a:buNone/>
            </a:pPr>
            <a:endParaRPr lang="en-GB" sz="2600" dirty="0" smtClean="0"/>
          </a:p>
          <a:p>
            <a:pPr algn="just">
              <a:lnSpc>
                <a:spcPct val="150000"/>
              </a:lnSpc>
            </a:pPr>
            <a:r>
              <a:rPr lang="en-US" sz="2600" dirty="0" smtClean="0"/>
              <a:t>Succinctly, it can be seen as a </a:t>
            </a:r>
            <a:r>
              <a:rPr lang="en-US" sz="2600" dirty="0"/>
              <a:t>compulsory contribution to state revenue, levied by the government on workers' income and business profits, or added to the cost of some goods, services, and transactions</a:t>
            </a:r>
            <a:r>
              <a:rPr lang="en-US" sz="2600" dirty="0" smtClean="0"/>
              <a:t>.</a:t>
            </a:r>
          </a:p>
          <a:p>
            <a:pPr marL="0" indent="0" algn="just">
              <a:lnSpc>
                <a:spcPct val="150000"/>
              </a:lnSpc>
              <a:buNone/>
            </a:pPr>
            <a:endParaRPr lang="en-GB" sz="2600" dirty="0" smtClean="0"/>
          </a:p>
          <a:p>
            <a:pPr algn="just">
              <a:lnSpc>
                <a:spcPct val="150000"/>
              </a:lnSpc>
            </a:pPr>
            <a:r>
              <a:rPr lang="en-GB" sz="2600" dirty="0" smtClean="0"/>
              <a:t>Taxes are imposed by </a:t>
            </a:r>
            <a:r>
              <a:rPr lang="en-GB" sz="2600" dirty="0"/>
              <a:t>l</a:t>
            </a:r>
            <a:r>
              <a:rPr lang="en-GB" sz="2600" dirty="0" smtClean="0"/>
              <a:t>aw which defines the tax base (profit, gains, transactions etc. as well as the applicable </a:t>
            </a:r>
            <a:r>
              <a:rPr lang="en-GB" sz="2600" dirty="0" smtClean="0"/>
              <a:t>rate).</a:t>
            </a:r>
            <a:endParaRPr lang="en-GB" sz="2600" dirty="0" smtClean="0"/>
          </a:p>
          <a:p>
            <a:pPr>
              <a:lnSpc>
                <a:spcPct val="250000"/>
              </a:lnSpc>
            </a:pPr>
            <a:endParaRPr lang="en-US" dirty="0"/>
          </a:p>
        </p:txBody>
      </p:sp>
    </p:spTree>
    <p:extLst>
      <p:ext uri="{BB962C8B-B14F-4D97-AF65-F5344CB8AC3E}">
        <p14:creationId xmlns:p14="http://schemas.microsoft.com/office/powerpoint/2010/main" val="904283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52697"/>
            <a:ext cx="8596668" cy="5688665"/>
          </a:xfrm>
        </p:spPr>
        <p:txBody>
          <a:bodyPr>
            <a:normAutofit/>
          </a:bodyPr>
          <a:lstStyle/>
          <a:p>
            <a:pPr marL="0" indent="0" algn="just">
              <a:buNone/>
            </a:pPr>
            <a:r>
              <a:rPr lang="en-US" sz="3200" b="1" dirty="0">
                <a:solidFill>
                  <a:srgbClr val="92D050"/>
                </a:solidFill>
              </a:rPr>
              <a:t>INTRODUCTION Cont’d</a:t>
            </a:r>
            <a:endParaRPr lang="en-US" sz="3200" b="1" dirty="0" smtClean="0">
              <a:solidFill>
                <a:srgbClr val="92D050"/>
              </a:solidFill>
            </a:endParaRPr>
          </a:p>
          <a:p>
            <a:pPr algn="just"/>
            <a:endParaRPr lang="en-US" sz="2400" dirty="0"/>
          </a:p>
          <a:p>
            <a:pPr algn="just"/>
            <a:r>
              <a:rPr lang="en-US" sz="2800" dirty="0" smtClean="0"/>
              <a:t>Businesses </a:t>
            </a:r>
            <a:r>
              <a:rPr lang="en-US" sz="2800" dirty="0"/>
              <a:t>especially in developing economies face challenges with misaligned tax policy. Tax policy affects both the profit and investment opportunities for small businesses, medium sized businesses and even foreign owned enterprises</a:t>
            </a:r>
            <a:r>
              <a:rPr lang="en-US" sz="2800" dirty="0" smtClean="0"/>
              <a:t>.</a:t>
            </a:r>
          </a:p>
          <a:p>
            <a:pPr marL="0" indent="0" algn="just">
              <a:buNone/>
            </a:pPr>
            <a:endParaRPr lang="en-US" sz="2800" dirty="0"/>
          </a:p>
          <a:p>
            <a:pPr algn="just"/>
            <a:r>
              <a:rPr lang="en-US" sz="2800" dirty="0"/>
              <a:t>The big question here is why do we have taxes?</a:t>
            </a:r>
          </a:p>
          <a:p>
            <a:pPr marL="0" indent="0" algn="just">
              <a:buNone/>
            </a:pPr>
            <a:endParaRPr lang="en-US" sz="2800" dirty="0"/>
          </a:p>
        </p:txBody>
      </p:sp>
    </p:spTree>
    <p:extLst>
      <p:ext uri="{BB962C8B-B14F-4D97-AF65-F5344CB8AC3E}">
        <p14:creationId xmlns:p14="http://schemas.microsoft.com/office/powerpoint/2010/main" val="824002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92629"/>
          </a:xfrm>
        </p:spPr>
        <p:txBody>
          <a:bodyPr/>
          <a:lstStyle/>
          <a:p>
            <a:r>
              <a:rPr lang="en-US" dirty="0"/>
              <a:t>INTRODUCTION Cont’d</a:t>
            </a:r>
          </a:p>
        </p:txBody>
      </p:sp>
      <p:sp>
        <p:nvSpPr>
          <p:cNvPr id="3" name="Content Placeholder 2"/>
          <p:cNvSpPr>
            <a:spLocks noGrp="1"/>
          </p:cNvSpPr>
          <p:nvPr>
            <p:ph idx="1"/>
          </p:nvPr>
        </p:nvSpPr>
        <p:spPr>
          <a:xfrm>
            <a:off x="677334" y="1502229"/>
            <a:ext cx="8596668" cy="4846320"/>
          </a:xfrm>
        </p:spPr>
        <p:txBody>
          <a:bodyPr>
            <a:normAutofit/>
          </a:bodyPr>
          <a:lstStyle/>
          <a:p>
            <a:pPr algn="just"/>
            <a:r>
              <a:rPr lang="en-US" sz="2800" dirty="0"/>
              <a:t>Taxation is a practical way of raising the revenue to finance government spending on public goods and services. </a:t>
            </a:r>
            <a:endParaRPr lang="en-US" sz="2800" dirty="0" smtClean="0"/>
          </a:p>
          <a:p>
            <a:pPr algn="just"/>
            <a:r>
              <a:rPr lang="en-US" sz="2800" dirty="0" smtClean="0"/>
              <a:t>However</a:t>
            </a:r>
            <a:r>
              <a:rPr lang="en-US" sz="2800" dirty="0"/>
              <a:t>, an ideal tax system should raise essential revenue without recourse to excessive borrowing by government. </a:t>
            </a:r>
            <a:endParaRPr lang="en-US" sz="2800" dirty="0" smtClean="0"/>
          </a:p>
          <a:p>
            <a:pPr algn="just"/>
            <a:r>
              <a:rPr lang="en-US" sz="2800" dirty="0" smtClean="0"/>
              <a:t>An </a:t>
            </a:r>
            <a:r>
              <a:rPr lang="en-US" sz="2800" dirty="0"/>
              <a:t>ideal tax system will also not discourage economic activity that will lead to real economic growth. </a:t>
            </a:r>
            <a:endParaRPr lang="en-US" sz="2800" dirty="0" smtClean="0"/>
          </a:p>
          <a:p>
            <a:pPr algn="just"/>
            <a:r>
              <a:rPr lang="en-US" sz="2800" dirty="0" smtClean="0"/>
              <a:t>How </a:t>
            </a:r>
            <a:r>
              <a:rPr lang="en-US" sz="2800" dirty="0"/>
              <a:t>then do we strike a balance?</a:t>
            </a:r>
          </a:p>
          <a:p>
            <a:endParaRPr lang="en-US" dirty="0"/>
          </a:p>
        </p:txBody>
      </p:sp>
    </p:spTree>
    <p:extLst>
      <p:ext uri="{BB962C8B-B14F-4D97-AF65-F5344CB8AC3E}">
        <p14:creationId xmlns:p14="http://schemas.microsoft.com/office/powerpoint/2010/main" val="2894669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76518"/>
            <a:ext cx="8596668" cy="837127"/>
          </a:xfrm>
        </p:spPr>
        <p:txBody>
          <a:bodyPr>
            <a:normAutofit fontScale="90000"/>
          </a:bodyPr>
          <a:lstStyle/>
          <a:p>
            <a:r>
              <a:rPr lang="en-US" dirty="0" smtClean="0"/>
              <a:t>INTRODUCTION Cont’d</a:t>
            </a:r>
            <a:r>
              <a:rPr lang="en-US" dirty="0"/>
              <a:t/>
            </a:r>
            <a:br>
              <a:rPr lang="en-US" dirty="0"/>
            </a:br>
            <a:endParaRPr lang="en-US" dirty="0"/>
          </a:p>
        </p:txBody>
      </p:sp>
      <p:sp>
        <p:nvSpPr>
          <p:cNvPr id="3" name="Content Placeholder 2"/>
          <p:cNvSpPr>
            <a:spLocks noGrp="1"/>
          </p:cNvSpPr>
          <p:nvPr>
            <p:ph idx="1"/>
          </p:nvPr>
        </p:nvSpPr>
        <p:spPr>
          <a:xfrm>
            <a:off x="677334" y="953589"/>
            <a:ext cx="9224312" cy="5590902"/>
          </a:xfrm>
        </p:spPr>
        <p:txBody>
          <a:bodyPr>
            <a:noAutofit/>
          </a:bodyPr>
          <a:lstStyle/>
          <a:p>
            <a:pPr algn="just">
              <a:lnSpc>
                <a:spcPct val="150000"/>
              </a:lnSpc>
              <a:spcAft>
                <a:spcPts val="600"/>
              </a:spcAft>
            </a:pPr>
            <a:r>
              <a:rPr lang="en-US" sz="2400" dirty="0" smtClean="0"/>
              <a:t>In about a decade </a:t>
            </a:r>
            <a:r>
              <a:rPr lang="en-US" sz="2400" dirty="0" smtClean="0"/>
              <a:t>now, </a:t>
            </a:r>
            <a:r>
              <a:rPr lang="en-US" sz="2400" dirty="0" smtClean="0"/>
              <a:t>Nigeria has gradually shifted attention to tax revenue to fund its budget. </a:t>
            </a:r>
          </a:p>
          <a:p>
            <a:pPr algn="just">
              <a:lnSpc>
                <a:spcPct val="150000"/>
              </a:lnSpc>
              <a:spcAft>
                <a:spcPts val="1200"/>
              </a:spcAft>
            </a:pPr>
            <a:r>
              <a:rPr lang="en-US" sz="2400" dirty="0" smtClean="0"/>
              <a:t>This was occasioned by dwindling revenue from crude oil export which has been the mainstay of the economy since early 1970s. </a:t>
            </a:r>
          </a:p>
          <a:p>
            <a:pPr algn="just">
              <a:lnSpc>
                <a:spcPct val="150000"/>
              </a:lnSpc>
            </a:pPr>
            <a:r>
              <a:rPr lang="en-US" sz="2400" dirty="0" smtClean="0"/>
              <a:t>The fall in revenue was caused first by the fall in crude oil price at the global market, coupled with the abysmal losses in output attributable to the militancy in the </a:t>
            </a:r>
            <a:r>
              <a:rPr lang="en-US" sz="2400" dirty="0"/>
              <a:t>N</a:t>
            </a:r>
            <a:r>
              <a:rPr lang="en-US" sz="2400" dirty="0" smtClean="0"/>
              <a:t>iger </a:t>
            </a:r>
            <a:r>
              <a:rPr lang="en-US" sz="2400" dirty="0" smtClean="0"/>
              <a:t>Delta.</a:t>
            </a:r>
            <a:endParaRPr lang="en-US" sz="2400" dirty="0"/>
          </a:p>
        </p:txBody>
      </p:sp>
    </p:spTree>
    <p:extLst>
      <p:ext uri="{BB962C8B-B14F-4D97-AF65-F5344CB8AC3E}">
        <p14:creationId xmlns:p14="http://schemas.microsoft.com/office/powerpoint/2010/main" val="104168542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1081</TotalTime>
  <Words>2253</Words>
  <Application>Microsoft Office PowerPoint</Application>
  <PresentationFormat>Widescreen</PresentationFormat>
  <Paragraphs>153</Paragraphs>
  <Slides>36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Algerian</vt:lpstr>
      <vt:lpstr>Arial</vt:lpstr>
      <vt:lpstr>Calibri</vt:lpstr>
      <vt:lpstr>Times New Roman</vt:lpstr>
      <vt:lpstr>Trebuchet MS</vt:lpstr>
      <vt:lpstr>Wingdings</vt:lpstr>
      <vt:lpstr>Wingdings 3</vt:lpstr>
      <vt:lpstr>Facet</vt:lpstr>
      <vt:lpstr>WIDENING THE TAX NET AND BLOCKING REVENUE LEAKAGES AT THE SUBNATIONAL LEVEL </vt:lpstr>
      <vt:lpstr>OUTLINE</vt:lpstr>
      <vt:lpstr>CONCEPTS</vt:lpstr>
      <vt:lpstr>PowerPoint Presentation</vt:lpstr>
      <vt:lpstr>PowerPoint Presentation</vt:lpstr>
      <vt:lpstr>INTRODUCTION </vt:lpstr>
      <vt:lpstr>PowerPoint Presentation</vt:lpstr>
      <vt:lpstr>INTRODUCTION Cont’d</vt:lpstr>
      <vt:lpstr>INTRODUCTION Cont’d </vt:lpstr>
      <vt:lpstr>INTRODUCTION Cont’d </vt:lpstr>
      <vt:lpstr>The Structure of Nigerian Tax System</vt:lpstr>
      <vt:lpstr>The Structure of Nigerian Tax System</vt:lpstr>
      <vt:lpstr>The Structure of Nigerian Tax System</vt:lpstr>
      <vt:lpstr>CHALLENGES OF ESTABLISHING EFFICIENT TAX SYSTEM AT THE SUBNATIONAL LEVEL IN NIGERIA </vt:lpstr>
      <vt:lpstr>CHALLENGES OF ESTABLISHING EFFICIENT TAX SYSTEM AT THE SUBNATIONAL LEVEL IN NIGERIA Cont’d</vt:lpstr>
      <vt:lpstr>CHALLENGES OF ESTABLISHING EFFICIENT TAX SYSTEM AT THE SUBNATIONAL LEVEL IN NIGERIA Cont’d</vt:lpstr>
      <vt:lpstr> CHALLENGES OF THE CURRENT TAX SYSTEM</vt:lpstr>
      <vt:lpstr>CHALLENGES OF THE CURRENT TAX SYSTEM</vt:lpstr>
      <vt:lpstr>CHALLENGES OF THE CURRENT TAX SYSTEM</vt:lpstr>
      <vt:lpstr>CHALLENGES OF THE CURRENT TAX SYSTEM</vt:lpstr>
      <vt:lpstr>THE WAY FORWARD</vt:lpstr>
      <vt:lpstr>WAY FORWARD</vt:lpstr>
      <vt:lpstr>BLOCKING THE LEAKAGES Cont’d </vt:lpstr>
      <vt:lpstr>BLOCKING THE LEAKAGES Cont’d</vt:lpstr>
      <vt:lpstr>THE 3Cs</vt:lpstr>
      <vt:lpstr>BLOCKING THE LEAKAGES Cont’d</vt:lpstr>
      <vt:lpstr>BLOCKING THE LEAKAGES Cont’d</vt:lpstr>
      <vt:lpstr>WAY FORWARD  </vt:lpstr>
      <vt:lpstr>WIDENING THE TAX NET Cont’d </vt:lpstr>
      <vt:lpstr>WIDENING THE TAX NET Cont’d</vt:lpstr>
      <vt:lpstr>WIDENING THE TAX NET Cont’d</vt:lpstr>
      <vt:lpstr>WIDENING THE TAX NET Cont’d</vt:lpstr>
      <vt:lpstr>CONCLUSION</vt:lpstr>
      <vt:lpstr>Selected References </vt:lpstr>
      <vt:lpstr>Acknowledgement</vt:lpstr>
      <vt:lpstr>Thank you all for listening</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WIDENING THE TAX NET AND BLOCKING REVENUE LEAKAGES AT THE SUBNATIONAL LEVEL</dc:title>
  <dc:creator>Paulinus IYIKA</dc:creator>
  <cp:lastModifiedBy>FELICIA OLOKOYO</cp:lastModifiedBy>
  <cp:revision>60</cp:revision>
  <dcterms:created xsi:type="dcterms:W3CDTF">2022-05-19T10:19:06Z</dcterms:created>
  <dcterms:modified xsi:type="dcterms:W3CDTF">2022-05-20T18:14:10Z</dcterms:modified>
</cp:coreProperties>
</file>