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8F106-8AC1-4AF8-143D-886E530EC6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3F5052F-2260-954E-4AD1-92E4A959BC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1B94CAF-3D63-DE6F-5A6B-B096558B69FC}"/>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5E944EE6-2FEB-DF60-C4D5-BBCA10FCC0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379A09-98D4-B1EF-F934-7B599DA215EE}"/>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52692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67EE3-1E31-6325-BFD7-C1AD4ECD57B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C66AAD-DE36-80CA-3E40-7B27E9B9DC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B0B2BC-7210-B590-D469-7234465F72B0}"/>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48DD6914-CAEE-1081-E4EF-0EC6A8FC34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F58E6E-E30D-7DDF-4F78-8658494C12A2}"/>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847948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76B7EC-6CB1-2CF0-C7BC-376A4D8AB7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5370FE-1291-8137-A447-EE20D02CD7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F6A28A-34A1-ED41-CAF8-35E43CE3DC62}"/>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A6738BDD-52E6-F87D-8F59-DBB39A944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C2132C-FC63-AF6C-7A12-30842B127351}"/>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1909584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08D94-26B3-CEA9-5AF9-DB89BAB02B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2D595F-9EB6-EA9F-2BD9-39D4E4C5C4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12A7A5-85F5-15A6-F629-7169D43E2993}"/>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6971164F-59F4-C2E6-6BCE-DFE09A3BC9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8856CE-C1CC-F71C-4674-C32392D310FD}"/>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1240993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07463-A7FE-C7CA-C279-F6688624C6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ADBEFDA-F28E-3ACA-4EC1-183221D69C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06E829-7F96-981E-7A1A-DD1D94ADB667}"/>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1A22C047-C8E3-CDFA-556E-861345C15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CB87EC-4156-295A-F20C-979D2638D5F0}"/>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245995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77D44-ADD9-750E-A69D-C32F4473627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AE9EFE2-C91B-38C3-5E4F-45BD6BD56C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0FF9F3-94B5-18D2-36D1-E964A693C1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96E670A-695D-ACA4-0336-C4F021DC6E64}"/>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6" name="Footer Placeholder 5">
            <a:extLst>
              <a:ext uri="{FF2B5EF4-FFF2-40B4-BE49-F238E27FC236}">
                <a16:creationId xmlns:a16="http://schemas.microsoft.com/office/drawing/2014/main" id="{1928FADB-CAD9-2D90-2B4C-5F61199C9A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79AB33-43B0-D3C2-7743-23706A3B5C06}"/>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282113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A5773-A348-8558-3A09-E77C9598C72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94BEA1D-68BA-3A56-1EF1-7F6F54AFC4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567EE4-9BC6-B08E-0729-3813EFD1B6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56F1CB6-965F-1760-EC08-12480885D5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6B41DE-B6D2-EB79-7C66-88AA486255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89DBB1D-8D31-5E25-8AC5-5533DB765FFD}"/>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8" name="Footer Placeholder 7">
            <a:extLst>
              <a:ext uri="{FF2B5EF4-FFF2-40B4-BE49-F238E27FC236}">
                <a16:creationId xmlns:a16="http://schemas.microsoft.com/office/drawing/2014/main" id="{431CD458-842D-430E-41B6-326F7BE3651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3D23E6E-462C-468D-8BD1-DB74593EBEB5}"/>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597416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3B695-006C-F006-3EC8-C5EED754E9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B94B4EF-8651-C234-23A5-4CA2FF30D618}"/>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4" name="Footer Placeholder 3">
            <a:extLst>
              <a:ext uri="{FF2B5EF4-FFF2-40B4-BE49-F238E27FC236}">
                <a16:creationId xmlns:a16="http://schemas.microsoft.com/office/drawing/2014/main" id="{80BF48B9-7FB1-514A-82D9-757587FBC33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7953DB9-997D-0C15-5386-489C0137D6F8}"/>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705649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0FBADD-3FD0-2804-CD85-6E54796E0D40}"/>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3" name="Footer Placeholder 2">
            <a:extLst>
              <a:ext uri="{FF2B5EF4-FFF2-40B4-BE49-F238E27FC236}">
                <a16:creationId xmlns:a16="http://schemas.microsoft.com/office/drawing/2014/main" id="{C5FBC241-FA6E-1D01-5644-807E4E72640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3353283-3F7A-24BD-EF06-23EC6334B53C}"/>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260116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BDF58-4179-8FBF-DC48-A3BFC31C2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EE55EDC-5DF0-7223-3F63-72D5641AF5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D480294-CE78-8DE2-7DE0-1EB42F2AD4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07F8F3-4DD6-CB2D-2DB8-A1E29B17F552}"/>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6" name="Footer Placeholder 5">
            <a:extLst>
              <a:ext uri="{FF2B5EF4-FFF2-40B4-BE49-F238E27FC236}">
                <a16:creationId xmlns:a16="http://schemas.microsoft.com/office/drawing/2014/main" id="{00EBC748-13D2-BDCE-2E0E-5EF9A656AC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1D5881-71FA-FDB1-A257-EB858FBDCB72}"/>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432641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E825A-2FF8-EB9F-6BDF-61A9C618A7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6C2E86B-109F-0399-D163-F438564CBC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EB0C445-2D04-1AD2-5ECD-E0BC8DDB7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ACFD46-4077-E2C7-8FE5-54EEF3EA41CC}"/>
              </a:ext>
            </a:extLst>
          </p:cNvPr>
          <p:cNvSpPr>
            <a:spLocks noGrp="1"/>
          </p:cNvSpPr>
          <p:nvPr>
            <p:ph type="dt" sz="half" idx="10"/>
          </p:nvPr>
        </p:nvSpPr>
        <p:spPr/>
        <p:txBody>
          <a:bodyPr/>
          <a:lstStyle/>
          <a:p>
            <a:fld id="{73F9F337-9C9A-4CA6-9EB6-A25043F46486}" type="datetimeFigureOut">
              <a:rPr lang="en-GB" smtClean="0"/>
              <a:t>07/05/2022</a:t>
            </a:fld>
            <a:endParaRPr lang="en-GB"/>
          </a:p>
        </p:txBody>
      </p:sp>
      <p:sp>
        <p:nvSpPr>
          <p:cNvPr id="6" name="Footer Placeholder 5">
            <a:extLst>
              <a:ext uri="{FF2B5EF4-FFF2-40B4-BE49-F238E27FC236}">
                <a16:creationId xmlns:a16="http://schemas.microsoft.com/office/drawing/2014/main" id="{1509E886-CB6C-E7DA-595F-0E7D50A7E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519E0AF-E90B-233E-8912-A1681CC61ED8}"/>
              </a:ext>
            </a:extLst>
          </p:cNvPr>
          <p:cNvSpPr>
            <a:spLocks noGrp="1"/>
          </p:cNvSpPr>
          <p:nvPr>
            <p:ph type="sldNum" sz="quarter" idx="12"/>
          </p:nvPr>
        </p:nvSpPr>
        <p:spPr/>
        <p:txBody>
          <a:bodyPr/>
          <a:lstStyle/>
          <a:p>
            <a:fld id="{DE6973D7-87ED-4747-A4D7-BFD61B54612B}" type="slidenum">
              <a:rPr lang="en-GB" smtClean="0"/>
              <a:t>‹#›</a:t>
            </a:fld>
            <a:endParaRPr lang="en-GB"/>
          </a:p>
        </p:txBody>
      </p:sp>
    </p:spTree>
    <p:extLst>
      <p:ext uri="{BB962C8B-B14F-4D97-AF65-F5344CB8AC3E}">
        <p14:creationId xmlns:p14="http://schemas.microsoft.com/office/powerpoint/2010/main" val="2343901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92C5AC-1702-53EB-A6F2-90707C44A2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F379DB-2D5E-961F-4E5F-1C210BFB49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817149-D384-C255-7749-C1823A8518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9F337-9C9A-4CA6-9EB6-A25043F46486}" type="datetimeFigureOut">
              <a:rPr lang="en-GB" smtClean="0"/>
              <a:t>07/05/2022</a:t>
            </a:fld>
            <a:endParaRPr lang="en-GB"/>
          </a:p>
        </p:txBody>
      </p:sp>
      <p:sp>
        <p:nvSpPr>
          <p:cNvPr id="5" name="Footer Placeholder 4">
            <a:extLst>
              <a:ext uri="{FF2B5EF4-FFF2-40B4-BE49-F238E27FC236}">
                <a16:creationId xmlns:a16="http://schemas.microsoft.com/office/drawing/2014/main" id="{26A6F5EF-9E8D-28AF-70E9-60C5244EA1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414A2EE-B667-D51E-46FE-A5CF3E2F8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973D7-87ED-4747-A4D7-BFD61B54612B}" type="slidenum">
              <a:rPr lang="en-GB" smtClean="0"/>
              <a:t>‹#›</a:t>
            </a:fld>
            <a:endParaRPr lang="en-GB"/>
          </a:p>
        </p:txBody>
      </p:sp>
    </p:spTree>
    <p:extLst>
      <p:ext uri="{BB962C8B-B14F-4D97-AF65-F5344CB8AC3E}">
        <p14:creationId xmlns:p14="http://schemas.microsoft.com/office/powerpoint/2010/main" val="1472798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awlingsehumadu@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33800-99C2-AEBD-B2EC-090C8FBDA0F5}"/>
              </a:ext>
            </a:extLst>
          </p:cNvPr>
          <p:cNvSpPr>
            <a:spLocks noGrp="1"/>
          </p:cNvSpPr>
          <p:nvPr>
            <p:ph type="ctrTitle"/>
          </p:nvPr>
        </p:nvSpPr>
        <p:spPr/>
        <p:txBody>
          <a:bodyPr>
            <a:normAutofit/>
          </a:bodyPr>
          <a:lstStyle/>
          <a:p>
            <a:r>
              <a:rPr lang="en-US" sz="3600" b="1" dirty="0">
                <a:solidFill>
                  <a:schemeClr val="accent6">
                    <a:lumMod val="50000"/>
                  </a:schemeClr>
                </a:solidFill>
                <a:effectLst/>
                <a:latin typeface="Helvetica BQ" pitchFamily="50" charset="0"/>
                <a:ea typeface="Calibri" panose="020F0502020204030204" pitchFamily="34" charset="0"/>
                <a:cs typeface="Times New Roman" panose="02020603050405020304" pitchFamily="18" charset="0"/>
              </a:rPr>
              <a:t>Enhancing Sub-nationals’ Revenue Generation Prospects In Nigeria: </a:t>
            </a:r>
            <a:r>
              <a:rPr lang="en-US" sz="3000" b="1" dirty="0">
                <a:solidFill>
                  <a:srgbClr val="7030A0"/>
                </a:solidFill>
                <a:effectLst/>
                <a:latin typeface="Helvetica BQ" pitchFamily="50" charset="0"/>
                <a:ea typeface="Calibri" panose="020F0502020204030204" pitchFamily="34" charset="0"/>
                <a:cs typeface="Times New Roman" panose="02020603050405020304" pitchFamily="18" charset="0"/>
              </a:rPr>
              <a:t>Opportunities, Challenges And Prospects</a:t>
            </a:r>
            <a:endParaRPr lang="en-GB" sz="3000" dirty="0">
              <a:solidFill>
                <a:srgbClr val="7030A0"/>
              </a:solidFill>
              <a:latin typeface="Helvetica BQ" pitchFamily="50" charset="0"/>
            </a:endParaRPr>
          </a:p>
        </p:txBody>
      </p:sp>
      <p:sp>
        <p:nvSpPr>
          <p:cNvPr id="3" name="Subtitle 2">
            <a:extLst>
              <a:ext uri="{FF2B5EF4-FFF2-40B4-BE49-F238E27FC236}">
                <a16:creationId xmlns:a16="http://schemas.microsoft.com/office/drawing/2014/main" id="{9727557C-BF63-0229-D6E0-B4F11BFD50EA}"/>
              </a:ext>
            </a:extLst>
          </p:cNvPr>
          <p:cNvSpPr>
            <a:spLocks noGrp="1"/>
          </p:cNvSpPr>
          <p:nvPr>
            <p:ph type="subTitle" idx="1"/>
          </p:nvPr>
        </p:nvSpPr>
        <p:spPr>
          <a:xfrm>
            <a:off x="1524000" y="3857625"/>
            <a:ext cx="9144000" cy="1185864"/>
          </a:xfrm>
        </p:spPr>
        <p:txBody>
          <a:bodyPr/>
          <a:lstStyle/>
          <a:p>
            <a:pPr algn="ctr"/>
            <a:r>
              <a:rPr lang="en-US" sz="1800" b="1" dirty="0">
                <a:effectLst/>
                <a:latin typeface="Futura Md BT" panose="020B0602020204020303" pitchFamily="34" charset="0"/>
                <a:ea typeface="Calibri" panose="020F0502020204030204" pitchFamily="34" charset="0"/>
                <a:cs typeface="Times New Roman" panose="02020603050405020304" pitchFamily="18" charset="0"/>
              </a:rPr>
              <a:t>ESV Rawlings C. Ehumadu FNIVS</a:t>
            </a:r>
            <a:endParaRPr lang="en-GB" sz="1800" dirty="0">
              <a:effectLst/>
              <a:latin typeface="Futura Md BT" panose="020B0602020204020303" pitchFamily="34" charset="0"/>
              <a:ea typeface="Calibri" panose="020F0502020204030204" pitchFamily="34" charset="0"/>
              <a:cs typeface="Times New Roman" panose="02020603050405020304" pitchFamily="18" charset="0"/>
            </a:endParaRPr>
          </a:p>
          <a:p>
            <a:pPr algn="ctr"/>
            <a:r>
              <a:rPr lang="en-US" sz="1800" u="sng" dirty="0">
                <a:solidFill>
                  <a:srgbClr val="0563C1"/>
                </a:solidFill>
                <a:effectLst/>
                <a:latin typeface="Futura Md BT" panose="020B0602020204020303" pitchFamily="34" charset="0"/>
                <a:ea typeface="Calibri" panose="020F0502020204030204" pitchFamily="34" charset="0"/>
                <a:cs typeface="Times New Roman" panose="02020603050405020304" pitchFamily="18" charset="0"/>
                <a:hlinkClick r:id="rId2"/>
              </a:rPr>
              <a:t>rawlingsehumadu@gmail.com</a:t>
            </a:r>
            <a:endParaRPr lang="en-GB" sz="1800" dirty="0">
              <a:effectLst/>
              <a:latin typeface="Futura Md BT" panose="020B0602020204020303" pitchFamily="34" charset="0"/>
              <a:ea typeface="Calibri" panose="020F0502020204030204" pitchFamily="34" charset="0"/>
              <a:cs typeface="Times New Roman" panose="02020603050405020304" pitchFamily="18" charset="0"/>
            </a:endParaRPr>
          </a:p>
          <a:p>
            <a:pPr algn="ctr"/>
            <a:r>
              <a:rPr lang="en-US" sz="1800" dirty="0">
                <a:effectLst/>
                <a:latin typeface="Futura Md BT" panose="020B0602020204020303" pitchFamily="34" charset="0"/>
                <a:ea typeface="Calibri" panose="020F0502020204030204" pitchFamily="34" charset="0"/>
                <a:cs typeface="Times New Roman" panose="02020603050405020304" pitchFamily="18" charset="0"/>
              </a:rPr>
              <a:t>08091880770</a:t>
            </a:r>
            <a:endParaRPr lang="en-GB" sz="1800" dirty="0">
              <a:effectLst/>
              <a:latin typeface="Futura Md BT" panose="020B0602020204020303" pitchFamily="34" charset="0"/>
              <a:ea typeface="Calibri" panose="020F0502020204030204" pitchFamily="34" charset="0"/>
              <a:cs typeface="Times New Roman" panose="02020603050405020304" pitchFamily="18" charset="0"/>
            </a:endParaRPr>
          </a:p>
          <a:p>
            <a:endParaRPr lang="en-GB" dirty="0">
              <a:latin typeface="Futura Md BT" panose="020B0602020204020303" pitchFamily="34" charset="0"/>
            </a:endParaRPr>
          </a:p>
        </p:txBody>
      </p:sp>
    </p:spTree>
    <p:extLst>
      <p:ext uri="{BB962C8B-B14F-4D97-AF65-F5344CB8AC3E}">
        <p14:creationId xmlns:p14="http://schemas.microsoft.com/office/powerpoint/2010/main" val="503376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99C6-F197-58DA-1C81-F7216D4B81A9}"/>
              </a:ext>
            </a:extLst>
          </p:cNvPr>
          <p:cNvSpPr>
            <a:spLocks noGrp="1"/>
          </p:cNvSpPr>
          <p:nvPr>
            <p:ph type="title"/>
          </p:nvPr>
        </p:nvSpPr>
        <p:spPr>
          <a:xfrm>
            <a:off x="838200" y="365125"/>
            <a:ext cx="10515600" cy="892175"/>
          </a:xfrm>
        </p:spPr>
        <p:txBody>
          <a:bodyPr/>
          <a:lstStyle/>
          <a:p>
            <a:r>
              <a:rPr lang="en-GB" dirty="0">
                <a:latin typeface="Helvetica BQ" pitchFamily="50" charset="0"/>
              </a:rPr>
              <a:t>Conclusion</a:t>
            </a:r>
          </a:p>
        </p:txBody>
      </p:sp>
      <p:sp>
        <p:nvSpPr>
          <p:cNvPr id="3" name="Content Placeholder 2">
            <a:extLst>
              <a:ext uri="{FF2B5EF4-FFF2-40B4-BE49-F238E27FC236}">
                <a16:creationId xmlns:a16="http://schemas.microsoft.com/office/drawing/2014/main" id="{C4DED2BB-3D7C-B195-29F3-7371C55B9772}"/>
              </a:ext>
            </a:extLst>
          </p:cNvPr>
          <p:cNvSpPr>
            <a:spLocks noGrp="1"/>
          </p:cNvSpPr>
          <p:nvPr>
            <p:ph idx="1"/>
          </p:nvPr>
        </p:nvSpPr>
        <p:spPr>
          <a:xfrm>
            <a:off x="838200" y="1785938"/>
            <a:ext cx="10515600" cy="3171825"/>
          </a:xfrm>
        </p:spPr>
        <p:txBody>
          <a:bodyPr>
            <a:normAutofit/>
          </a:bodyPr>
          <a:lstStyle/>
          <a:p>
            <a:pPr algn="just"/>
            <a:r>
              <a:rPr lang="en-US" sz="2400" dirty="0">
                <a:latin typeface="Futura Md BT" panose="020B0602020204020303" pitchFamily="34" charset="0"/>
              </a:rPr>
              <a:t>From the foregoing, taxation and IGR is synonymous with adequacy of resources at the disposal of governments. However, the efficient use and management of IGR is undoubtedly the biggest enabler of growth and development, and real estate has proven to be a willing and able ally in the quest to enhance the IGR of Sub-national governments if the appropriate measures are taken and the right environment created for real estate to thrive</a:t>
            </a:r>
            <a:endParaRPr lang="en-GB" sz="2400" dirty="0">
              <a:latin typeface="Futura Md BT" panose="020B0602020204020303" pitchFamily="34" charset="0"/>
            </a:endParaRPr>
          </a:p>
        </p:txBody>
      </p:sp>
    </p:spTree>
    <p:extLst>
      <p:ext uri="{BB962C8B-B14F-4D97-AF65-F5344CB8AC3E}">
        <p14:creationId xmlns:p14="http://schemas.microsoft.com/office/powerpoint/2010/main" val="1727625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C07FA-EFC7-6575-7857-3BC2E0BF0FD0}"/>
              </a:ext>
            </a:extLst>
          </p:cNvPr>
          <p:cNvSpPr>
            <a:spLocks noGrp="1"/>
          </p:cNvSpPr>
          <p:nvPr>
            <p:ph type="title"/>
          </p:nvPr>
        </p:nvSpPr>
        <p:spPr>
          <a:xfrm>
            <a:off x="838200" y="365126"/>
            <a:ext cx="10515600" cy="792162"/>
          </a:xfrm>
        </p:spPr>
        <p:txBody>
          <a:bodyPr/>
          <a:lstStyle/>
          <a:p>
            <a:r>
              <a:rPr lang="en-GB" dirty="0">
                <a:latin typeface="Helvetica BQ" pitchFamily="50" charset="0"/>
              </a:rPr>
              <a:t>Introduction</a:t>
            </a:r>
          </a:p>
        </p:txBody>
      </p:sp>
      <p:sp>
        <p:nvSpPr>
          <p:cNvPr id="3" name="Content Placeholder 2">
            <a:extLst>
              <a:ext uri="{FF2B5EF4-FFF2-40B4-BE49-F238E27FC236}">
                <a16:creationId xmlns:a16="http://schemas.microsoft.com/office/drawing/2014/main" id="{B8C08F30-BBB0-B282-B21E-D0851AF39948}"/>
              </a:ext>
            </a:extLst>
          </p:cNvPr>
          <p:cNvSpPr>
            <a:spLocks noGrp="1"/>
          </p:cNvSpPr>
          <p:nvPr>
            <p:ph idx="1"/>
          </p:nvPr>
        </p:nvSpPr>
        <p:spPr>
          <a:xfrm>
            <a:off x="838200" y="1343026"/>
            <a:ext cx="10515600" cy="4833937"/>
          </a:xfrm>
        </p:spPr>
        <p:txBody>
          <a:bodyPr>
            <a:normAutofit fontScale="70000" lnSpcReduction="20000"/>
          </a:bodyPr>
          <a:lstStyle/>
          <a:p>
            <a:pPr algn="just"/>
            <a:r>
              <a:rPr lang="en-US" dirty="0">
                <a:latin typeface="Futura Md BT" panose="020B0602020204020303" pitchFamily="34" charset="0"/>
              </a:rPr>
              <a:t>Internally Generated Revenue (IGR) refers to the revenue derived by states and local governments within their geographical jurisdictions. </a:t>
            </a:r>
          </a:p>
          <a:p>
            <a:pPr algn="just"/>
            <a:r>
              <a:rPr lang="en-US" dirty="0">
                <a:latin typeface="Futura Md BT" panose="020B0602020204020303" pitchFamily="34" charset="0"/>
              </a:rPr>
              <a:t>These revenues are generated from a variety of sources like income tax, company income tax, Capital Gains Tax, Ground Rent, Deed Fees, Documentary taxes, tolls and other Charges, levies. </a:t>
            </a:r>
          </a:p>
          <a:p>
            <a:pPr algn="just"/>
            <a:r>
              <a:rPr lang="en-US" dirty="0">
                <a:latin typeface="Futura Md BT" panose="020B0602020204020303" pitchFamily="34" charset="0"/>
              </a:rPr>
              <a:t>In the context of real estate, IGR refers to revenue generated from real estate sources or land-based taxes.</a:t>
            </a:r>
          </a:p>
          <a:p>
            <a:pPr algn="just"/>
            <a:r>
              <a:rPr lang="en-US" dirty="0">
                <a:latin typeface="Futura Md BT" panose="020B0602020204020303" pitchFamily="34" charset="0"/>
              </a:rPr>
              <a:t>The economic development and sustainability of any state or local government depends on its ability to generate revenues for much needed development.</a:t>
            </a:r>
          </a:p>
          <a:p>
            <a:pPr algn="just"/>
            <a:r>
              <a:rPr lang="en-US" dirty="0">
                <a:latin typeface="Futura Md BT" panose="020B0602020204020303" pitchFamily="34" charset="0"/>
              </a:rPr>
              <a:t>Nigerian sub-national governments are generally doing badly in IGR; hence the interest being generated by this topic and the need to encourage these discussions and engagements. </a:t>
            </a:r>
          </a:p>
          <a:p>
            <a:pPr algn="just"/>
            <a:r>
              <a:rPr lang="en-US" dirty="0">
                <a:latin typeface="Futura Md BT" panose="020B0602020204020303" pitchFamily="34" charset="0"/>
              </a:rPr>
              <a:t>This is essentially because of the fiscal structure of the Nigerian Federation whereby the federal government is the custodian of natural resources and the wealth accruing therefrom as well as major tax revenues are shared between FG, states and local governments. </a:t>
            </a:r>
          </a:p>
          <a:p>
            <a:pPr algn="just"/>
            <a:r>
              <a:rPr lang="en-US" dirty="0">
                <a:latin typeface="Futura Md BT" panose="020B0602020204020303" pitchFamily="34" charset="0"/>
              </a:rPr>
              <a:t>The vast majority of the states have remained on the fisherman’s hook of national allocation and the result is very poor IGR and development.</a:t>
            </a:r>
          </a:p>
          <a:p>
            <a:pPr algn="just"/>
            <a:endParaRPr lang="en-GB" dirty="0">
              <a:latin typeface="Futura Md BT" panose="020B0602020204020303" pitchFamily="34" charset="0"/>
            </a:endParaRPr>
          </a:p>
        </p:txBody>
      </p:sp>
    </p:spTree>
    <p:extLst>
      <p:ext uri="{BB962C8B-B14F-4D97-AF65-F5344CB8AC3E}">
        <p14:creationId xmlns:p14="http://schemas.microsoft.com/office/powerpoint/2010/main" val="236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1CEED-31D9-2D6B-222D-1B627CA606D4}"/>
              </a:ext>
            </a:extLst>
          </p:cNvPr>
          <p:cNvSpPr>
            <a:spLocks noGrp="1"/>
          </p:cNvSpPr>
          <p:nvPr>
            <p:ph type="title"/>
          </p:nvPr>
        </p:nvSpPr>
        <p:spPr>
          <a:xfrm>
            <a:off x="839788" y="365125"/>
            <a:ext cx="10515600" cy="823913"/>
          </a:xfrm>
        </p:spPr>
        <p:txBody>
          <a:bodyPr/>
          <a:lstStyle/>
          <a:p>
            <a:r>
              <a:rPr lang="en-GB" dirty="0">
                <a:latin typeface="Helvetica BQ" pitchFamily="50" charset="0"/>
              </a:rPr>
              <a:t>Sources of IGR</a:t>
            </a:r>
          </a:p>
        </p:txBody>
      </p:sp>
      <p:sp>
        <p:nvSpPr>
          <p:cNvPr id="4" name="Text Placeholder 3">
            <a:extLst>
              <a:ext uri="{FF2B5EF4-FFF2-40B4-BE49-F238E27FC236}">
                <a16:creationId xmlns:a16="http://schemas.microsoft.com/office/drawing/2014/main" id="{D07D2F09-8914-CAE6-E736-D3F4098C2F8B}"/>
              </a:ext>
            </a:extLst>
          </p:cNvPr>
          <p:cNvSpPr>
            <a:spLocks noGrp="1"/>
          </p:cNvSpPr>
          <p:nvPr>
            <p:ph type="body" idx="1"/>
          </p:nvPr>
        </p:nvSpPr>
        <p:spPr>
          <a:xfrm>
            <a:off x="839788" y="1338263"/>
            <a:ext cx="5157787" cy="561975"/>
          </a:xfrm>
        </p:spPr>
        <p:txBody>
          <a:bodyPr anchor="t">
            <a:normAutofit/>
          </a:bodyPr>
          <a:lstStyle/>
          <a:p>
            <a:r>
              <a:rPr lang="en-US" sz="3200" b="1" dirty="0">
                <a:solidFill>
                  <a:srgbClr val="002060"/>
                </a:solidFill>
                <a:effectLst/>
                <a:latin typeface="Helvetica BQ" pitchFamily="50" charset="0"/>
                <a:ea typeface="Calibri" panose="020F0502020204030204" pitchFamily="34" charset="0"/>
                <a:cs typeface="Times New Roman" panose="02020603050405020304" pitchFamily="18" charset="0"/>
              </a:rPr>
              <a:t>State Taxes</a:t>
            </a:r>
            <a:endParaRPr lang="en-GB" sz="3200" dirty="0">
              <a:solidFill>
                <a:srgbClr val="002060"/>
              </a:solidFill>
              <a:latin typeface="Helvetica BQ" pitchFamily="50" charset="0"/>
            </a:endParaRPr>
          </a:p>
        </p:txBody>
      </p:sp>
      <p:sp>
        <p:nvSpPr>
          <p:cNvPr id="5" name="Content Placeholder 4">
            <a:extLst>
              <a:ext uri="{FF2B5EF4-FFF2-40B4-BE49-F238E27FC236}">
                <a16:creationId xmlns:a16="http://schemas.microsoft.com/office/drawing/2014/main" id="{1F782036-8262-C479-FD52-294D2291A7A6}"/>
              </a:ext>
            </a:extLst>
          </p:cNvPr>
          <p:cNvSpPr>
            <a:spLocks noGrp="1"/>
          </p:cNvSpPr>
          <p:nvPr>
            <p:ph sz="half" idx="2"/>
          </p:nvPr>
        </p:nvSpPr>
        <p:spPr>
          <a:xfrm>
            <a:off x="839788" y="2162175"/>
            <a:ext cx="5157787" cy="3684588"/>
          </a:xfrm>
        </p:spPr>
        <p:txBody>
          <a:bodyPr anchor="t">
            <a:normAutofit fontScale="85000" lnSpcReduction="10000"/>
          </a:bodyPr>
          <a:lstStyle/>
          <a:p>
            <a:r>
              <a:rPr lang="en-US" dirty="0">
                <a:latin typeface="Futura Md BT" panose="020B0602020204020303" pitchFamily="34" charset="0"/>
              </a:rPr>
              <a:t>Personal Income Tax (PAYE)</a:t>
            </a:r>
          </a:p>
          <a:p>
            <a:r>
              <a:rPr lang="en-US" dirty="0">
                <a:latin typeface="Futura Md BT" panose="020B0602020204020303" pitchFamily="34" charset="0"/>
              </a:rPr>
              <a:t>Stamp duty on individuals</a:t>
            </a:r>
          </a:p>
          <a:p>
            <a:r>
              <a:rPr lang="en-US" dirty="0">
                <a:latin typeface="Futura Md BT" panose="020B0602020204020303" pitchFamily="34" charset="0"/>
              </a:rPr>
              <a:t>Development charges on individuals</a:t>
            </a:r>
          </a:p>
          <a:p>
            <a:r>
              <a:rPr lang="en-US" dirty="0">
                <a:latin typeface="Futura Md BT" panose="020B0602020204020303" pitchFamily="34" charset="0"/>
              </a:rPr>
              <a:t>Capital Gains Tax on individuals</a:t>
            </a:r>
          </a:p>
          <a:p>
            <a:r>
              <a:rPr lang="en-US" dirty="0">
                <a:latin typeface="Futura Md BT" panose="020B0602020204020303" pitchFamily="34" charset="0"/>
              </a:rPr>
              <a:t>Withholding Tax on individual</a:t>
            </a:r>
          </a:p>
          <a:p>
            <a:r>
              <a:rPr lang="en-US" dirty="0">
                <a:latin typeface="Futura Md BT" panose="020B0602020204020303" pitchFamily="34" charset="0"/>
              </a:rPr>
              <a:t>Statutory Right of Occupancy fees</a:t>
            </a:r>
          </a:p>
          <a:p>
            <a:r>
              <a:rPr lang="en-US" dirty="0">
                <a:latin typeface="Futura Md BT" panose="020B0602020204020303" pitchFamily="34" charset="0"/>
              </a:rPr>
              <a:t>Property Tax, Land Use Charge</a:t>
            </a:r>
          </a:p>
          <a:p>
            <a:r>
              <a:rPr lang="en-US" dirty="0">
                <a:latin typeface="Futura Md BT" panose="020B0602020204020303" pitchFamily="34" charset="0"/>
              </a:rPr>
              <a:t>Market taxes and Levies </a:t>
            </a:r>
            <a:r>
              <a:rPr lang="en-US" dirty="0" err="1">
                <a:latin typeface="Futura Md BT" panose="020B0602020204020303" pitchFamily="34" charset="0"/>
              </a:rPr>
              <a:t>etc</a:t>
            </a:r>
            <a:endParaRPr lang="en-US" dirty="0">
              <a:latin typeface="Futura Md BT" panose="020B0602020204020303" pitchFamily="34" charset="0"/>
            </a:endParaRPr>
          </a:p>
          <a:p>
            <a:endParaRPr lang="en-GB" dirty="0">
              <a:latin typeface="Futura Md BT" panose="020B0602020204020303" pitchFamily="34" charset="0"/>
            </a:endParaRPr>
          </a:p>
        </p:txBody>
      </p:sp>
      <p:sp>
        <p:nvSpPr>
          <p:cNvPr id="6" name="Text Placeholder 5">
            <a:extLst>
              <a:ext uri="{FF2B5EF4-FFF2-40B4-BE49-F238E27FC236}">
                <a16:creationId xmlns:a16="http://schemas.microsoft.com/office/drawing/2014/main" id="{BE2D7605-E0D0-91F5-E75B-6371EF92820F}"/>
              </a:ext>
            </a:extLst>
          </p:cNvPr>
          <p:cNvSpPr>
            <a:spLocks noGrp="1"/>
          </p:cNvSpPr>
          <p:nvPr>
            <p:ph type="body" sz="quarter" idx="3"/>
          </p:nvPr>
        </p:nvSpPr>
        <p:spPr>
          <a:xfrm>
            <a:off x="6172200" y="1338263"/>
            <a:ext cx="5183188" cy="561975"/>
          </a:xfrm>
        </p:spPr>
        <p:txBody>
          <a:bodyPr anchor="t">
            <a:normAutofit/>
          </a:bodyPr>
          <a:lstStyle/>
          <a:p>
            <a:r>
              <a:rPr lang="en-GB" sz="3200" dirty="0">
                <a:solidFill>
                  <a:srgbClr val="002060"/>
                </a:solidFill>
                <a:latin typeface="Helvetica BQ" pitchFamily="50" charset="0"/>
              </a:rPr>
              <a:t>Local Rates and Taxes</a:t>
            </a:r>
          </a:p>
        </p:txBody>
      </p:sp>
      <p:sp>
        <p:nvSpPr>
          <p:cNvPr id="7" name="Content Placeholder 6">
            <a:extLst>
              <a:ext uri="{FF2B5EF4-FFF2-40B4-BE49-F238E27FC236}">
                <a16:creationId xmlns:a16="http://schemas.microsoft.com/office/drawing/2014/main" id="{7EC4ED6C-EF39-53BF-7BD5-0E1EA88BCFB5}"/>
              </a:ext>
            </a:extLst>
          </p:cNvPr>
          <p:cNvSpPr>
            <a:spLocks noGrp="1"/>
          </p:cNvSpPr>
          <p:nvPr>
            <p:ph sz="quarter" idx="4"/>
          </p:nvPr>
        </p:nvSpPr>
        <p:spPr>
          <a:xfrm>
            <a:off x="6172200" y="2162175"/>
            <a:ext cx="5183188" cy="3684588"/>
          </a:xfrm>
        </p:spPr>
        <p:txBody>
          <a:bodyPr anchor="t">
            <a:normAutofit fontScale="85000" lnSpcReduction="10000"/>
          </a:bodyPr>
          <a:lstStyle/>
          <a:p>
            <a:r>
              <a:rPr lang="en-US" dirty="0">
                <a:latin typeface="Futura Md BT" panose="020B0602020204020303" pitchFamily="34" charset="0"/>
              </a:rPr>
              <a:t>Tenement rate</a:t>
            </a:r>
          </a:p>
          <a:p>
            <a:r>
              <a:rPr lang="en-US" dirty="0">
                <a:latin typeface="Futura Md BT" panose="020B0602020204020303" pitchFamily="34" charset="0"/>
              </a:rPr>
              <a:t>Shop and kiosk rates</a:t>
            </a:r>
          </a:p>
          <a:p>
            <a:r>
              <a:rPr lang="en-US" dirty="0">
                <a:latin typeface="Futura Md BT" panose="020B0602020204020303" pitchFamily="34" charset="0"/>
              </a:rPr>
              <a:t>Slaughter slab fees</a:t>
            </a:r>
          </a:p>
          <a:p>
            <a:r>
              <a:rPr lang="en-US" dirty="0">
                <a:latin typeface="Futura Md BT" panose="020B0602020204020303" pitchFamily="34" charset="0"/>
              </a:rPr>
              <a:t>Customary Right of Occupancy</a:t>
            </a:r>
          </a:p>
          <a:p>
            <a:r>
              <a:rPr lang="en-US" dirty="0">
                <a:latin typeface="Futura Md BT" panose="020B0602020204020303" pitchFamily="34" charset="0"/>
              </a:rPr>
              <a:t>Naming of streets outside the capital</a:t>
            </a:r>
          </a:p>
          <a:p>
            <a:r>
              <a:rPr lang="en-US" dirty="0">
                <a:latin typeface="Futura Md BT" panose="020B0602020204020303" pitchFamily="34" charset="0"/>
              </a:rPr>
              <a:t>Market Taxes and Levies</a:t>
            </a:r>
          </a:p>
          <a:p>
            <a:r>
              <a:rPr lang="en-US" dirty="0">
                <a:latin typeface="Futura Md BT" panose="020B0602020204020303" pitchFamily="34" charset="0"/>
              </a:rPr>
              <a:t>Motor Park levies </a:t>
            </a:r>
            <a:r>
              <a:rPr lang="en-US" dirty="0" err="1">
                <a:latin typeface="Futura Md BT" panose="020B0602020204020303" pitchFamily="34" charset="0"/>
              </a:rPr>
              <a:t>etc</a:t>
            </a:r>
            <a:endParaRPr lang="en-US" dirty="0">
              <a:latin typeface="Futura Md BT" panose="020B0602020204020303" pitchFamily="34" charset="0"/>
            </a:endParaRPr>
          </a:p>
        </p:txBody>
      </p:sp>
    </p:spTree>
    <p:extLst>
      <p:ext uri="{BB962C8B-B14F-4D97-AF65-F5344CB8AC3E}">
        <p14:creationId xmlns:p14="http://schemas.microsoft.com/office/powerpoint/2010/main" val="1577359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90782DF-4D6B-FF64-0ECC-E059E84F84C6}"/>
              </a:ext>
            </a:extLst>
          </p:cNvPr>
          <p:cNvSpPr>
            <a:spLocks noGrp="1"/>
          </p:cNvSpPr>
          <p:nvPr>
            <p:ph type="title"/>
          </p:nvPr>
        </p:nvSpPr>
        <p:spPr>
          <a:xfrm>
            <a:off x="838200" y="365126"/>
            <a:ext cx="10515600" cy="835024"/>
          </a:xfrm>
        </p:spPr>
        <p:txBody>
          <a:bodyPr>
            <a:normAutofit fontScale="90000"/>
          </a:bodyPr>
          <a:lstStyle/>
          <a:p>
            <a:r>
              <a:rPr lang="en-GB" dirty="0">
                <a:latin typeface="Helvetica BQ" pitchFamily="50" charset="0"/>
              </a:rPr>
              <a:t>Sub-national IGR </a:t>
            </a:r>
            <a:r>
              <a:rPr lang="en-GB" dirty="0" err="1">
                <a:latin typeface="Helvetica BQ" pitchFamily="50" charset="0"/>
              </a:rPr>
              <a:t>Perfomance</a:t>
            </a:r>
            <a:r>
              <a:rPr lang="en-GB" dirty="0">
                <a:latin typeface="Helvetica BQ" pitchFamily="50" charset="0"/>
              </a:rPr>
              <a:t> Review</a:t>
            </a:r>
          </a:p>
        </p:txBody>
      </p:sp>
      <p:graphicFrame>
        <p:nvGraphicFramePr>
          <p:cNvPr id="9" name="Table 8">
            <a:extLst>
              <a:ext uri="{FF2B5EF4-FFF2-40B4-BE49-F238E27FC236}">
                <a16:creationId xmlns:a16="http://schemas.microsoft.com/office/drawing/2014/main" id="{D0325730-3403-2A31-A886-27880864B78C}"/>
              </a:ext>
            </a:extLst>
          </p:cNvPr>
          <p:cNvGraphicFramePr>
            <a:graphicFrameLocks noGrp="1"/>
          </p:cNvGraphicFramePr>
          <p:nvPr>
            <p:extLst>
              <p:ext uri="{D42A27DB-BD31-4B8C-83A1-F6EECF244321}">
                <p14:modId xmlns:p14="http://schemas.microsoft.com/office/powerpoint/2010/main" val="838929482"/>
              </p:ext>
            </p:extLst>
          </p:nvPr>
        </p:nvGraphicFramePr>
        <p:xfrm>
          <a:off x="838200" y="1652109"/>
          <a:ext cx="10525123" cy="4120039"/>
        </p:xfrm>
        <a:graphic>
          <a:graphicData uri="http://schemas.openxmlformats.org/drawingml/2006/table">
            <a:tbl>
              <a:tblPr firstRow="1" firstCol="1" bandRow="1">
                <a:tableStyleId>{912C8C85-51F0-491E-9774-3900AFEF0FD7}</a:tableStyleId>
              </a:tblPr>
              <a:tblGrid>
                <a:gridCol w="695568">
                  <a:extLst>
                    <a:ext uri="{9D8B030D-6E8A-4147-A177-3AD203B41FA5}">
                      <a16:colId xmlns:a16="http://schemas.microsoft.com/office/drawing/2014/main" val="3948170067"/>
                    </a:ext>
                  </a:extLst>
                </a:gridCol>
                <a:gridCol w="1923807">
                  <a:extLst>
                    <a:ext uri="{9D8B030D-6E8A-4147-A177-3AD203B41FA5}">
                      <a16:colId xmlns:a16="http://schemas.microsoft.com/office/drawing/2014/main" val="1438115942"/>
                    </a:ext>
                  </a:extLst>
                </a:gridCol>
                <a:gridCol w="1534532">
                  <a:extLst>
                    <a:ext uri="{9D8B030D-6E8A-4147-A177-3AD203B41FA5}">
                      <a16:colId xmlns:a16="http://schemas.microsoft.com/office/drawing/2014/main" val="4077983876"/>
                    </a:ext>
                  </a:extLst>
                </a:gridCol>
                <a:gridCol w="1619515">
                  <a:extLst>
                    <a:ext uri="{9D8B030D-6E8A-4147-A177-3AD203B41FA5}">
                      <a16:colId xmlns:a16="http://schemas.microsoft.com/office/drawing/2014/main" val="2829828450"/>
                    </a:ext>
                  </a:extLst>
                </a:gridCol>
                <a:gridCol w="1923174">
                  <a:extLst>
                    <a:ext uri="{9D8B030D-6E8A-4147-A177-3AD203B41FA5}">
                      <a16:colId xmlns:a16="http://schemas.microsoft.com/office/drawing/2014/main" val="3667401880"/>
                    </a:ext>
                  </a:extLst>
                </a:gridCol>
                <a:gridCol w="1518295">
                  <a:extLst>
                    <a:ext uri="{9D8B030D-6E8A-4147-A177-3AD203B41FA5}">
                      <a16:colId xmlns:a16="http://schemas.microsoft.com/office/drawing/2014/main" val="769008022"/>
                    </a:ext>
                  </a:extLst>
                </a:gridCol>
                <a:gridCol w="1310232">
                  <a:extLst>
                    <a:ext uri="{9D8B030D-6E8A-4147-A177-3AD203B41FA5}">
                      <a16:colId xmlns:a16="http://schemas.microsoft.com/office/drawing/2014/main" val="3542151460"/>
                    </a:ext>
                  </a:extLst>
                </a:gridCol>
              </a:tblGrid>
              <a:tr h="1123647">
                <a:tc>
                  <a:txBody>
                    <a:bodyPr/>
                    <a:lstStyle/>
                    <a:p>
                      <a:pPr algn="ctr"/>
                      <a:r>
                        <a:rPr lang="en-US" sz="1600" dirty="0">
                          <a:effectLst/>
                          <a:latin typeface="Futura Md BT" panose="020B0602020204020303" pitchFamily="34" charset="0"/>
                        </a:rPr>
                        <a:t>SN</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r>
                        <a:rPr lang="en-US" sz="1600">
                          <a:effectLst/>
                          <a:latin typeface="Futura Md BT" panose="020B0602020204020303" pitchFamily="34" charset="0"/>
                        </a:rPr>
                        <a:t>State</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Faac H1</a:t>
                      </a:r>
                      <a:endParaRPr lang="en-GB" sz="1100">
                        <a:effectLst/>
                        <a:latin typeface="Futura Md BT" panose="020B0602020204020303" pitchFamily="34" charset="0"/>
                      </a:endParaRPr>
                    </a:p>
                    <a:p>
                      <a:pPr algn="r"/>
                      <a:r>
                        <a:rPr lang="en-US" sz="1600">
                          <a:effectLst/>
                          <a:latin typeface="Futura Md BT" panose="020B0602020204020303" pitchFamily="34" charset="0"/>
                        </a:rPr>
                        <a:t>(</a:t>
                      </a:r>
                      <a:r>
                        <a:rPr lang="en-US" sz="1600" strike="sngStrike">
                          <a:effectLst/>
                          <a:latin typeface="Futura Md BT" panose="020B0602020204020303" pitchFamily="34" charset="0"/>
                        </a:rPr>
                        <a:t>N</a:t>
                      </a:r>
                      <a:r>
                        <a:rPr lang="en-US" sz="1600">
                          <a:effectLst/>
                          <a:latin typeface="Futura Md BT" panose="020B0602020204020303" pitchFamily="34" charset="0"/>
                        </a:rPr>
                        <a:t>Billion)</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IGR H1</a:t>
                      </a:r>
                      <a:endParaRPr lang="en-GB" sz="1100">
                        <a:effectLst/>
                        <a:latin typeface="Futura Md BT" panose="020B0602020204020303" pitchFamily="34" charset="0"/>
                      </a:endParaRPr>
                    </a:p>
                    <a:p>
                      <a:pPr algn="r"/>
                      <a:r>
                        <a:rPr lang="en-US" sz="1600">
                          <a:effectLst/>
                          <a:latin typeface="Futura Md BT" panose="020B0602020204020303" pitchFamily="34" charset="0"/>
                        </a:rPr>
                        <a:t>(</a:t>
                      </a:r>
                      <a:r>
                        <a:rPr lang="en-US" sz="1600" strike="sngStrike">
                          <a:effectLst/>
                          <a:latin typeface="Futura Md BT" panose="020B0602020204020303" pitchFamily="34" charset="0"/>
                        </a:rPr>
                        <a:t>N</a:t>
                      </a:r>
                      <a:r>
                        <a:rPr lang="en-US" sz="1600">
                          <a:effectLst/>
                          <a:latin typeface="Futura Md BT" panose="020B0602020204020303" pitchFamily="34" charset="0"/>
                        </a:rPr>
                        <a:t>Billion)</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Total Revenue H1 2022</a:t>
                      </a:r>
                      <a:endParaRPr lang="en-GB" sz="1100">
                        <a:effectLst/>
                        <a:latin typeface="Futura Md BT" panose="020B0602020204020303" pitchFamily="34" charset="0"/>
                      </a:endParaRPr>
                    </a:p>
                    <a:p>
                      <a:pPr algn="r"/>
                      <a:r>
                        <a:rPr lang="en-US" sz="1600">
                          <a:effectLst/>
                          <a:latin typeface="Futura Md BT" panose="020B0602020204020303" pitchFamily="34" charset="0"/>
                        </a:rPr>
                        <a:t>(</a:t>
                      </a:r>
                      <a:r>
                        <a:rPr lang="en-US" sz="1600" strike="sngStrike">
                          <a:effectLst/>
                          <a:latin typeface="Futura Md BT" panose="020B0602020204020303" pitchFamily="34" charset="0"/>
                        </a:rPr>
                        <a:t>N</a:t>
                      </a:r>
                      <a:r>
                        <a:rPr lang="en-US" sz="1600">
                          <a:effectLst/>
                          <a:latin typeface="Futura Md BT" panose="020B0602020204020303" pitchFamily="34" charset="0"/>
                        </a:rPr>
                        <a:t>Billion)</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Faac % Cont. To Rev.</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IGR % Cont. To Rev.</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93958643"/>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1</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Abia</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23.34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6.189</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29.430</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78.97</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21.03</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6933827"/>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2</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Edo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28.605</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14.014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42.619</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67.12</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32.88</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89212472"/>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3</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Bauchi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23.072</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5.752</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28.824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80.04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19.96</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46679255"/>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4</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Sokoto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25.450</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4.598</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30.047</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84.70</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15.3</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45394049"/>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5</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Oyo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24.821</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17.773</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42.595</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58.27</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41.73</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1466087"/>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6</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Benue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21.989</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5.346</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27.334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80.44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19.56</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82556519"/>
                  </a:ext>
                </a:extLst>
              </a:tr>
              <a:tr h="374549">
                <a:tc>
                  <a:txBody>
                    <a:bodyPr/>
                    <a:lstStyle/>
                    <a:p>
                      <a:pPr marL="0" algn="ctr" defTabSz="914400" rtl="0" eaLnBrk="1" latinLnBrk="0" hangingPunct="1"/>
                      <a:r>
                        <a:rPr lang="en-US" sz="1600" kern="1200">
                          <a:solidFill>
                            <a:schemeClr val="dk1"/>
                          </a:solidFill>
                          <a:effectLst/>
                          <a:latin typeface="Futura Md BT" panose="020B0602020204020303" pitchFamily="34" charset="0"/>
                        </a:rPr>
                        <a:t>7</a:t>
                      </a:r>
                      <a:endParaRPr lang="en-GB" sz="1600" kern="120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dirty="0">
                          <a:effectLst/>
                          <a:latin typeface="Futura Md BT" panose="020B0602020204020303" pitchFamily="34" charset="0"/>
                        </a:rPr>
                        <a:t>Lagos </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50.034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204.514</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254.548</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a:effectLst/>
                          <a:latin typeface="Futura Md BT" panose="020B0602020204020303" pitchFamily="34" charset="0"/>
                        </a:rPr>
                        <a:t>19.66</a:t>
                      </a:r>
                      <a:endParaRPr lang="en-GB" sz="110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dirty="0">
                          <a:effectLst/>
                          <a:latin typeface="Futura Md BT" panose="020B0602020204020303" pitchFamily="34" charset="0"/>
                        </a:rPr>
                        <a:t>80.34</a:t>
                      </a:r>
                      <a:endParaRPr lang="en-GB" sz="1100"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3778117"/>
                  </a:ext>
                </a:extLst>
              </a:tr>
              <a:tr h="374549">
                <a:tc>
                  <a:txBody>
                    <a:bodyPr/>
                    <a:lstStyle/>
                    <a:p>
                      <a:pPr marL="0" algn="ctr" defTabSz="914400" rtl="0" eaLnBrk="1" latinLnBrk="0" hangingPunct="1"/>
                      <a:r>
                        <a:rPr lang="en-US" sz="1600" b="1" kern="1200" dirty="0">
                          <a:solidFill>
                            <a:schemeClr val="dk1"/>
                          </a:solidFill>
                          <a:effectLst/>
                          <a:latin typeface="Futura Md BT" panose="020B0602020204020303" pitchFamily="34" charset="0"/>
                        </a:rPr>
                        <a:t>8</a:t>
                      </a:r>
                      <a:endParaRPr lang="en-GB" sz="1600" b="1" kern="1200" dirty="0">
                        <a:solidFill>
                          <a:schemeClr val="dk1"/>
                        </a:solidFill>
                        <a:effectLst/>
                        <a:latin typeface="Futura Md BT" panose="020B0602020204020303" pitchFamily="34" charset="0"/>
                        <a:ea typeface="+mn-ea"/>
                        <a:cs typeface="+mn-cs"/>
                      </a:endParaRPr>
                    </a:p>
                  </a:txBody>
                  <a:tcPr marL="68580" marR="68580" marT="0" marB="0"/>
                </a:tc>
                <a:tc>
                  <a:txBody>
                    <a:bodyPr/>
                    <a:lstStyle/>
                    <a:p>
                      <a:pPr algn="just"/>
                      <a:r>
                        <a:rPr lang="en-US" sz="1600" b="1" dirty="0">
                          <a:effectLst/>
                          <a:latin typeface="Futura Md BT" panose="020B0602020204020303" pitchFamily="34" charset="0"/>
                        </a:rPr>
                        <a:t>Natl. Totals </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b="1" dirty="0">
                          <a:effectLst/>
                          <a:latin typeface="Futura Md BT" panose="020B0602020204020303" pitchFamily="34" charset="0"/>
                        </a:rPr>
                        <a:t>1,121.250</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b="1" dirty="0">
                          <a:effectLst/>
                          <a:latin typeface="Futura Md BT" panose="020B0602020204020303" pitchFamily="34" charset="0"/>
                        </a:rPr>
                        <a:t>612.868</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b="1" dirty="0">
                          <a:effectLst/>
                          <a:latin typeface="Futura Md BT" panose="020B0602020204020303" pitchFamily="34" charset="0"/>
                        </a:rPr>
                        <a:t>1,734.118</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b="1" dirty="0">
                          <a:effectLst/>
                          <a:latin typeface="Futura Md BT" panose="020B0602020204020303" pitchFamily="34" charset="0"/>
                        </a:rPr>
                        <a:t>64.66</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tc>
                  <a:txBody>
                    <a:bodyPr/>
                    <a:lstStyle/>
                    <a:p>
                      <a:pPr algn="r"/>
                      <a:r>
                        <a:rPr lang="en-US" sz="1600" b="1" dirty="0">
                          <a:effectLst/>
                          <a:latin typeface="Futura Md BT" panose="020B0602020204020303" pitchFamily="34" charset="0"/>
                        </a:rPr>
                        <a:t>35.34</a:t>
                      </a:r>
                      <a:endParaRPr lang="en-GB" sz="1100" b="1" dirty="0">
                        <a:effectLst/>
                        <a:latin typeface="Futura Md BT" panose="020B0602020204020303"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53108080"/>
                  </a:ext>
                </a:extLst>
              </a:tr>
            </a:tbl>
          </a:graphicData>
        </a:graphic>
      </p:graphicFrame>
      <p:sp>
        <p:nvSpPr>
          <p:cNvPr id="11" name="TextBox 10">
            <a:extLst>
              <a:ext uri="{FF2B5EF4-FFF2-40B4-BE49-F238E27FC236}">
                <a16:creationId xmlns:a16="http://schemas.microsoft.com/office/drawing/2014/main" id="{7C8E852B-42B9-FD39-0438-902EAC05A483}"/>
              </a:ext>
            </a:extLst>
          </p:cNvPr>
          <p:cNvSpPr txBox="1"/>
          <p:nvPr/>
        </p:nvSpPr>
        <p:spPr>
          <a:xfrm>
            <a:off x="838199" y="1200150"/>
            <a:ext cx="10515599" cy="461665"/>
          </a:xfrm>
          <a:prstGeom prst="rect">
            <a:avLst/>
          </a:prstGeom>
          <a:noFill/>
        </p:spPr>
        <p:txBody>
          <a:bodyPr wrap="square">
            <a:spAutoFit/>
          </a:bodyPr>
          <a:lstStyle/>
          <a:p>
            <a:r>
              <a:rPr lang="en-US" sz="2400" dirty="0">
                <a:latin typeface="Futura Md BT" panose="020B0602020204020303" pitchFamily="34" charset="0"/>
              </a:rPr>
              <a:t>Internally Generated Revenue @ State Level H1, 2020</a:t>
            </a:r>
            <a:endParaRPr lang="en-GB" sz="2400" dirty="0">
              <a:latin typeface="Futura Md BT" panose="020B0602020204020303" pitchFamily="34" charset="0"/>
            </a:endParaRPr>
          </a:p>
        </p:txBody>
      </p:sp>
    </p:spTree>
    <p:extLst>
      <p:ext uri="{BB962C8B-B14F-4D97-AF65-F5344CB8AC3E}">
        <p14:creationId xmlns:p14="http://schemas.microsoft.com/office/powerpoint/2010/main" val="1056709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FC448-8F01-6A40-1F04-5DA10CCDE291}"/>
              </a:ext>
            </a:extLst>
          </p:cNvPr>
          <p:cNvSpPr>
            <a:spLocks noGrp="1"/>
          </p:cNvSpPr>
          <p:nvPr>
            <p:ph type="title"/>
          </p:nvPr>
        </p:nvSpPr>
        <p:spPr>
          <a:xfrm>
            <a:off x="838200" y="365125"/>
            <a:ext cx="10515600" cy="777875"/>
          </a:xfrm>
        </p:spPr>
        <p:txBody>
          <a:bodyPr/>
          <a:lstStyle/>
          <a:p>
            <a:r>
              <a:rPr lang="en-GB" dirty="0">
                <a:latin typeface="Helvetica BQ" pitchFamily="50" charset="0"/>
              </a:rPr>
              <a:t>Bridging the IGR Gap</a:t>
            </a:r>
          </a:p>
        </p:txBody>
      </p:sp>
      <p:sp>
        <p:nvSpPr>
          <p:cNvPr id="3" name="Content Placeholder 2">
            <a:extLst>
              <a:ext uri="{FF2B5EF4-FFF2-40B4-BE49-F238E27FC236}">
                <a16:creationId xmlns:a16="http://schemas.microsoft.com/office/drawing/2014/main" id="{E84F1361-6B75-F3D8-5410-1F41B3F92BE6}"/>
              </a:ext>
            </a:extLst>
          </p:cNvPr>
          <p:cNvSpPr>
            <a:spLocks noGrp="1"/>
          </p:cNvSpPr>
          <p:nvPr>
            <p:ph idx="1"/>
          </p:nvPr>
        </p:nvSpPr>
        <p:spPr>
          <a:xfrm>
            <a:off x="838200" y="1443038"/>
            <a:ext cx="10515600" cy="3228975"/>
          </a:xfrm>
        </p:spPr>
        <p:txBody>
          <a:bodyPr/>
          <a:lstStyle/>
          <a:p>
            <a:pPr algn="just"/>
            <a:r>
              <a:rPr lang="en-US" dirty="0">
                <a:latin typeface="Futura Md BT" panose="020B0602020204020303" pitchFamily="34" charset="0"/>
              </a:rPr>
              <a:t>States and local governments must become trustworthy and accountable in order to increase revenue collection and improve service delivery.</a:t>
            </a:r>
          </a:p>
          <a:p>
            <a:pPr algn="just"/>
            <a:r>
              <a:rPr lang="en-US" dirty="0">
                <a:latin typeface="Futura Md BT" panose="020B0602020204020303" pitchFamily="34" charset="0"/>
              </a:rPr>
              <a:t>The citizens must essentially understand the importance of constructive dialogue with their governments and must be encouraged to participate and contribute to their states and local council prioritization processes.</a:t>
            </a:r>
          </a:p>
          <a:p>
            <a:pPr algn="just"/>
            <a:endParaRPr lang="en-GB" dirty="0">
              <a:latin typeface="Futura Md BT" panose="020B0602020204020303" pitchFamily="34" charset="0"/>
            </a:endParaRPr>
          </a:p>
        </p:txBody>
      </p:sp>
    </p:spTree>
    <p:extLst>
      <p:ext uri="{BB962C8B-B14F-4D97-AF65-F5344CB8AC3E}">
        <p14:creationId xmlns:p14="http://schemas.microsoft.com/office/powerpoint/2010/main" val="3759729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78854-BE27-DD3C-A5FD-4133BCAB3ADD}"/>
              </a:ext>
            </a:extLst>
          </p:cNvPr>
          <p:cNvSpPr>
            <a:spLocks noGrp="1"/>
          </p:cNvSpPr>
          <p:nvPr>
            <p:ph type="title"/>
          </p:nvPr>
        </p:nvSpPr>
        <p:spPr>
          <a:xfrm>
            <a:off x="838200" y="365126"/>
            <a:ext cx="10515600" cy="806450"/>
          </a:xfrm>
        </p:spPr>
        <p:txBody>
          <a:bodyPr/>
          <a:lstStyle/>
          <a:p>
            <a:r>
              <a:rPr lang="en-GB" dirty="0">
                <a:latin typeface="Helvetica BQ" pitchFamily="50" charset="0"/>
              </a:rPr>
              <a:t>Purpose of Taxation</a:t>
            </a:r>
          </a:p>
        </p:txBody>
      </p:sp>
      <p:sp>
        <p:nvSpPr>
          <p:cNvPr id="3" name="Content Placeholder 2">
            <a:extLst>
              <a:ext uri="{FF2B5EF4-FFF2-40B4-BE49-F238E27FC236}">
                <a16:creationId xmlns:a16="http://schemas.microsoft.com/office/drawing/2014/main" id="{445DC909-1CD9-A909-DC12-563368BE9214}"/>
              </a:ext>
            </a:extLst>
          </p:cNvPr>
          <p:cNvSpPr>
            <a:spLocks noGrp="1"/>
          </p:cNvSpPr>
          <p:nvPr>
            <p:ph idx="1"/>
          </p:nvPr>
        </p:nvSpPr>
        <p:spPr>
          <a:xfrm>
            <a:off x="838200" y="1300163"/>
            <a:ext cx="10515600" cy="4876800"/>
          </a:xfrm>
        </p:spPr>
        <p:txBody>
          <a:bodyPr>
            <a:normAutofit fontScale="70000" lnSpcReduction="20000"/>
          </a:bodyPr>
          <a:lstStyle/>
          <a:p>
            <a:pPr algn="just"/>
            <a:r>
              <a:rPr lang="en-US" b="1" dirty="0">
                <a:latin typeface="Futura Md BT" panose="020B0602020204020303" pitchFamily="34" charset="0"/>
              </a:rPr>
              <a:t>Social Justice: </a:t>
            </a:r>
            <a:r>
              <a:rPr lang="en-US" dirty="0">
                <a:latin typeface="Futura Md BT" panose="020B0602020204020303" pitchFamily="34" charset="0"/>
              </a:rPr>
              <a:t>Land as the source and root of all wealth is taxed because It’s ownership especially in urban areas benefit from community created values arising from positive public works, controls, planning etc.</a:t>
            </a:r>
          </a:p>
          <a:p>
            <a:pPr algn="just"/>
            <a:r>
              <a:rPr lang="en-US" b="1" dirty="0">
                <a:latin typeface="Futura Md BT" panose="020B0602020204020303" pitchFamily="34" charset="0"/>
              </a:rPr>
              <a:t>Resource Allocation: </a:t>
            </a:r>
            <a:r>
              <a:rPr lang="en-US" dirty="0">
                <a:latin typeface="Futura Md BT" panose="020B0602020204020303" pitchFamily="34" charset="0"/>
              </a:rPr>
              <a:t>Taxation can be used in the allocation of sites to competing needs in other words, used to encourage or discourage developments.</a:t>
            </a:r>
          </a:p>
          <a:p>
            <a:pPr algn="just"/>
            <a:r>
              <a:rPr lang="en-US" b="1" dirty="0">
                <a:latin typeface="Futura Md BT" panose="020B0602020204020303" pitchFamily="34" charset="0"/>
              </a:rPr>
              <a:t>Income Distribution: </a:t>
            </a:r>
            <a:r>
              <a:rPr lang="en-US" dirty="0">
                <a:latin typeface="Futura Md BT" panose="020B0602020204020303" pitchFamily="34" charset="0"/>
              </a:rPr>
              <a:t>This is a major objective of land taxation especially since land is a factor of production</a:t>
            </a:r>
          </a:p>
          <a:p>
            <a:pPr algn="just"/>
            <a:r>
              <a:rPr lang="en-US" b="1" dirty="0">
                <a:latin typeface="Futura Md BT" panose="020B0602020204020303" pitchFamily="34" charset="0"/>
              </a:rPr>
              <a:t>Capital Formation: </a:t>
            </a:r>
            <a:r>
              <a:rPr lang="en-US" dirty="0">
                <a:latin typeface="Futura Md BT" panose="020B0602020204020303" pitchFamily="34" charset="0"/>
              </a:rPr>
              <a:t>Real estate as a major investment form contributes significantly to achieving national capital formation</a:t>
            </a:r>
          </a:p>
          <a:p>
            <a:pPr algn="just"/>
            <a:r>
              <a:rPr lang="en-US" b="1" dirty="0">
                <a:latin typeface="Futura Md BT" panose="020B0602020204020303" pitchFamily="34" charset="0"/>
              </a:rPr>
              <a:t>Planning: </a:t>
            </a:r>
            <a:r>
              <a:rPr lang="en-US" dirty="0">
                <a:latin typeface="Futura Md BT" panose="020B0602020204020303" pitchFamily="34" charset="0"/>
              </a:rPr>
              <a:t>Some forms of land taxes are instruments of positive or negative planning. Heavy taxes are imposed on properties and industries that are discouraged.</a:t>
            </a:r>
          </a:p>
          <a:p>
            <a:pPr algn="just"/>
            <a:r>
              <a:rPr lang="en-US" b="1" dirty="0">
                <a:latin typeface="Futura Md BT" panose="020B0602020204020303" pitchFamily="34" charset="0"/>
              </a:rPr>
              <a:t>Development: </a:t>
            </a:r>
            <a:r>
              <a:rPr lang="en-US" dirty="0">
                <a:latin typeface="Futura Md BT" panose="020B0602020204020303" pitchFamily="34" charset="0"/>
              </a:rPr>
              <a:t>Fiscal policy as an instrument of development can be operated from different angles. Land taxation can be used to suppress undesirable actions and stimulate development.</a:t>
            </a:r>
          </a:p>
          <a:p>
            <a:pPr algn="just"/>
            <a:r>
              <a:rPr lang="en-US" b="1" dirty="0">
                <a:latin typeface="Futura Md BT" panose="020B0602020204020303" pitchFamily="34" charset="0"/>
              </a:rPr>
              <a:t>Economic stabilization: </a:t>
            </a:r>
            <a:r>
              <a:rPr lang="en-US" dirty="0">
                <a:latin typeface="Futura Md BT" panose="020B0602020204020303" pitchFamily="34" charset="0"/>
              </a:rPr>
              <a:t>Taxation is an important fiscal tool employed to stimulate economy and promote growth and even development in the economy (Olusegun 2003). Increase or decrease in tax rates may be aimed at encouraging or discouraging spending or savings.</a:t>
            </a:r>
          </a:p>
          <a:p>
            <a:pPr algn="just"/>
            <a:endParaRPr lang="en-GB" dirty="0">
              <a:latin typeface="Futura Md BT" panose="020B0602020204020303" pitchFamily="34" charset="0"/>
            </a:endParaRPr>
          </a:p>
        </p:txBody>
      </p:sp>
    </p:spTree>
    <p:extLst>
      <p:ext uri="{BB962C8B-B14F-4D97-AF65-F5344CB8AC3E}">
        <p14:creationId xmlns:p14="http://schemas.microsoft.com/office/powerpoint/2010/main" val="3045941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D4F94-2675-8B1C-B1F6-061CA2219D64}"/>
              </a:ext>
            </a:extLst>
          </p:cNvPr>
          <p:cNvSpPr>
            <a:spLocks noGrp="1"/>
          </p:cNvSpPr>
          <p:nvPr>
            <p:ph type="title"/>
          </p:nvPr>
        </p:nvSpPr>
        <p:spPr/>
        <p:txBody>
          <a:bodyPr>
            <a:normAutofit fontScale="90000"/>
          </a:bodyPr>
          <a:lstStyle/>
          <a:p>
            <a:r>
              <a:rPr lang="en-US" dirty="0">
                <a:latin typeface="Helvetica BQ" pitchFamily="50" charset="0"/>
              </a:rPr>
              <a:t>Challenges Militating Against Efficient Revenue Generation in Real Estates</a:t>
            </a:r>
            <a:endParaRPr lang="en-GB" dirty="0">
              <a:latin typeface="Helvetica BQ" pitchFamily="50" charset="0"/>
            </a:endParaRPr>
          </a:p>
        </p:txBody>
      </p:sp>
      <p:sp>
        <p:nvSpPr>
          <p:cNvPr id="3" name="Content Placeholder 2">
            <a:extLst>
              <a:ext uri="{FF2B5EF4-FFF2-40B4-BE49-F238E27FC236}">
                <a16:creationId xmlns:a16="http://schemas.microsoft.com/office/drawing/2014/main" id="{6026ACD0-9DC8-F06A-1CCF-A9860BA29108}"/>
              </a:ext>
            </a:extLst>
          </p:cNvPr>
          <p:cNvSpPr>
            <a:spLocks noGrp="1"/>
          </p:cNvSpPr>
          <p:nvPr>
            <p:ph idx="1"/>
          </p:nvPr>
        </p:nvSpPr>
        <p:spPr/>
        <p:txBody>
          <a:bodyPr>
            <a:normAutofit lnSpcReduction="10000"/>
          </a:bodyPr>
          <a:lstStyle/>
          <a:p>
            <a:r>
              <a:rPr lang="en-US" dirty="0">
                <a:latin typeface="Futura Md BT" panose="020B0602020204020303" pitchFamily="34" charset="0"/>
              </a:rPr>
              <a:t>Accountability for revenue generated</a:t>
            </a:r>
          </a:p>
          <a:p>
            <a:r>
              <a:rPr lang="en-US" dirty="0">
                <a:latin typeface="Futura Md BT" panose="020B0602020204020303" pitchFamily="34" charset="0"/>
              </a:rPr>
              <a:t>Technology and information sharing</a:t>
            </a:r>
          </a:p>
          <a:p>
            <a:r>
              <a:rPr lang="en-US" dirty="0">
                <a:latin typeface="Futura Md BT" panose="020B0602020204020303" pitchFamily="34" charset="0"/>
              </a:rPr>
              <a:t>Lack of capacity</a:t>
            </a:r>
          </a:p>
          <a:p>
            <a:r>
              <a:rPr lang="en-US" dirty="0">
                <a:latin typeface="Futura Md BT" panose="020B0602020204020303" pitchFamily="34" charset="0"/>
              </a:rPr>
              <a:t>Inadequate taxpayer education</a:t>
            </a:r>
          </a:p>
          <a:p>
            <a:r>
              <a:rPr lang="en-US" dirty="0">
                <a:latin typeface="Futura Md BT" panose="020B0602020204020303" pitchFamily="34" charset="0"/>
              </a:rPr>
              <a:t>Underground economy</a:t>
            </a:r>
          </a:p>
          <a:p>
            <a:r>
              <a:rPr lang="en-US" dirty="0">
                <a:latin typeface="Futura Md BT" panose="020B0602020204020303" pitchFamily="34" charset="0"/>
              </a:rPr>
              <a:t>Questionable use of tax revenue</a:t>
            </a:r>
          </a:p>
          <a:p>
            <a:r>
              <a:rPr lang="en-US" dirty="0">
                <a:latin typeface="Futura Md BT" panose="020B0602020204020303" pitchFamily="34" charset="0"/>
              </a:rPr>
              <a:t>Land use act (1978)</a:t>
            </a:r>
          </a:p>
          <a:p>
            <a:r>
              <a:rPr lang="en-US" dirty="0">
                <a:latin typeface="Futura Md BT" panose="020B0602020204020303" pitchFamily="34" charset="0"/>
              </a:rPr>
              <a:t>Over dependence on oil and gas income</a:t>
            </a:r>
          </a:p>
          <a:p>
            <a:r>
              <a:rPr lang="en-US" dirty="0">
                <a:latin typeface="Futura Md BT" panose="020B0602020204020303" pitchFamily="34" charset="0"/>
              </a:rPr>
              <a:t>Corruption</a:t>
            </a:r>
          </a:p>
          <a:p>
            <a:endParaRPr lang="en-GB" dirty="0">
              <a:latin typeface="Futura Md BT" panose="020B0602020204020303" pitchFamily="34" charset="0"/>
            </a:endParaRPr>
          </a:p>
        </p:txBody>
      </p:sp>
    </p:spTree>
    <p:extLst>
      <p:ext uri="{BB962C8B-B14F-4D97-AF65-F5344CB8AC3E}">
        <p14:creationId xmlns:p14="http://schemas.microsoft.com/office/powerpoint/2010/main" val="2990513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58676-412B-C7F0-8499-0251F8B7F615}"/>
              </a:ext>
            </a:extLst>
          </p:cNvPr>
          <p:cNvSpPr>
            <a:spLocks noGrp="1"/>
          </p:cNvSpPr>
          <p:nvPr>
            <p:ph type="title"/>
          </p:nvPr>
        </p:nvSpPr>
        <p:spPr/>
        <p:txBody>
          <a:bodyPr/>
          <a:lstStyle/>
          <a:p>
            <a:r>
              <a:rPr lang="en-US" dirty="0">
                <a:latin typeface="Helvetica BQ" pitchFamily="50" charset="0"/>
              </a:rPr>
              <a:t>Opportunities and Prospects for IGR in Real Estate</a:t>
            </a:r>
            <a:endParaRPr lang="en-GB" dirty="0">
              <a:latin typeface="Helvetica BQ" pitchFamily="50" charset="0"/>
            </a:endParaRPr>
          </a:p>
        </p:txBody>
      </p:sp>
      <p:sp>
        <p:nvSpPr>
          <p:cNvPr id="3" name="Content Placeholder 2">
            <a:extLst>
              <a:ext uri="{FF2B5EF4-FFF2-40B4-BE49-F238E27FC236}">
                <a16:creationId xmlns:a16="http://schemas.microsoft.com/office/drawing/2014/main" id="{D79A449B-308C-E8FD-266B-7C310C6F8FF2}"/>
              </a:ext>
            </a:extLst>
          </p:cNvPr>
          <p:cNvSpPr>
            <a:spLocks noGrp="1"/>
          </p:cNvSpPr>
          <p:nvPr>
            <p:ph idx="1"/>
          </p:nvPr>
        </p:nvSpPr>
        <p:spPr>
          <a:xfrm>
            <a:off x="838200" y="1800225"/>
            <a:ext cx="10515600" cy="4376737"/>
          </a:xfrm>
        </p:spPr>
        <p:txBody>
          <a:bodyPr>
            <a:normAutofit/>
          </a:bodyPr>
          <a:lstStyle/>
          <a:p>
            <a:pPr algn="just"/>
            <a:r>
              <a:rPr lang="en-GB" sz="3200" b="1" dirty="0">
                <a:latin typeface="Futura Md BT" panose="020B0602020204020303" pitchFamily="34" charset="0"/>
              </a:rPr>
              <a:t>Ground Dreams: </a:t>
            </a:r>
            <a:r>
              <a:rPr lang="en-US" sz="2000" dirty="0">
                <a:effectLst/>
                <a:latin typeface="Futura Md BT" panose="020B0602020204020303" pitchFamily="34" charset="0"/>
                <a:ea typeface="Calibri" panose="020F0502020204030204" pitchFamily="34" charset="0"/>
                <a:cs typeface="Times New Roman" panose="02020603050405020304" pitchFamily="18" charset="0"/>
              </a:rPr>
              <a:t>The ground rent is rent paid for an interest in land, exclusive of any improvement or development on the land and often subjected to some lease terms which must be complied with so as not to constitute a breach.</a:t>
            </a:r>
            <a:endParaRPr lang="en-GB" sz="2000" dirty="0">
              <a:effectLst/>
              <a:latin typeface="Futura Md BT" panose="020B0602020204020303" pitchFamily="34" charset="0"/>
              <a:ea typeface="Calibri" panose="020F0502020204030204" pitchFamily="34" charset="0"/>
              <a:cs typeface="Times New Roman" panose="02020603050405020304" pitchFamily="18" charset="0"/>
            </a:endParaRPr>
          </a:p>
          <a:p>
            <a:pPr algn="just"/>
            <a:r>
              <a:rPr lang="en-GB" sz="3200" b="1" dirty="0">
                <a:latin typeface="Futura Md BT" panose="020B0602020204020303" pitchFamily="34" charset="0"/>
              </a:rPr>
              <a:t>Deed Fees: </a:t>
            </a:r>
            <a:r>
              <a:rPr lang="en-US" sz="2000" dirty="0">
                <a:latin typeface="Futura Md BT" panose="020B0602020204020303" pitchFamily="34" charset="0"/>
                <a:cs typeface="Times New Roman" panose="02020603050405020304" pitchFamily="18" charset="0"/>
              </a:rPr>
              <a:t>Deed fees are paid by individuals and entities in whose names certificates of occupancy and other land titles are issued in according to Land Use Act, Section 9, Sub-section 2. [examples of Deed Fees in the next slide]</a:t>
            </a:r>
          </a:p>
          <a:p>
            <a:pPr algn="just"/>
            <a:r>
              <a:rPr lang="en-US" sz="3200" b="1" dirty="0">
                <a:latin typeface="Futura Md BT" panose="020B0602020204020303" pitchFamily="34" charset="0"/>
              </a:rPr>
              <a:t>Documentary Tax: </a:t>
            </a:r>
            <a:r>
              <a:rPr lang="en-US" sz="2000" dirty="0">
                <a:latin typeface="Futura Md BT" panose="020B0602020204020303" pitchFamily="34" charset="0"/>
                <a:cs typeface="Times New Roman" panose="02020603050405020304" pitchFamily="18" charset="0"/>
              </a:rPr>
              <a:t>These are taxes paid on documentations in emanating from real estate transactions. Example. Certificate of Occupancy, Deed of assignments, Lease and tenancy agreements, Transfers, Mortgage deed, Power of attorney, Purchase receipts etc. Example of these taxes are stamp duty, Attestation fees, Registration fees, Ratification fees. </a:t>
            </a:r>
            <a:r>
              <a:rPr lang="en-US" sz="2000" dirty="0" err="1">
                <a:latin typeface="Futura Md BT" panose="020B0602020204020303" pitchFamily="34" charset="0"/>
                <a:cs typeface="Times New Roman" panose="02020603050405020304" pitchFamily="18" charset="0"/>
              </a:rPr>
              <a:t>Etc</a:t>
            </a:r>
            <a:endParaRPr lang="en-US" sz="2000" dirty="0">
              <a:latin typeface="Futura Md BT" panose="020B0602020204020303" pitchFamily="34" charset="0"/>
              <a:cs typeface="Times New Roman" panose="02020603050405020304" pitchFamily="18" charset="0"/>
            </a:endParaRPr>
          </a:p>
          <a:p>
            <a:pPr algn="just"/>
            <a:endParaRPr lang="en-GB" sz="2000" dirty="0">
              <a:latin typeface="Futura Md BT" panose="020B0602020204020303" pitchFamily="34" charset="0"/>
              <a:cs typeface="Times New Roman" panose="02020603050405020304" pitchFamily="18" charset="0"/>
            </a:endParaRPr>
          </a:p>
        </p:txBody>
      </p:sp>
    </p:spTree>
    <p:extLst>
      <p:ext uri="{BB962C8B-B14F-4D97-AF65-F5344CB8AC3E}">
        <p14:creationId xmlns:p14="http://schemas.microsoft.com/office/powerpoint/2010/main" val="3924392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0418C-2B40-4877-6D25-9F6DBDC2332C}"/>
              </a:ext>
            </a:extLst>
          </p:cNvPr>
          <p:cNvSpPr>
            <a:spLocks noGrp="1"/>
          </p:cNvSpPr>
          <p:nvPr>
            <p:ph type="title"/>
          </p:nvPr>
        </p:nvSpPr>
        <p:spPr>
          <a:xfrm>
            <a:off x="838200" y="365126"/>
            <a:ext cx="10515600" cy="863600"/>
          </a:xfrm>
        </p:spPr>
        <p:txBody>
          <a:bodyPr/>
          <a:lstStyle/>
          <a:p>
            <a:r>
              <a:rPr lang="en-GB" dirty="0">
                <a:latin typeface="Helvetica BQ" pitchFamily="50" charset="0"/>
              </a:rPr>
              <a:t>Examples of Deed Fees</a:t>
            </a:r>
          </a:p>
        </p:txBody>
      </p:sp>
      <p:sp>
        <p:nvSpPr>
          <p:cNvPr id="3" name="Content Placeholder 2">
            <a:extLst>
              <a:ext uri="{FF2B5EF4-FFF2-40B4-BE49-F238E27FC236}">
                <a16:creationId xmlns:a16="http://schemas.microsoft.com/office/drawing/2014/main" id="{435972F1-FEC5-28FF-0986-217A9455A76D}"/>
              </a:ext>
            </a:extLst>
          </p:cNvPr>
          <p:cNvSpPr>
            <a:spLocks noGrp="1"/>
          </p:cNvSpPr>
          <p:nvPr>
            <p:ph idx="1"/>
          </p:nvPr>
        </p:nvSpPr>
        <p:spPr>
          <a:xfrm>
            <a:off x="838200" y="1371600"/>
            <a:ext cx="10515600" cy="4805363"/>
          </a:xfrm>
        </p:spPr>
        <p:txBody>
          <a:bodyPr>
            <a:normAutofit fontScale="47500" lnSpcReduction="20000"/>
          </a:bodyPr>
          <a:lstStyle/>
          <a:p>
            <a:r>
              <a:rPr lang="en-US" dirty="0">
                <a:latin typeface="Futura Md BT" panose="020B0602020204020303" pitchFamily="34" charset="0"/>
              </a:rPr>
              <a:t>Non-refundable application fee</a:t>
            </a:r>
          </a:p>
          <a:p>
            <a:r>
              <a:rPr lang="en-US" dirty="0">
                <a:latin typeface="Futura Md BT" panose="020B0602020204020303" pitchFamily="34" charset="0"/>
              </a:rPr>
              <a:t>Preparation fees</a:t>
            </a:r>
          </a:p>
          <a:p>
            <a:r>
              <a:rPr lang="en-US" dirty="0">
                <a:latin typeface="Futura Md BT" panose="020B0602020204020303" pitchFamily="34" charset="0"/>
              </a:rPr>
              <a:t>Registration fees</a:t>
            </a:r>
          </a:p>
          <a:p>
            <a:r>
              <a:rPr lang="en-US" dirty="0">
                <a:latin typeface="Futura Md BT" panose="020B0602020204020303" pitchFamily="34" charset="0"/>
              </a:rPr>
              <a:t>Inspection fees</a:t>
            </a:r>
          </a:p>
          <a:p>
            <a:r>
              <a:rPr lang="en-US" dirty="0">
                <a:latin typeface="Futura Md BT" panose="020B0602020204020303" pitchFamily="34" charset="0"/>
              </a:rPr>
              <a:t>Charting fees</a:t>
            </a:r>
          </a:p>
          <a:p>
            <a:r>
              <a:rPr lang="en-US" dirty="0">
                <a:latin typeface="Futura Md BT" panose="020B0602020204020303" pitchFamily="34" charset="0"/>
              </a:rPr>
              <a:t>Survey fees</a:t>
            </a:r>
          </a:p>
          <a:p>
            <a:r>
              <a:rPr lang="en-US" dirty="0">
                <a:latin typeface="Futura Md BT" panose="020B0602020204020303" pitchFamily="34" charset="0"/>
              </a:rPr>
              <a:t>Certification fees</a:t>
            </a:r>
          </a:p>
          <a:p>
            <a:r>
              <a:rPr lang="en-US" dirty="0">
                <a:latin typeface="Futura Md BT" panose="020B0602020204020303" pitchFamily="34" charset="0"/>
              </a:rPr>
              <a:t>Search fees</a:t>
            </a:r>
          </a:p>
          <a:p>
            <a:r>
              <a:rPr lang="en-US" dirty="0">
                <a:latin typeface="Futura Md BT" panose="020B0602020204020303" pitchFamily="34" charset="0"/>
              </a:rPr>
              <a:t>Building plan approval fees</a:t>
            </a:r>
          </a:p>
          <a:p>
            <a:r>
              <a:rPr lang="en-US" dirty="0">
                <a:latin typeface="Futura Md BT" panose="020B0602020204020303" pitchFamily="34" charset="0"/>
              </a:rPr>
              <a:t>Penal fees</a:t>
            </a:r>
          </a:p>
          <a:p>
            <a:r>
              <a:rPr lang="en-US" dirty="0">
                <a:latin typeface="Futura Md BT" panose="020B0602020204020303" pitchFamily="34" charset="0"/>
              </a:rPr>
              <a:t>Encroachment fees</a:t>
            </a:r>
          </a:p>
          <a:p>
            <a:r>
              <a:rPr lang="en-US" dirty="0">
                <a:latin typeface="Futura Md BT" panose="020B0602020204020303" pitchFamily="34" charset="0"/>
              </a:rPr>
              <a:t>Temporary occupation fees</a:t>
            </a:r>
          </a:p>
          <a:p>
            <a:r>
              <a:rPr lang="en-US" dirty="0">
                <a:latin typeface="Futura Md BT" panose="020B0602020204020303" pitchFamily="34" charset="0"/>
              </a:rPr>
              <a:t>Conversion of occupancy fees</a:t>
            </a:r>
          </a:p>
          <a:p>
            <a:r>
              <a:rPr lang="en-US" dirty="0">
                <a:latin typeface="Futura Md BT" panose="020B0602020204020303" pitchFamily="34" charset="0"/>
              </a:rPr>
              <a:t>Premium</a:t>
            </a:r>
          </a:p>
          <a:p>
            <a:r>
              <a:rPr lang="en-US" dirty="0">
                <a:latin typeface="Futura Md BT" panose="020B0602020204020303" pitchFamily="34" charset="0"/>
              </a:rPr>
              <a:t>Consent fees</a:t>
            </a:r>
          </a:p>
          <a:p>
            <a:r>
              <a:rPr lang="en-US" dirty="0">
                <a:latin typeface="Futura Md BT" panose="020B0602020204020303" pitchFamily="34" charset="0"/>
              </a:rPr>
              <a:t>Capital gains tax</a:t>
            </a:r>
          </a:p>
          <a:p>
            <a:r>
              <a:rPr lang="en-US" dirty="0">
                <a:latin typeface="Futura Md BT" panose="020B0602020204020303" pitchFamily="34" charset="0"/>
              </a:rPr>
              <a:t>Development fees</a:t>
            </a:r>
          </a:p>
          <a:p>
            <a:r>
              <a:rPr lang="en-US" dirty="0">
                <a:latin typeface="Futura Md BT" panose="020B0602020204020303" pitchFamily="34" charset="0"/>
              </a:rPr>
              <a:t>Tenements rates</a:t>
            </a:r>
          </a:p>
        </p:txBody>
      </p:sp>
    </p:spTree>
    <p:extLst>
      <p:ext uri="{BB962C8B-B14F-4D97-AF65-F5344CB8AC3E}">
        <p14:creationId xmlns:p14="http://schemas.microsoft.com/office/powerpoint/2010/main" val="2591692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985</Words>
  <Application>Microsoft Office PowerPoint</Application>
  <PresentationFormat>Widescreen</PresentationFormat>
  <Paragraphs>144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Futura Md BT</vt:lpstr>
      <vt:lpstr>Helvetica BQ</vt:lpstr>
      <vt:lpstr>Office Theme</vt:lpstr>
      <vt:lpstr>Enhancing Sub-nationals’ Revenue Generation Prospects In Nigeria: Opportunities, Challenges And Prospects</vt:lpstr>
      <vt:lpstr>Introduction</vt:lpstr>
      <vt:lpstr>Sources of IGR</vt:lpstr>
      <vt:lpstr>Sub-national IGR Perfomance Review</vt:lpstr>
      <vt:lpstr>Bridging the IGR Gap</vt:lpstr>
      <vt:lpstr>Purpose of Taxation</vt:lpstr>
      <vt:lpstr>Challenges Militating Against Efficient Revenue Generation in Real Estates</vt:lpstr>
      <vt:lpstr>Opportunities and Prospects for IGR in Real Estate</vt:lpstr>
      <vt:lpstr>Examples of Deed Fees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Enhancing Sub-nationals’ Revenue Generation Prospects In Nigeria: Opportunities, Challenges And Prospects</dc:title>
  <dc:creator>Martin Ike-Muonso</dc:creator>
  <cp:lastModifiedBy>Martin Ike-Muonso</cp:lastModifiedBy>
  <cp:revision>3</cp:revision>
  <dcterms:created xsi:type="dcterms:W3CDTF">2022-05-07T08:26:28Z</dcterms:created>
  <dcterms:modified xsi:type="dcterms:W3CDTF">2022-05-07T09:08:06Z</dcterms:modified>
</cp:coreProperties>
</file>