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1"/>
  </p:notesMasterIdLst>
  <p:sldIdLst>
    <p:sldId id="283" r:id="rId5"/>
    <p:sldId id="327" r:id="rId6"/>
    <p:sldId id="330" r:id="rId7"/>
    <p:sldId id="329" r:id="rId8"/>
    <p:sldId id="284" r:id="rId9"/>
    <p:sldId id="286" r:id="rId10"/>
    <p:sldId id="288" r:id="rId11"/>
    <p:sldId id="331" r:id="rId12"/>
    <p:sldId id="332" r:id="rId13"/>
    <p:sldId id="318" r:id="rId14"/>
    <p:sldId id="341" r:id="rId15"/>
    <p:sldId id="344" r:id="rId16"/>
    <p:sldId id="334" r:id="rId17"/>
    <p:sldId id="335" r:id="rId18"/>
    <p:sldId id="343" r:id="rId19"/>
    <p:sldId id="342" r:id="rId20"/>
    <p:sldId id="345" r:id="rId21"/>
    <p:sldId id="304" r:id="rId22"/>
    <p:sldId id="307" r:id="rId23"/>
    <p:sldId id="308" r:id="rId24"/>
    <p:sldId id="309" r:id="rId25"/>
    <p:sldId id="310" r:id="rId26"/>
    <p:sldId id="311" r:id="rId27"/>
    <p:sldId id="312" r:id="rId28"/>
    <p:sldId id="313" r:id="rId29"/>
    <p:sldId id="31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3374D542-6E3E-455F-9BFB-B45891911720}">
          <p14:sldIdLst>
            <p14:sldId id="283"/>
            <p14:sldId id="327"/>
            <p14:sldId id="330"/>
            <p14:sldId id="329"/>
            <p14:sldId id="284"/>
            <p14:sldId id="286"/>
            <p14:sldId id="288"/>
            <p14:sldId id="331"/>
            <p14:sldId id="332"/>
            <p14:sldId id="318"/>
            <p14:sldId id="341"/>
            <p14:sldId id="344"/>
            <p14:sldId id="334"/>
            <p14:sldId id="335"/>
            <p14:sldId id="343"/>
            <p14:sldId id="342"/>
            <p14:sldId id="345"/>
            <p14:sldId id="304"/>
            <p14:sldId id="307"/>
            <p14:sldId id="308"/>
            <p14:sldId id="309"/>
            <p14:sldId id="310"/>
            <p14:sldId id="311"/>
            <p14:sldId id="312"/>
            <p14:sldId id="313"/>
            <p14:sldId id="31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98" autoAdjust="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 Type="http://schemas.openxmlformats.org/officeDocument/2006/relationships/customXml" Target="../customXml/item3.xml" /><Relationship Id="rId21" Type="http://schemas.openxmlformats.org/officeDocument/2006/relationships/slide" Target="slides/slide17.xml" /><Relationship Id="rId34" Type="http://schemas.openxmlformats.org/officeDocument/2006/relationships/theme" Target="theme/theme1.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viewProps" Target="viewProps.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presProps" Target="presProp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notesMaster" Target="notesMasters/notesMaster1.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3FCC2-4E7A-4671-AA79-177CB194E449}" type="datetimeFigureOut">
              <a:rPr lang="en-US" smtClean="0"/>
              <a:t>6/3/2022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1C38D-F26D-4167-83EF-8774BC62D548}" type="slidenum">
              <a:rPr lang="en-US" smtClean="0"/>
              <a:t>‹#›</a:t>
            </a:fld>
            <a:endParaRPr lang="en-US"/>
          </a:p>
        </p:txBody>
      </p:sp>
    </p:spTree>
    <p:extLst>
      <p:ext uri="{BB962C8B-B14F-4D97-AF65-F5344CB8AC3E}">
        <p14:creationId xmlns:p14="http://schemas.microsoft.com/office/powerpoint/2010/main" val="3336050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latin typeface="Arial" panose="020B0604020202020204" pitchFamily="34" charset="0"/>
                <a:cs typeface="Arial" panose="020B0604020202020204" pitchFamily="34" charset="0"/>
              </a:rPr>
              <a:t>References:</a:t>
            </a:r>
          </a:p>
          <a:p>
            <a:pPr>
              <a:spcBef>
                <a:spcPct val="0"/>
              </a:spcBef>
            </a:pPr>
            <a:endParaRPr lang="en-GB" altLang="en-US">
              <a:latin typeface="Arial" panose="020B0604020202020204" pitchFamily="34" charset="0"/>
              <a:cs typeface="Arial" panose="020B0604020202020204" pitchFamily="34" charset="0"/>
            </a:endParaRPr>
          </a:p>
          <a:p>
            <a:pPr>
              <a:spcBef>
                <a:spcPct val="0"/>
              </a:spcBef>
            </a:pPr>
            <a:r>
              <a:rPr lang="en-GB" altLang="en-US">
                <a:latin typeface="Arial" panose="020B0604020202020204" pitchFamily="34" charset="0"/>
                <a:cs typeface="Arial" panose="020B0604020202020204" pitchFamily="34" charset="0"/>
              </a:rPr>
              <a:t>Crouch, C, (2005). </a:t>
            </a:r>
            <a:r>
              <a:rPr lang="en-GB" altLang="en-US" i="1">
                <a:latin typeface="Arial" panose="020B0604020202020204" pitchFamily="34" charset="0"/>
                <a:cs typeface="Arial" panose="020B0604020202020204" pitchFamily="34" charset="0"/>
              </a:rPr>
              <a:t>Capitalist Diversity and Change: Recombinant Governance and Institutional Entrepreneurs</a:t>
            </a:r>
            <a:r>
              <a:rPr lang="en-GB" altLang="en-US">
                <a:latin typeface="Arial" panose="020B0604020202020204" pitchFamily="34" charset="0"/>
                <a:cs typeface="Arial" panose="020B0604020202020204" pitchFamily="34" charset="0"/>
              </a:rPr>
              <a:t>, Oxford University Press</a:t>
            </a:r>
          </a:p>
          <a:p>
            <a:pPr>
              <a:spcBef>
                <a:spcPct val="0"/>
              </a:spcBef>
            </a:pPr>
            <a:endParaRPr lang="en-GB" altLang="en-US">
              <a:latin typeface="Arial" panose="020B0604020202020204" pitchFamily="34" charset="0"/>
              <a:cs typeface="Arial" panose="020B0604020202020204" pitchFamily="34" charset="0"/>
            </a:endParaRPr>
          </a:p>
          <a:p>
            <a:pPr>
              <a:spcBef>
                <a:spcPct val="0"/>
              </a:spcBef>
            </a:pPr>
            <a:r>
              <a:rPr lang="en-GB" altLang="en-US">
                <a:latin typeface="Arial" panose="020B0604020202020204" pitchFamily="34" charset="0"/>
                <a:cs typeface="Arial" panose="020B0604020202020204" pitchFamily="34" charset="0"/>
              </a:rPr>
              <a:t>Grandori, A. (1997). Governance Structures, Coordination Mechanisms and Cognitive Models. Journal of Management and Governance, 1(1):29-47</a:t>
            </a:r>
          </a:p>
          <a:p>
            <a:pPr>
              <a:spcBef>
                <a:spcPct val="0"/>
              </a:spcBef>
            </a:pPr>
            <a:endParaRPr lang="en-GB" altLang="en-US">
              <a:latin typeface="Arial" panose="020B0604020202020204" pitchFamily="34" charset="0"/>
              <a:cs typeface="Arial" panose="020B0604020202020204" pitchFamily="34" charset="0"/>
            </a:endParaRPr>
          </a:p>
          <a:p>
            <a:pPr>
              <a:spcBef>
                <a:spcPct val="0"/>
              </a:spcBef>
            </a:pPr>
            <a:endParaRPr lang="en-GB" altLang="en-US">
              <a:latin typeface="Arial" panose="020B0604020202020204" pitchFamily="34" charset="0"/>
              <a:cs typeface="Arial" panose="020B0604020202020204" pitchFamily="34" charset="0"/>
            </a:endParaRPr>
          </a:p>
        </p:txBody>
      </p:sp>
      <p:sp>
        <p:nvSpPr>
          <p:cNvPr id="23556" name="Slide Number Placeholder 3"/>
          <p:cNvSpPr txBox="1">
            <a:spLocks noGrp="1"/>
          </p:cNvSpPr>
          <p:nvPr/>
        </p:nvSpPr>
        <p:spPr bwMode="auto">
          <a:xfrm>
            <a:off x="3778250" y="9428163"/>
            <a:ext cx="2889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B7EA989C-DD8F-4DD6-B93D-6A98B6E547E4}" type="slidenum">
              <a:rPr lang="en-GB" altLang="en-US"/>
              <a:pPr algn="r" eaLnBrk="1" hangingPunct="1">
                <a:spcBef>
                  <a:spcPct val="0"/>
                </a:spcBef>
              </a:pPr>
              <a:t>5</a:t>
            </a:fld>
            <a:endParaRPr lang="en-GB" altLang="en-US"/>
          </a:p>
        </p:txBody>
      </p:sp>
    </p:spTree>
    <p:extLst>
      <p:ext uri="{BB962C8B-B14F-4D97-AF65-F5344CB8AC3E}">
        <p14:creationId xmlns:p14="http://schemas.microsoft.com/office/powerpoint/2010/main" val="1345888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238323-0ADF-4328-9564-AEB5DFD80DB6}"/>
              </a:ext>
            </a:extLst>
          </p:cNvPr>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EB776FAE-C8F8-44A1-8BC7-9EB948371459}"/>
              </a:ext>
            </a:extLst>
          </p:cNvPr>
          <p:cNvSpPr>
            <a:spLocks noGrp="1"/>
          </p:cNvSpPr>
          <p:nvPr>
            <p:ph type="ctrTitle"/>
          </p:nvPr>
        </p:nvSpPr>
        <p:spPr>
          <a:xfrm>
            <a:off x="1524000" y="1333500"/>
            <a:ext cx="9144000" cy="1790700"/>
          </a:xfrm>
        </p:spPr>
        <p:txBody>
          <a:bodyPr vert="horz" lIns="91440" tIns="0" rIns="91440" bIns="0" rtlCol="0" anchor="t" anchorCtr="0">
            <a:noAutofit/>
          </a:bodyPr>
          <a:lstStyle>
            <a:lvl1pPr>
              <a:lnSpc>
                <a:spcPct val="100000"/>
              </a:lnSpc>
              <a:defRPr lang="en-US" sz="4800" dirty="0">
                <a:solidFill>
                  <a:schemeClr val="bg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DA7900C6-1C2C-4612-8672-356C6DDFDCB1}"/>
              </a:ext>
            </a:extLst>
          </p:cNvPr>
          <p:cNvSpPr>
            <a:spLocks noGrp="1"/>
          </p:cNvSpPr>
          <p:nvPr>
            <p:ph type="subTitle" idx="1"/>
          </p:nvPr>
        </p:nvSpPr>
        <p:spPr>
          <a:xfrm>
            <a:off x="1524000" y="3128009"/>
            <a:ext cx="9144000" cy="1287675"/>
          </a:xfrm>
        </p:spPr>
        <p:txBody>
          <a:bodyPr vert="horz" lIns="91440" tIns="45720" rIns="91440" bIns="45720" rtlCol="0" anchor="t" anchorCtr="0">
            <a:noAutofit/>
          </a:bodyPr>
          <a:lstStyle>
            <a:lvl1pPr marL="0" indent="0">
              <a:buNone/>
              <a:defRPr lang="en-US" sz="2400" dirty="0">
                <a:solidFill>
                  <a:schemeClr val="bg1"/>
                </a:solidFill>
                <a:latin typeface="+mj-lt"/>
              </a:defRPr>
            </a:lvl1pPr>
          </a:lstStyle>
          <a:p>
            <a:pPr marL="228600" lvl="0" indent="-228600">
              <a:lnSpc>
                <a:spcPct val="150000"/>
              </a:lnSpc>
              <a:spcAft>
                <a:spcPts val="1200"/>
              </a:spcAft>
            </a:pPr>
            <a:r>
              <a:rPr lang="en-US"/>
              <a:t>Click to edit Master subtitle style</a:t>
            </a:r>
            <a:endParaRPr lang="en-US" dirty="0"/>
          </a:p>
        </p:txBody>
      </p:sp>
      <p:pic>
        <p:nvPicPr>
          <p:cNvPr id="8" name="Picture 7">
            <a:extLst>
              <a:ext uri="{FF2B5EF4-FFF2-40B4-BE49-F238E27FC236}">
                <a16:creationId xmlns:a16="http://schemas.microsoft.com/office/drawing/2014/main" id="{5274E620-B44E-41FF-8FA1-D955BD69C0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48" r="13926" b="71478"/>
          <a:stretch/>
        </p:blipFill>
        <p:spPr>
          <a:xfrm>
            <a:off x="342899" y="4546601"/>
            <a:ext cx="11715751" cy="2025650"/>
          </a:xfrm>
          <a:prstGeom prst="rect">
            <a:avLst/>
          </a:prstGeom>
        </p:spPr>
      </p:pic>
    </p:spTree>
    <p:extLst>
      <p:ext uri="{BB962C8B-B14F-4D97-AF65-F5344CB8AC3E}">
        <p14:creationId xmlns:p14="http://schemas.microsoft.com/office/powerpoint/2010/main" val="422114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Edit Master text styles</a:t>
            </a:r>
          </a:p>
          <a:p>
            <a:pPr lvl="1"/>
            <a:r>
              <a:rPr lang="en-US"/>
              <a:t>Second level</a:t>
            </a:r>
          </a:p>
        </p:txBody>
      </p:sp>
      <p:sp>
        <p:nvSpPr>
          <p:cNvPr id="9" name="Title 8">
            <a:extLst>
              <a:ext uri="{FF2B5EF4-FFF2-40B4-BE49-F238E27FC236}">
                <a16:creationId xmlns:a16="http://schemas.microsoft.com/office/drawing/2014/main" id="{FB8AB91F-D739-4DD5-859B-B16B125BEC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0340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Edit Master text styles</a:t>
            </a:r>
          </a:p>
          <a:p>
            <a:pPr lvl="1"/>
            <a:r>
              <a:rPr lang="en-US"/>
              <a:t>Second level</a:t>
            </a:r>
          </a:p>
        </p:txBody>
      </p:sp>
      <p:sp>
        <p:nvSpPr>
          <p:cNvPr id="4" name="Title 3">
            <a:extLst>
              <a:ext uri="{FF2B5EF4-FFF2-40B4-BE49-F238E27FC236}">
                <a16:creationId xmlns:a16="http://schemas.microsoft.com/office/drawing/2014/main" id="{0E770BB0-A521-41C6-A0AE-BEE679D2AD1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465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89203F-46EF-44A2-956A-7FF6AF93BE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8" name="Content Placeholder 2">
            <a:extLst>
              <a:ext uri="{FF2B5EF4-FFF2-40B4-BE49-F238E27FC236}">
                <a16:creationId xmlns:a16="http://schemas.microsoft.com/office/drawing/2014/main" id="{D1D47175-944E-463B-ABBB-06669A473913}"/>
              </a:ext>
            </a:extLst>
          </p:cNvPr>
          <p:cNvSpPr>
            <a:spLocks noGrp="1"/>
          </p:cNvSpPr>
          <p:nvPr>
            <p:ph idx="1"/>
          </p:nvPr>
        </p:nvSpPr>
        <p:spPr>
          <a:xfrm>
            <a:off x="1090862" y="1507068"/>
            <a:ext cx="3192379" cy="4669896"/>
          </a:xfrm>
        </p:spPr>
        <p:txBody>
          <a:bodyPr anchor="ctr"/>
          <a:lstStyle>
            <a:lvl1pPr marL="0" indent="0" algn="l">
              <a:lnSpc>
                <a:spcPct val="150000"/>
              </a:lnSpc>
              <a:spcAft>
                <a:spcPts val="1200"/>
              </a:spcAft>
              <a:buSzPct val="25000"/>
              <a:buFont typeface="Segoe UI" panose="020B0502040204020203" pitchFamily="34" charset="0"/>
              <a:buChar char=" "/>
              <a:defRPr sz="1200"/>
            </a:lvl1pPr>
            <a:lvl2pPr marL="401638" indent="7938" algn="l">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Edit Master text styles</a:t>
            </a:r>
          </a:p>
          <a:p>
            <a:pPr lvl="1"/>
            <a:r>
              <a:rPr lang="en-US"/>
              <a:t>Second level</a:t>
            </a:r>
          </a:p>
        </p:txBody>
      </p:sp>
      <p:sp>
        <p:nvSpPr>
          <p:cNvPr id="9" name="Content Placeholder 2">
            <a:extLst>
              <a:ext uri="{FF2B5EF4-FFF2-40B4-BE49-F238E27FC236}">
                <a16:creationId xmlns:a16="http://schemas.microsoft.com/office/drawing/2014/main" id="{A40725B0-0DB7-41CE-9C4C-39E8D0F6325E}"/>
              </a:ext>
            </a:extLst>
          </p:cNvPr>
          <p:cNvSpPr>
            <a:spLocks noGrp="1"/>
          </p:cNvSpPr>
          <p:nvPr>
            <p:ph idx="13"/>
          </p:nvPr>
        </p:nvSpPr>
        <p:spPr>
          <a:xfrm>
            <a:off x="4395537" y="1507068"/>
            <a:ext cx="7143905" cy="4669896"/>
          </a:xfrm>
        </p:spPr>
        <p:txBody>
          <a:bodyPr anchor="ct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Edit Master text styles</a:t>
            </a:r>
          </a:p>
          <a:p>
            <a:pPr lvl="1"/>
            <a:r>
              <a:rPr lang="en-US"/>
              <a:t>Second level</a:t>
            </a:r>
          </a:p>
        </p:txBody>
      </p:sp>
      <p:sp>
        <p:nvSpPr>
          <p:cNvPr id="11" name="Title 10">
            <a:extLst>
              <a:ext uri="{FF2B5EF4-FFF2-40B4-BE49-F238E27FC236}">
                <a16:creationId xmlns:a16="http://schemas.microsoft.com/office/drawing/2014/main" id="{F9E63483-559C-4A6F-B04F-D6C56A3CC09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9444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69782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0017C897-2775-4930-B0BE-BEB72453232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48158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258610D-0376-4D1E-8ED8-29382288BB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1783" t="-3"/>
          <a:stretch/>
        </p:blipFill>
        <p:spPr>
          <a:xfrm>
            <a:off x="269032" y="4801396"/>
            <a:ext cx="11653936" cy="1786228"/>
          </a:xfrm>
          <a:prstGeom prst="rect">
            <a:avLst/>
          </a:prstGeom>
        </p:spPr>
      </p:pic>
      <p:sp>
        <p:nvSpPr>
          <p:cNvPr id="3" name="Title 2">
            <a:extLst>
              <a:ext uri="{FF2B5EF4-FFF2-40B4-BE49-F238E27FC236}">
                <a16:creationId xmlns:a16="http://schemas.microsoft.com/office/drawing/2014/main" id="{21C16CD2-606C-441E-BBA3-51767980CCA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93501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675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48980" y="1128322"/>
            <a:ext cx="9504494" cy="394773"/>
          </a:xfrm>
          <a:prstGeom prst="rect">
            <a:avLst/>
          </a:prstGeom>
        </p:spPr>
        <p:txBody>
          <a:bodyPr wrap="square" lIns="0" tIns="0" rIns="0" bIns="0">
            <a:spAutoFit/>
          </a:bodyPr>
          <a:lstStyle>
            <a:lvl1pPr>
              <a:defRPr b="0" i="0">
                <a:solidFill>
                  <a:schemeClr val="tx2"/>
                </a:solidFill>
                <a:latin typeface="+mn-lt"/>
                <a:ea typeface="Trebuchet MS" charset="0"/>
                <a:cs typeface="Trebuchet MS" charset="0"/>
              </a:defRPr>
            </a:lvl1pPr>
          </a:lstStyle>
          <a:p>
            <a:endParaRPr dirty="0"/>
          </a:p>
        </p:txBody>
      </p:sp>
      <p:sp>
        <p:nvSpPr>
          <p:cNvPr id="3" name="Holder 3"/>
          <p:cNvSpPr>
            <a:spLocks noGrp="1"/>
          </p:cNvSpPr>
          <p:nvPr>
            <p:ph type="subTitle" idx="4"/>
          </p:nvPr>
        </p:nvSpPr>
        <p:spPr>
          <a:xfrm>
            <a:off x="1348980" y="1816311"/>
            <a:ext cx="9504494" cy="387798"/>
          </a:xfrm>
          <a:prstGeom prst="rect">
            <a:avLst/>
          </a:prstGeom>
        </p:spPr>
        <p:txBody>
          <a:bodyPr wrap="square" lIns="0" tIns="0" rIns="0" bIns="0">
            <a:spAutoFit/>
          </a:bodyPr>
          <a:lstStyle>
            <a:lvl1pPr>
              <a:spcBef>
                <a:spcPts val="770"/>
              </a:spcBef>
              <a:defRPr b="0" i="0">
                <a:latin typeface="+mn-lt"/>
                <a:ea typeface="Trebuchet MS" charset="0"/>
                <a:cs typeface="Trebuchet MS" charset="0"/>
              </a:defRPr>
            </a:lvl1pPr>
          </a:lstStyle>
          <a:p>
            <a:endParaRPr dirty="0"/>
          </a:p>
        </p:txBody>
      </p:sp>
      <p:sp>
        <p:nvSpPr>
          <p:cNvPr id="8" name="object 5"/>
          <p:cNvSpPr/>
          <p:nvPr userDrawn="1"/>
        </p:nvSpPr>
        <p:spPr>
          <a:xfrm flipV="1">
            <a:off x="1339885" y="1620834"/>
            <a:ext cx="9513588" cy="48869"/>
          </a:xfrm>
          <a:custGeom>
            <a:avLst/>
            <a:gdLst/>
            <a:ahLst/>
            <a:cxnLst/>
            <a:rect l="l" t="t" r="r" b="b"/>
            <a:pathLst>
              <a:path w="5698490">
                <a:moveTo>
                  <a:pt x="0" y="0"/>
                </a:moveTo>
                <a:lnTo>
                  <a:pt x="5697905" y="0"/>
                </a:lnTo>
              </a:path>
            </a:pathLst>
          </a:custGeom>
          <a:ln w="6350">
            <a:solidFill>
              <a:srgbClr val="ACADAC"/>
            </a:solidFill>
            <a:prstDash val="dash"/>
          </a:ln>
        </p:spPr>
        <p:txBody>
          <a:bodyPr wrap="square" lIns="0" tIns="0" rIns="0" bIns="0" rtlCol="0"/>
          <a:lstStyle/>
          <a:p>
            <a:endParaRPr sz="1154"/>
          </a:p>
        </p:txBody>
      </p:sp>
      <p:sp>
        <p:nvSpPr>
          <p:cNvPr id="17" name="TextBox 16"/>
          <p:cNvSpPr txBox="1"/>
          <p:nvPr userDrawn="1"/>
        </p:nvSpPr>
        <p:spPr>
          <a:xfrm>
            <a:off x="1" y="252492"/>
            <a:ext cx="1013398" cy="289759"/>
          </a:xfrm>
          <a:prstGeom prst="rect">
            <a:avLst/>
          </a:prstGeom>
          <a:noFill/>
        </p:spPr>
        <p:txBody>
          <a:bodyPr wrap="square" rtlCol="0">
            <a:spAutoFit/>
          </a:bodyPr>
          <a:lstStyle/>
          <a:p>
            <a:pPr marL="5091" indent="0" algn="ctr">
              <a:tabLst>
                <a:tab pos="81445" algn="l"/>
              </a:tabLst>
            </a:pPr>
            <a:fld id="{52E3CCFB-083A-4242-8742-0D29514EF121}" type="slidenum">
              <a:rPr lang="en-US" sz="1283" b="1" smtClean="0">
                <a:solidFill>
                  <a:schemeClr val="bg1"/>
                </a:solidFill>
              </a:rPr>
              <a:pPr marL="5091" indent="0" algn="ctr">
                <a:tabLst>
                  <a:tab pos="81445" algn="l"/>
                </a:tabLst>
              </a:pPr>
              <a:t>‹#›</a:t>
            </a:fld>
            <a:endParaRPr lang="en-US" sz="1283" b="1" dirty="0">
              <a:solidFill>
                <a:schemeClr val="bg1"/>
              </a:solidFill>
            </a:endParaRPr>
          </a:p>
        </p:txBody>
      </p:sp>
    </p:spTree>
    <p:extLst>
      <p:ext uri="{BB962C8B-B14F-4D97-AF65-F5344CB8AC3E}">
        <p14:creationId xmlns:p14="http://schemas.microsoft.com/office/powerpoint/2010/main" val="1520956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5" Type="http://schemas.openxmlformats.org/officeDocument/2006/relationships/slideLayout" Target="../slideLayouts/slideLayout5.xml" /><Relationship Id="rId10"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5FD28E-AEC9-43B8-86F4-9CD3C41D49D7}"/>
              </a:ext>
            </a:extLst>
          </p:cNvPr>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a:extLst>
              <a:ext uri="{FF2B5EF4-FFF2-40B4-BE49-F238E27FC236}">
                <a16:creationId xmlns:a16="http://schemas.microsoft.com/office/drawing/2014/main" id="{C5AFE014-E3CD-4B9A-A705-F1CADD8F420B}"/>
              </a:ext>
            </a:extLst>
          </p:cNvPr>
          <p:cNvSpPr>
            <a:spLocks noGrp="1"/>
          </p:cNvSpPr>
          <p:nvPr>
            <p:ph type="title"/>
          </p:nvPr>
        </p:nvSpPr>
        <p:spPr>
          <a:xfrm>
            <a:off x="604434" y="448628"/>
            <a:ext cx="10983132" cy="747763"/>
          </a:xfrm>
          <a:prstGeom prst="rect">
            <a:avLst/>
          </a:prstGeom>
        </p:spPr>
        <p:txBody>
          <a:bodyPr vert="horz" lIns="91440" tIns="45720" rIns="91440" bIns="45720" rtlCol="0" anchor="ctr" anchorCtr="0">
            <a:normAutofit/>
          </a:bodyPr>
          <a:lstStyle/>
          <a:p>
            <a:pPr lvl="0"/>
            <a:r>
              <a:rPr lang="en-US"/>
              <a:t>Click to edit Master title style</a:t>
            </a:r>
            <a:endParaRPr lang="en-US" dirty="0"/>
          </a:p>
        </p:txBody>
      </p:sp>
      <p:sp>
        <p:nvSpPr>
          <p:cNvPr id="3" name="Text Placeholder 2">
            <a:extLst>
              <a:ext uri="{FF2B5EF4-FFF2-40B4-BE49-F238E27FC236}">
                <a16:creationId xmlns:a16="http://schemas.microsoft.com/office/drawing/2014/main" id="{61ADE5F7-8A52-43AD-8F30-F13CF54506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C85AE-A002-4BA3-8D90-3960ED0FF8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4E560-77BF-4D1A-B6E7-CD55CE12B1B8}" type="datetimeFigureOut">
              <a:rPr lang="en-US" smtClean="0"/>
              <a:t>6/3/2022</a:t>
            </a:fld>
            <a:endParaRPr lang="en-US"/>
          </a:p>
        </p:txBody>
      </p:sp>
      <p:sp>
        <p:nvSpPr>
          <p:cNvPr id="5" name="Footer Placeholder 4">
            <a:extLst>
              <a:ext uri="{FF2B5EF4-FFF2-40B4-BE49-F238E27FC236}">
                <a16:creationId xmlns:a16="http://schemas.microsoft.com/office/drawing/2014/main" id="{02103AA5-C732-4ECB-88D6-DAA20E2C1C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280433-CBB5-49C5-B032-5A800E5D0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9379A-16E2-4C4A-96D0-A52C442257E7}" type="slidenum">
              <a:rPr lang="en-US" smtClean="0"/>
              <a:t>‹#›</a:t>
            </a:fld>
            <a:endParaRPr lang="en-US"/>
          </a:p>
        </p:txBody>
      </p:sp>
      <p:cxnSp>
        <p:nvCxnSpPr>
          <p:cNvPr id="8" name="Straight Connector 7">
            <a:extLst>
              <a:ext uri="{FF2B5EF4-FFF2-40B4-BE49-F238E27FC236}">
                <a16:creationId xmlns:a16="http://schemas.microsoft.com/office/drawing/2014/main" id="{E32A06DA-7FF5-4DDE-94D0-63A83DB241E8}"/>
              </a:ext>
            </a:extLst>
          </p:cNvPr>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514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2" r:id="rId4"/>
    <p:sldLayoutId id="2147483660" r:id="rId5"/>
    <p:sldLayoutId id="2147483662" r:id="rId6"/>
    <p:sldLayoutId id="2147483661" r:id="rId7"/>
    <p:sldLayoutId id="2147483655" r:id="rId8"/>
    <p:sldLayoutId id="2147483664" r:id="rId9"/>
  </p:sldLayoutIdLst>
  <p:txStyles>
    <p:titleStyle>
      <a:lvl1pPr algn="l" defTabSz="914400" rtl="0" eaLnBrk="1" latinLnBrk="0" hangingPunct="1">
        <a:lnSpc>
          <a:spcPct val="90000"/>
        </a:lnSpc>
        <a:spcBef>
          <a:spcPct val="0"/>
        </a:spcBef>
        <a:buNone/>
        <a:defRPr lang="en-US" sz="2800" kern="1200">
          <a:solidFill>
            <a:schemeClr val="bg2">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png" /><Relationship Id="rId1" Type="http://schemas.openxmlformats.org/officeDocument/2006/relationships/slideLayout" Target="../slideLayouts/slideLayout2.xml" /><Relationship Id="rId5" Type="http://schemas.openxmlformats.org/officeDocument/2006/relationships/image" Target="../media/image9.jpeg" /><Relationship Id="rId4" Type="http://schemas.openxmlformats.org/officeDocument/2006/relationships/image" Target="../media/image8.jpeg" /></Relationships>
</file>

<file path=ppt/slides/_rels/slide21.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ng/url?sa=i&amp;rct=j&amp;q=&amp;esrc=s&amp;frm=1&amp;source=images&amp;cd=&amp;cad=rja&amp;docid=mm_42dD_K2aYLM&amp;tbnid=5KM6AvF9LUwDkM:&amp;ved=0CAUQjRw&amp;url=http://www.crudeoildaily.com/2010_11_01_archive.html&amp;ei=mgztUbf9Ccun0wXK94GYAg&amp;bvm=bv.49478099,d.d2k&amp;psig=AFQjCNG515DufrtIVLpuw6Y8dQgMrVk5RQ&amp;ust=1374576104193935" TargetMode="External" /><Relationship Id="rId2" Type="http://schemas.openxmlformats.org/officeDocument/2006/relationships/image" Target="../media/image12.jpeg" /><Relationship Id="rId1" Type="http://schemas.openxmlformats.org/officeDocument/2006/relationships/slideLayout" Target="../slideLayouts/slideLayout2.xml" /><Relationship Id="rId6" Type="http://schemas.openxmlformats.org/officeDocument/2006/relationships/image" Target="../media/image15.jpeg" /><Relationship Id="rId5" Type="http://schemas.openxmlformats.org/officeDocument/2006/relationships/image" Target="../media/image14.jpeg" /><Relationship Id="rId4" Type="http://schemas.openxmlformats.org/officeDocument/2006/relationships/image" Target="../media/image13.jpeg" /></Relationships>
</file>

<file path=ppt/slides/_rels/slide23.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18.jpeg" /><Relationship Id="rId7" Type="http://schemas.openxmlformats.org/officeDocument/2006/relationships/image" Target="../media/image22.png" /><Relationship Id="rId2" Type="http://schemas.openxmlformats.org/officeDocument/2006/relationships/image" Target="../media/image17.jpeg" /><Relationship Id="rId1" Type="http://schemas.openxmlformats.org/officeDocument/2006/relationships/slideLayout" Target="../slideLayouts/slideLayout2.xml" /><Relationship Id="rId6" Type="http://schemas.openxmlformats.org/officeDocument/2006/relationships/image" Target="../media/image21.jpeg" /><Relationship Id="rId5" Type="http://schemas.openxmlformats.org/officeDocument/2006/relationships/image" Target="../media/image20.jpeg" /><Relationship Id="rId4" Type="http://schemas.openxmlformats.org/officeDocument/2006/relationships/image" Target="../media/image19.jpeg"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8.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4400" dirty="0"/>
              <a:t>Enhancing Internally Generated Revenue (IGR) through Trust, Accountability and Engaged Citizenship </a:t>
            </a:r>
          </a:p>
        </p:txBody>
      </p:sp>
      <p:sp>
        <p:nvSpPr>
          <p:cNvPr id="3" name="Subtitle 2"/>
          <p:cNvSpPr>
            <a:spLocks noGrp="1"/>
          </p:cNvSpPr>
          <p:nvPr>
            <p:ph type="subTitle" idx="1"/>
          </p:nvPr>
        </p:nvSpPr>
        <p:spPr>
          <a:xfrm>
            <a:off x="1717963" y="4267056"/>
            <a:ext cx="9144000" cy="1655762"/>
          </a:xfrm>
        </p:spPr>
        <p:txBody>
          <a:bodyPr/>
          <a:lstStyle/>
          <a:p>
            <a:r>
              <a:rPr lang="en-GB" sz="2800" b="1" dirty="0"/>
              <a:t>Professor Kenneth Amaeshi</a:t>
            </a:r>
          </a:p>
          <a:p>
            <a:r>
              <a:rPr lang="en-GB" dirty="0"/>
              <a:t>Visiting Professor of Leadership and Financial Markets in Africa</a:t>
            </a:r>
          </a:p>
          <a:p>
            <a:r>
              <a:rPr lang="en-GB" dirty="0"/>
              <a:t>London School of Economics, United Kingdom</a:t>
            </a:r>
          </a:p>
        </p:txBody>
      </p:sp>
    </p:spTree>
    <p:extLst>
      <p:ext uri="{BB962C8B-B14F-4D97-AF65-F5344CB8AC3E}">
        <p14:creationId xmlns:p14="http://schemas.microsoft.com/office/powerpoint/2010/main" val="3160441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lnSpc>
                <a:spcPct val="100000"/>
              </a:lnSpc>
              <a:spcBef>
                <a:spcPts val="0"/>
              </a:spcBef>
              <a:spcAft>
                <a:spcPts val="0"/>
              </a:spcAft>
            </a:pPr>
            <a:r>
              <a:rPr lang="en-GB" sz="3600" dirty="0">
                <a:solidFill>
                  <a:schemeClr val="accent2">
                    <a:lumMod val="75000"/>
                  </a:schemeClr>
                </a:solidFill>
              </a:rPr>
              <a:t>What comes to mind when we think of </a:t>
            </a:r>
          </a:p>
          <a:p>
            <a:pPr algn="ctr">
              <a:lnSpc>
                <a:spcPct val="100000"/>
              </a:lnSpc>
              <a:spcBef>
                <a:spcPts val="0"/>
              </a:spcBef>
              <a:spcAft>
                <a:spcPts val="0"/>
              </a:spcAft>
            </a:pPr>
            <a:r>
              <a:rPr lang="en-GB" sz="3600" b="1" dirty="0">
                <a:solidFill>
                  <a:schemeClr val="accent2">
                    <a:lumMod val="75000"/>
                  </a:schemeClr>
                </a:solidFill>
              </a:rPr>
              <a:t>“</a:t>
            </a:r>
            <a:r>
              <a:rPr lang="en-GB" sz="3600" b="1" u="sng" dirty="0">
                <a:solidFill>
                  <a:schemeClr val="accent2">
                    <a:lumMod val="75000"/>
                  </a:schemeClr>
                </a:solidFill>
              </a:rPr>
              <a:t>formal</a:t>
            </a:r>
            <a:r>
              <a:rPr lang="en-GB" sz="3600" b="1" dirty="0">
                <a:solidFill>
                  <a:schemeClr val="accent2">
                    <a:lumMod val="75000"/>
                  </a:schemeClr>
                </a:solidFill>
              </a:rPr>
              <a:t> institutions in Nigeria”</a:t>
            </a:r>
            <a:r>
              <a:rPr lang="en-GB" sz="3600" dirty="0">
                <a:solidFill>
                  <a:schemeClr val="accent2">
                    <a:lumMod val="75000"/>
                  </a:schemeClr>
                </a:solidFill>
              </a:rPr>
              <a:t>? </a:t>
            </a:r>
          </a:p>
        </p:txBody>
      </p:sp>
      <p:sp>
        <p:nvSpPr>
          <p:cNvPr id="3" name="Title 2"/>
          <p:cNvSpPr>
            <a:spLocks noGrp="1"/>
          </p:cNvSpPr>
          <p:nvPr>
            <p:ph type="title"/>
          </p:nvPr>
        </p:nvSpPr>
        <p:spPr/>
        <p:txBody>
          <a:bodyPr/>
          <a:lstStyle/>
          <a:p>
            <a:r>
              <a:rPr lang="en-GB" b="1" dirty="0">
                <a:solidFill>
                  <a:schemeClr val="bg1">
                    <a:lumMod val="75000"/>
                  </a:schemeClr>
                </a:solidFill>
              </a:rPr>
              <a:t>Concepts. </a:t>
            </a:r>
            <a:r>
              <a:rPr lang="en-GB" b="1" dirty="0">
                <a:solidFill>
                  <a:schemeClr val="accent2">
                    <a:lumMod val="75000"/>
                  </a:schemeClr>
                </a:solidFill>
              </a:rPr>
              <a:t>Context.</a:t>
            </a:r>
            <a:r>
              <a:rPr lang="en-GB" dirty="0">
                <a:solidFill>
                  <a:schemeClr val="bg1">
                    <a:lumMod val="75000"/>
                  </a:schemeClr>
                </a:solidFill>
              </a:rPr>
              <a:t> Case. Considerations</a:t>
            </a:r>
          </a:p>
        </p:txBody>
      </p:sp>
      <p:sp>
        <p:nvSpPr>
          <p:cNvPr id="4" name="Rectangle 3"/>
          <p:cNvSpPr/>
          <p:nvPr/>
        </p:nvSpPr>
        <p:spPr>
          <a:xfrm>
            <a:off x="2493819" y="3712926"/>
            <a:ext cx="2983345" cy="823344"/>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Enabling (+)</a:t>
            </a:r>
          </a:p>
        </p:txBody>
      </p:sp>
      <p:sp>
        <p:nvSpPr>
          <p:cNvPr id="5" name="Rectangle 4"/>
          <p:cNvSpPr/>
          <p:nvPr/>
        </p:nvSpPr>
        <p:spPr>
          <a:xfrm>
            <a:off x="6500363" y="3712926"/>
            <a:ext cx="2983345" cy="823344"/>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Disabling (-)</a:t>
            </a:r>
          </a:p>
        </p:txBody>
      </p:sp>
      <p:sp>
        <p:nvSpPr>
          <p:cNvPr id="6" name="Oval 5"/>
          <p:cNvSpPr/>
          <p:nvPr/>
        </p:nvSpPr>
        <p:spPr>
          <a:xfrm>
            <a:off x="4493486" y="5255607"/>
            <a:ext cx="3205020" cy="962751"/>
          </a:xfrm>
          <a:prstGeom prst="ellipse">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Accountability</a:t>
            </a:r>
          </a:p>
        </p:txBody>
      </p:sp>
      <p:sp>
        <p:nvSpPr>
          <p:cNvPr id="8" name="Right Brace 7"/>
          <p:cNvSpPr/>
          <p:nvPr/>
        </p:nvSpPr>
        <p:spPr>
          <a:xfrm rot="5400000">
            <a:off x="5814286" y="2914022"/>
            <a:ext cx="563421" cy="3888509"/>
          </a:xfrm>
          <a:prstGeom prst="rightBrac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11001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None/>
            </a:pPr>
            <a:r>
              <a:rPr lang="en-US" sz="2400" b="1" spc="-6" dirty="0">
                <a:solidFill>
                  <a:schemeClr val="accent2">
                    <a:lumMod val="75000"/>
                  </a:schemeClr>
                </a:solidFill>
              </a:rPr>
              <a:t>Tax Case Study – Research Problem</a:t>
            </a:r>
            <a:endParaRPr lang="en-GB" sz="2400" b="1" dirty="0">
              <a:ea typeface="Times New Roman" panose="02020603050405020304" pitchFamily="18" charset="0"/>
              <a:cs typeface="Times New Roman" panose="02020603050405020304" pitchFamily="18" charset="0"/>
            </a:endParaRPr>
          </a:p>
          <a:p>
            <a:pPr marL="457200" indent="-457200">
              <a:buFont typeface="+mj-lt"/>
              <a:buAutoNum type="arabicPeriod"/>
            </a:pPr>
            <a:r>
              <a:rPr lang="en-GB" sz="2400" dirty="0">
                <a:ea typeface="Times New Roman" panose="02020603050405020304" pitchFamily="18" charset="0"/>
                <a:cs typeface="Times New Roman" panose="02020603050405020304" pitchFamily="18" charset="0"/>
              </a:rPr>
              <a:t>The </a:t>
            </a:r>
            <a:r>
              <a:rPr lang="en-GB" sz="2400" i="1" dirty="0">
                <a:solidFill>
                  <a:schemeClr val="accent2">
                    <a:lumMod val="75000"/>
                  </a:schemeClr>
                </a:solidFill>
                <a:ea typeface="Times New Roman" panose="02020603050405020304" pitchFamily="18" charset="0"/>
                <a:cs typeface="Times New Roman" panose="02020603050405020304" pitchFamily="18" charset="0"/>
              </a:rPr>
              <a:t>Slippery Slope Framework </a:t>
            </a:r>
            <a:r>
              <a:rPr lang="en-US" sz="2400" dirty="0"/>
              <a:t>(</a:t>
            </a:r>
            <a:r>
              <a:rPr lang="en-US" sz="2400" dirty="0" err="1"/>
              <a:t>Kirchler</a:t>
            </a:r>
            <a:r>
              <a:rPr lang="en-US" sz="2400" dirty="0"/>
              <a:t> et al. 2008) claims that tax compliance is a function of the perceived power of and trust in tax authorities.</a:t>
            </a:r>
          </a:p>
          <a:p>
            <a:pPr marL="457200" indent="-457200">
              <a:buFont typeface="+mj-lt"/>
              <a:buAutoNum type="arabicPeriod"/>
            </a:pPr>
            <a:r>
              <a:rPr lang="en-US" sz="2400" dirty="0"/>
              <a:t>Tax compliance is highest where perceived power and trust are high and lowest where perceived power and trust are low.</a:t>
            </a:r>
          </a:p>
          <a:p>
            <a:pPr marL="457200" indent="-457200">
              <a:buFont typeface="+mj-lt"/>
              <a:buAutoNum type="arabicPeriod"/>
            </a:pPr>
            <a:r>
              <a:rPr lang="en-US" sz="2400" dirty="0"/>
              <a:t>Most weak or non-enabling environments are </a:t>
            </a:r>
            <a:r>
              <a:rPr lang="en-US" sz="2400" dirty="0" err="1"/>
              <a:t>characterised</a:t>
            </a:r>
            <a:r>
              <a:rPr lang="en-US" sz="2400" dirty="0"/>
              <a:t> by low trust and low power (Amaeshi et al., 2015; </a:t>
            </a:r>
            <a:r>
              <a:rPr lang="en-US" sz="2400" dirty="0" err="1"/>
              <a:t>Sikka</a:t>
            </a:r>
            <a:r>
              <a:rPr lang="en-US" sz="2400" dirty="0"/>
              <a:t>, 2010). </a:t>
            </a:r>
            <a:r>
              <a:rPr lang="en-US" sz="2400" i="1" dirty="0">
                <a:solidFill>
                  <a:schemeClr val="accent2">
                    <a:lumMod val="75000"/>
                  </a:schemeClr>
                </a:solidFill>
              </a:rPr>
              <a:t>Does it then mean that tax compliance is not possible in such contexts?</a:t>
            </a:r>
          </a:p>
          <a:p>
            <a:pPr marL="457200" indent="-457200">
              <a:buFont typeface="+mj-lt"/>
              <a:buAutoNum type="arabicPeriod"/>
            </a:pPr>
            <a:r>
              <a:rPr lang="en-US" sz="2400" dirty="0">
                <a:ea typeface="Times New Roman" panose="02020603050405020304" pitchFamily="18" charset="0"/>
                <a:cs typeface="Times New Roman" panose="02020603050405020304" pitchFamily="18" charset="0"/>
              </a:rPr>
              <a:t>However, we see evidence of tax compliance in non-enabling environments despite the predictions of the Slippery Slope Framework.</a:t>
            </a:r>
          </a:p>
          <a:p>
            <a:pPr marL="457200" indent="-457200">
              <a:buFont typeface="+mj-lt"/>
              <a:buAutoNum type="arabicPeriod"/>
            </a:pPr>
            <a:endParaRPr lang="en-GB" sz="2400" dirty="0"/>
          </a:p>
        </p:txBody>
      </p:sp>
      <p:sp>
        <p:nvSpPr>
          <p:cNvPr id="4" name="Title 2"/>
          <p:cNvSpPr txBox="1">
            <a:spLocks noGrp="1"/>
          </p:cNvSpPr>
          <p:nvPr>
            <p:ph type="title"/>
          </p:nvPr>
        </p:nvSpPr>
        <p:spPr>
          <a:xfrm>
            <a:off x="604434" y="628610"/>
            <a:ext cx="10983132" cy="387798"/>
          </a:xfrm>
          <a:prstGeom prst="rect">
            <a:avLst/>
          </a:prstGeom>
        </p:spPr>
        <p:txBody>
          <a:bodyPr vert="horz" wrap="square" lIns="0" tIns="0" rIns="0" bIns="0" rtlCol="0" anchor="ctr" anchorCtr="0">
            <a:spAutoFit/>
          </a:bodyPr>
          <a:lstStyle>
            <a:lvl1pPr algn="l" defTabSz="914400" rtl="0" eaLnBrk="1" latinLnBrk="0" hangingPunct="1">
              <a:lnSpc>
                <a:spcPct val="90000"/>
              </a:lnSpc>
              <a:spcBef>
                <a:spcPct val="0"/>
              </a:spcBef>
              <a:buNone/>
              <a:defRPr lang="en-US" sz="2800" b="0" i="0" kern="1200">
                <a:solidFill>
                  <a:schemeClr val="tx2"/>
                </a:solidFill>
                <a:latin typeface="+mn-lt"/>
                <a:ea typeface="Trebuchet MS" charset="0"/>
                <a:cs typeface="Trebuchet MS" charset="0"/>
              </a:defRPr>
            </a:lvl1pPr>
          </a:lstStyle>
          <a:p>
            <a:r>
              <a:rPr lang="en-GB" dirty="0">
                <a:solidFill>
                  <a:schemeClr val="bg1">
                    <a:lumMod val="75000"/>
                  </a:schemeClr>
                </a:solidFill>
              </a:rPr>
              <a:t>Concepts. Context. </a:t>
            </a:r>
            <a:r>
              <a:rPr lang="en-GB" dirty="0">
                <a:solidFill>
                  <a:schemeClr val="accent2">
                    <a:lumMod val="75000"/>
                  </a:schemeClr>
                </a:solidFill>
              </a:rPr>
              <a:t>Case. </a:t>
            </a:r>
            <a:r>
              <a:rPr lang="en-GB" dirty="0">
                <a:solidFill>
                  <a:schemeClr val="bg1">
                    <a:lumMod val="75000"/>
                  </a:schemeClr>
                </a:solidFill>
              </a:rPr>
              <a:t>Considerations</a:t>
            </a:r>
            <a:endParaRPr lang="en-GB" dirty="0">
              <a:solidFill>
                <a:schemeClr val="accent2">
                  <a:lumMod val="75000"/>
                </a:schemeClr>
              </a:solidFill>
            </a:endParaRPr>
          </a:p>
        </p:txBody>
      </p:sp>
    </p:spTree>
    <p:extLst>
      <p:ext uri="{BB962C8B-B14F-4D97-AF65-F5344CB8AC3E}">
        <p14:creationId xmlns:p14="http://schemas.microsoft.com/office/powerpoint/2010/main" val="257845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42000" y="1436535"/>
            <a:ext cx="9108000" cy="5029735"/>
          </a:xfrm>
          <a:prstGeom prst="rect">
            <a:avLst/>
          </a:prstGeom>
        </p:spPr>
      </p:pic>
      <p:sp>
        <p:nvSpPr>
          <p:cNvPr id="6" name="Title 2"/>
          <p:cNvSpPr txBox="1">
            <a:spLocks noGrp="1"/>
          </p:cNvSpPr>
          <p:nvPr>
            <p:ph type="title"/>
          </p:nvPr>
        </p:nvSpPr>
        <p:spPr>
          <a:xfrm>
            <a:off x="604434" y="448628"/>
            <a:ext cx="10983132" cy="747763"/>
          </a:xfrm>
          <a:prstGeom prst="rect">
            <a:avLst/>
          </a:prstGeom>
        </p:spPr>
        <p:txBody>
          <a:bodyPr vert="horz" wrap="square" lIns="0" tIns="0" rIns="0" bIns="0" rtlCol="0" anchor="ctr" anchorCtr="0">
            <a:spAutoFit/>
          </a:bodyPr>
          <a:lstStyle>
            <a:lvl1pPr algn="l" defTabSz="914400" rtl="0" eaLnBrk="1" latinLnBrk="0" hangingPunct="1">
              <a:lnSpc>
                <a:spcPct val="90000"/>
              </a:lnSpc>
              <a:spcBef>
                <a:spcPct val="0"/>
              </a:spcBef>
              <a:buNone/>
              <a:defRPr lang="en-US" sz="2800" b="0" i="0" kern="1200">
                <a:solidFill>
                  <a:schemeClr val="tx2"/>
                </a:solidFill>
                <a:latin typeface="+mn-lt"/>
                <a:ea typeface="Trebuchet MS" charset="0"/>
                <a:cs typeface="Trebuchet MS" charset="0"/>
              </a:defRPr>
            </a:lvl1pPr>
          </a:lstStyle>
          <a:p>
            <a:r>
              <a:rPr lang="en-GB" dirty="0">
                <a:solidFill>
                  <a:schemeClr val="bg1">
                    <a:lumMod val="75000"/>
                  </a:schemeClr>
                </a:solidFill>
              </a:rPr>
              <a:t>Concepts. Context. </a:t>
            </a:r>
            <a:r>
              <a:rPr lang="en-GB" dirty="0">
                <a:solidFill>
                  <a:schemeClr val="accent2">
                    <a:lumMod val="75000"/>
                  </a:schemeClr>
                </a:solidFill>
              </a:rPr>
              <a:t>Case</a:t>
            </a:r>
          </a:p>
        </p:txBody>
      </p:sp>
      <p:sp>
        <p:nvSpPr>
          <p:cNvPr id="7" name="Title 2"/>
          <p:cNvSpPr txBox="1">
            <a:spLocks/>
          </p:cNvSpPr>
          <p:nvPr/>
        </p:nvSpPr>
        <p:spPr>
          <a:xfrm>
            <a:off x="604434" y="628610"/>
            <a:ext cx="10983132" cy="387798"/>
          </a:xfrm>
          <a:prstGeom prst="rect">
            <a:avLst/>
          </a:prstGeom>
        </p:spPr>
        <p:txBody>
          <a:bodyPr vert="horz" wrap="square" lIns="0" tIns="0" rIns="0" bIns="0" rtlCol="0" anchor="ctr" anchorCtr="0">
            <a:spAutoFit/>
          </a:bodyPr>
          <a:lstStyle>
            <a:lvl1pPr algn="l" defTabSz="914400" rtl="0" eaLnBrk="1" latinLnBrk="0" hangingPunct="1">
              <a:lnSpc>
                <a:spcPct val="90000"/>
              </a:lnSpc>
              <a:spcBef>
                <a:spcPct val="0"/>
              </a:spcBef>
              <a:buNone/>
              <a:defRPr lang="en-US" sz="2800" b="0" i="0" kern="1200">
                <a:solidFill>
                  <a:schemeClr val="tx2"/>
                </a:solidFill>
                <a:latin typeface="+mn-lt"/>
                <a:ea typeface="Trebuchet MS" charset="0"/>
                <a:cs typeface="Trebuchet MS" charset="0"/>
              </a:defRPr>
            </a:lvl1pPr>
          </a:lstStyle>
          <a:p>
            <a:r>
              <a:rPr lang="en-GB">
                <a:solidFill>
                  <a:schemeClr val="bg1">
                    <a:lumMod val="75000"/>
                  </a:schemeClr>
                </a:solidFill>
              </a:rPr>
              <a:t>Concepts. Context. </a:t>
            </a:r>
            <a:r>
              <a:rPr lang="en-GB">
                <a:solidFill>
                  <a:schemeClr val="accent2">
                    <a:lumMod val="75000"/>
                  </a:schemeClr>
                </a:solidFill>
              </a:rPr>
              <a:t>Case. </a:t>
            </a:r>
            <a:r>
              <a:rPr lang="en-GB">
                <a:solidFill>
                  <a:schemeClr val="bg1">
                    <a:lumMod val="75000"/>
                  </a:schemeClr>
                </a:solidFill>
              </a:rPr>
              <a:t>Considerations</a:t>
            </a:r>
            <a:endParaRPr lang="en-GB" dirty="0">
              <a:solidFill>
                <a:schemeClr val="accent2">
                  <a:lumMod val="75000"/>
                </a:schemeClr>
              </a:solidFill>
            </a:endParaRPr>
          </a:p>
        </p:txBody>
      </p:sp>
    </p:spTree>
    <p:extLst>
      <p:ext uri="{BB962C8B-B14F-4D97-AF65-F5344CB8AC3E}">
        <p14:creationId xmlns:p14="http://schemas.microsoft.com/office/powerpoint/2010/main" val="983178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ctrTitle"/>
          </p:nvPr>
        </p:nvSpPr>
        <p:spPr>
          <a:xfrm>
            <a:off x="604434" y="2119784"/>
            <a:ext cx="3909549" cy="390876"/>
          </a:xfrm>
        </p:spPr>
        <p:txBody>
          <a:bodyPr/>
          <a:lstStyle/>
          <a:p>
            <a:r>
              <a:rPr lang="en-US" sz="2822" b="1" dirty="0">
                <a:solidFill>
                  <a:schemeClr val="accent2">
                    <a:lumMod val="75000"/>
                  </a:schemeClr>
                </a:solidFill>
                <a:cs typeface="Calibri"/>
              </a:rPr>
              <a:t>Research Questions</a:t>
            </a:r>
            <a:endParaRPr lang="en-US" sz="2822" b="1" dirty="0">
              <a:solidFill>
                <a:schemeClr val="accent2">
                  <a:lumMod val="75000"/>
                </a:schemeClr>
              </a:solidFill>
            </a:endParaRPr>
          </a:p>
        </p:txBody>
      </p:sp>
      <p:sp>
        <p:nvSpPr>
          <p:cNvPr id="7" name="Rectangle 6"/>
          <p:cNvSpPr/>
          <p:nvPr/>
        </p:nvSpPr>
        <p:spPr>
          <a:xfrm>
            <a:off x="604435" y="2789157"/>
            <a:ext cx="10553092" cy="3108543"/>
          </a:xfrm>
          <a:prstGeom prst="rect">
            <a:avLst/>
          </a:prstGeom>
        </p:spPr>
        <p:txBody>
          <a:bodyPr wrap="square">
            <a:spAutoFit/>
          </a:bodyPr>
          <a:lstStyle/>
          <a:p>
            <a:pPr marL="366503" indent="-366503">
              <a:buFont typeface="Wingdings" panose="05000000000000000000" pitchFamily="2" charset="2"/>
              <a:buChar char="§"/>
            </a:pPr>
            <a:r>
              <a:rPr lang="en-GB" sz="2800" dirty="0"/>
              <a:t>How can one explain tax compliance in non-enabling institutional contexts?</a:t>
            </a:r>
            <a:r>
              <a:rPr lang="en-GB" sz="2800" dirty="0">
                <a:ea typeface="Times New Roman" panose="02020603050405020304" pitchFamily="18" charset="0"/>
                <a:cs typeface="Times New Roman" panose="02020603050405020304" pitchFamily="18" charset="0"/>
              </a:rPr>
              <a:t> </a:t>
            </a:r>
          </a:p>
          <a:p>
            <a:pPr marL="366503" indent="-366503">
              <a:buFont typeface="Wingdings" panose="05000000000000000000" pitchFamily="2" charset="2"/>
              <a:buChar char="§"/>
            </a:pPr>
            <a:endParaRPr lang="en-GB" sz="2800" dirty="0">
              <a:ea typeface="Times New Roman" panose="02020603050405020304" pitchFamily="18" charset="0"/>
              <a:cs typeface="Times New Roman" panose="02020603050405020304" pitchFamily="18" charset="0"/>
            </a:endParaRPr>
          </a:p>
          <a:p>
            <a:pPr marL="366503" indent="-366503">
              <a:buFont typeface="Wingdings" panose="05000000000000000000" pitchFamily="2" charset="2"/>
              <a:buChar char="§"/>
            </a:pPr>
            <a:r>
              <a:rPr lang="en-GB" sz="2800" dirty="0">
                <a:ea typeface="Times New Roman" panose="02020603050405020304" pitchFamily="18" charset="0"/>
                <a:cs typeface="Times New Roman" panose="02020603050405020304" pitchFamily="18" charset="0"/>
              </a:rPr>
              <a:t>How can tax compliance be enhanced in non-enabling institutional contexts? </a:t>
            </a:r>
            <a:endParaRPr lang="en-US" sz="2800" dirty="0">
              <a:ea typeface="Times New Roman" panose="02020603050405020304" pitchFamily="18" charset="0"/>
              <a:cs typeface="Times New Roman" panose="02020603050405020304" pitchFamily="18" charset="0"/>
            </a:endParaRPr>
          </a:p>
          <a:p>
            <a:r>
              <a:rPr lang="en-GB" sz="2800" dirty="0">
                <a:ea typeface="Times New Roman" panose="02020603050405020304" pitchFamily="18" charset="0"/>
                <a:cs typeface="Times New Roman" panose="02020603050405020304" pitchFamily="18" charset="0"/>
              </a:rPr>
              <a:t> </a:t>
            </a:r>
            <a:endParaRPr lang="en-US" sz="2800" dirty="0">
              <a:ea typeface="Times New Roman" panose="02020603050405020304" pitchFamily="18" charset="0"/>
              <a:cs typeface="Times New Roman" panose="02020603050405020304" pitchFamily="18" charset="0"/>
            </a:endParaRPr>
          </a:p>
          <a:p>
            <a:endParaRPr lang="en-US" sz="2800" dirty="0">
              <a:ea typeface="Times New Roman" panose="02020603050405020304" pitchFamily="18" charset="0"/>
              <a:cs typeface="Times New Roman" panose="02020603050405020304" pitchFamily="18" charset="0"/>
            </a:endParaRPr>
          </a:p>
        </p:txBody>
      </p:sp>
      <p:sp>
        <p:nvSpPr>
          <p:cNvPr id="8" name="Title 2"/>
          <p:cNvSpPr txBox="1">
            <a:spLocks/>
          </p:cNvSpPr>
          <p:nvPr/>
        </p:nvSpPr>
        <p:spPr>
          <a:xfrm>
            <a:off x="604434" y="628610"/>
            <a:ext cx="10983132" cy="387798"/>
          </a:xfrm>
          <a:prstGeom prst="rect">
            <a:avLst/>
          </a:prstGeom>
        </p:spPr>
        <p:txBody>
          <a:bodyPr vert="horz" wrap="square" lIns="0" tIns="0" rIns="0" bIns="0" rtlCol="0" anchor="ctr" anchorCtr="0">
            <a:spAutoFit/>
          </a:bodyPr>
          <a:lstStyle>
            <a:lvl1pPr algn="l" defTabSz="914400" rtl="0" eaLnBrk="1" latinLnBrk="0" hangingPunct="1">
              <a:lnSpc>
                <a:spcPct val="90000"/>
              </a:lnSpc>
              <a:spcBef>
                <a:spcPct val="0"/>
              </a:spcBef>
              <a:buNone/>
              <a:defRPr lang="en-US" sz="2800" b="0" i="0" kern="1200">
                <a:solidFill>
                  <a:schemeClr val="tx2"/>
                </a:solidFill>
                <a:latin typeface="+mn-lt"/>
                <a:ea typeface="Trebuchet MS" charset="0"/>
                <a:cs typeface="Trebuchet MS" charset="0"/>
              </a:defRPr>
            </a:lvl1pPr>
          </a:lstStyle>
          <a:p>
            <a:r>
              <a:rPr lang="en-GB">
                <a:solidFill>
                  <a:schemeClr val="bg1">
                    <a:lumMod val="75000"/>
                  </a:schemeClr>
                </a:solidFill>
              </a:rPr>
              <a:t>Concepts. Context. </a:t>
            </a:r>
            <a:r>
              <a:rPr lang="en-GB">
                <a:solidFill>
                  <a:schemeClr val="accent2">
                    <a:lumMod val="75000"/>
                  </a:schemeClr>
                </a:solidFill>
              </a:rPr>
              <a:t>Case. </a:t>
            </a:r>
            <a:r>
              <a:rPr lang="en-GB">
                <a:solidFill>
                  <a:schemeClr val="bg1">
                    <a:lumMod val="75000"/>
                  </a:schemeClr>
                </a:solidFill>
              </a:rPr>
              <a:t>Considerations</a:t>
            </a:r>
            <a:endParaRPr lang="en-GB" dirty="0">
              <a:solidFill>
                <a:schemeClr val="accent2">
                  <a:lumMod val="75000"/>
                </a:schemeClr>
              </a:solidFill>
            </a:endParaRPr>
          </a:p>
        </p:txBody>
      </p:sp>
    </p:spTree>
    <p:extLst>
      <p:ext uri="{BB962C8B-B14F-4D97-AF65-F5344CB8AC3E}">
        <p14:creationId xmlns:p14="http://schemas.microsoft.com/office/powerpoint/2010/main" val="957674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a:xfrm>
            <a:off x="1080653" y="1949210"/>
            <a:ext cx="2724728" cy="390876"/>
          </a:xfrm>
        </p:spPr>
        <p:txBody>
          <a:bodyPr/>
          <a:lstStyle/>
          <a:p>
            <a:r>
              <a:rPr lang="en-US" sz="2822" b="1" spc="-6" dirty="0">
                <a:solidFill>
                  <a:schemeClr val="accent2">
                    <a:lumMod val="75000"/>
                  </a:schemeClr>
                </a:solidFill>
              </a:rPr>
              <a:t>Methodology</a:t>
            </a:r>
            <a:r>
              <a:rPr lang="en-US" b="1" spc="-6" dirty="0">
                <a:solidFill>
                  <a:schemeClr val="accent2">
                    <a:lumMod val="75000"/>
                  </a:schemeClr>
                </a:solidFill>
              </a:rPr>
              <a:t> </a:t>
            </a:r>
            <a:endParaRPr lang="en-US" b="1" dirty="0">
              <a:solidFill>
                <a:schemeClr val="accent2">
                  <a:lumMod val="75000"/>
                </a:schemeClr>
              </a:solidFill>
            </a:endParaRPr>
          </a:p>
        </p:txBody>
      </p:sp>
      <p:sp>
        <p:nvSpPr>
          <p:cNvPr id="3" name="Rectangle 2"/>
          <p:cNvSpPr/>
          <p:nvPr/>
        </p:nvSpPr>
        <p:spPr>
          <a:xfrm>
            <a:off x="1080654" y="2745323"/>
            <a:ext cx="10649528" cy="3416320"/>
          </a:xfrm>
          <a:prstGeom prst="rect">
            <a:avLst/>
          </a:prstGeom>
        </p:spPr>
        <p:txBody>
          <a:bodyPr wrap="square">
            <a:spAutoFit/>
          </a:bodyPr>
          <a:lstStyle/>
          <a:p>
            <a:r>
              <a:rPr lang="en-GB" sz="2400" dirty="0">
                <a:ea typeface="Times New Roman" panose="02020603050405020304" pitchFamily="18" charset="0"/>
                <a:cs typeface="Times New Roman" panose="02020603050405020304" pitchFamily="18" charset="0"/>
              </a:rPr>
              <a:t>We analysed data from the following sources: </a:t>
            </a:r>
          </a:p>
          <a:p>
            <a:pPr marL="366503" indent="-366503">
              <a:buFont typeface="Wingdings" panose="05000000000000000000" pitchFamily="2" charset="2"/>
              <a:buChar char="§"/>
            </a:pPr>
            <a:endParaRPr lang="en-GB" sz="2400" dirty="0">
              <a:ea typeface="Times New Roman" panose="02020603050405020304" pitchFamily="18" charset="0"/>
              <a:cs typeface="Times New Roman" panose="02020603050405020304" pitchFamily="18" charset="0"/>
            </a:endParaRPr>
          </a:p>
          <a:p>
            <a:pPr marL="366503" indent="-366503">
              <a:buFont typeface="Wingdings" panose="05000000000000000000" pitchFamily="2" charset="2"/>
              <a:buChar char="§"/>
            </a:pPr>
            <a:r>
              <a:rPr lang="en-GB" sz="2400" dirty="0">
                <a:ea typeface="Times New Roman" panose="02020603050405020304" pitchFamily="18" charset="0"/>
                <a:cs typeface="Times New Roman" panose="02020603050405020304" pitchFamily="18" charset="0"/>
              </a:rPr>
              <a:t>Three focus group discussion (FGD)sessions (FGDs) with diverse participation of business owners, tax practitioners and tax authorities- 28 participants in all.   </a:t>
            </a:r>
            <a:endParaRPr lang="en-US" sz="2400" dirty="0">
              <a:ea typeface="Times New Roman" panose="02020603050405020304" pitchFamily="18" charset="0"/>
              <a:cs typeface="Times New Roman" panose="02020603050405020304" pitchFamily="18" charset="0"/>
            </a:endParaRPr>
          </a:p>
          <a:p>
            <a:r>
              <a:rPr lang="en-GB" sz="2400" dirty="0">
                <a:ea typeface="Times New Roman" panose="02020603050405020304" pitchFamily="18" charset="0"/>
                <a:cs typeface="Times New Roman" panose="02020603050405020304" pitchFamily="18" charset="0"/>
              </a:rPr>
              <a:t> </a:t>
            </a:r>
            <a:endParaRPr lang="en-US" sz="2400" dirty="0">
              <a:ea typeface="Times New Roman" panose="02020603050405020304" pitchFamily="18" charset="0"/>
              <a:cs typeface="Times New Roman" panose="02020603050405020304" pitchFamily="18" charset="0"/>
            </a:endParaRPr>
          </a:p>
          <a:p>
            <a:pPr marL="366503" indent="-366503">
              <a:buFont typeface="Wingdings" panose="05000000000000000000" pitchFamily="2" charset="2"/>
              <a:buChar char="§"/>
            </a:pPr>
            <a:r>
              <a:rPr lang="en-GB" sz="2400" dirty="0">
                <a:ea typeface="Times New Roman" panose="02020603050405020304" pitchFamily="18" charset="0"/>
                <a:cs typeface="Times New Roman" panose="02020603050405020304" pitchFamily="18" charset="0"/>
              </a:rPr>
              <a:t>Followed by five key informant interviews with subject matter experts. </a:t>
            </a:r>
          </a:p>
          <a:p>
            <a:pPr marL="366503" indent="-366503">
              <a:buFont typeface="Wingdings" panose="05000000000000000000" pitchFamily="2" charset="2"/>
              <a:buChar char="§"/>
            </a:pPr>
            <a:endParaRPr lang="en-GB" sz="2400" dirty="0">
              <a:ea typeface="Times New Roman" panose="02020603050405020304" pitchFamily="18" charset="0"/>
              <a:cs typeface="Times New Roman" panose="02020603050405020304" pitchFamily="18" charset="0"/>
            </a:endParaRPr>
          </a:p>
          <a:p>
            <a:pPr marL="366503" indent="-366503">
              <a:buFont typeface="Wingdings" panose="05000000000000000000" pitchFamily="2" charset="2"/>
              <a:buChar char="§"/>
            </a:pPr>
            <a:r>
              <a:rPr lang="en-GB" sz="2400" dirty="0">
                <a:ea typeface="Times New Roman" panose="02020603050405020304" pitchFamily="18" charset="0"/>
                <a:cs typeface="Times New Roman" panose="02020603050405020304" pitchFamily="18" charset="0"/>
              </a:rPr>
              <a:t>A Tax Research Group with 38 participants on WhatsApp.    </a:t>
            </a:r>
            <a:endParaRPr lang="en-US" sz="2400" dirty="0">
              <a:ea typeface="Times New Roman" panose="02020603050405020304" pitchFamily="18" charset="0"/>
              <a:cs typeface="Times New Roman" panose="02020603050405020304" pitchFamily="18" charset="0"/>
            </a:endParaRPr>
          </a:p>
        </p:txBody>
      </p:sp>
      <p:sp>
        <p:nvSpPr>
          <p:cNvPr id="5" name="Title 2"/>
          <p:cNvSpPr txBox="1">
            <a:spLocks/>
          </p:cNvSpPr>
          <p:nvPr/>
        </p:nvSpPr>
        <p:spPr>
          <a:xfrm>
            <a:off x="604434" y="628610"/>
            <a:ext cx="10983132" cy="387798"/>
          </a:xfrm>
          <a:prstGeom prst="rect">
            <a:avLst/>
          </a:prstGeom>
        </p:spPr>
        <p:txBody>
          <a:bodyPr vert="horz" wrap="square" lIns="0" tIns="0" rIns="0" bIns="0" rtlCol="0" anchor="ctr" anchorCtr="0">
            <a:spAutoFit/>
          </a:bodyPr>
          <a:lstStyle>
            <a:lvl1pPr algn="l" defTabSz="914400" rtl="0" eaLnBrk="1" latinLnBrk="0" hangingPunct="1">
              <a:lnSpc>
                <a:spcPct val="90000"/>
              </a:lnSpc>
              <a:spcBef>
                <a:spcPct val="0"/>
              </a:spcBef>
              <a:buNone/>
              <a:defRPr lang="en-US" sz="2800" b="0" i="0" kern="1200">
                <a:solidFill>
                  <a:schemeClr val="tx2"/>
                </a:solidFill>
                <a:latin typeface="+mn-lt"/>
                <a:ea typeface="Trebuchet MS" charset="0"/>
                <a:cs typeface="Trebuchet MS" charset="0"/>
              </a:defRPr>
            </a:lvl1pPr>
          </a:lstStyle>
          <a:p>
            <a:r>
              <a:rPr lang="en-GB">
                <a:solidFill>
                  <a:schemeClr val="bg1">
                    <a:lumMod val="75000"/>
                  </a:schemeClr>
                </a:solidFill>
              </a:rPr>
              <a:t>Concepts. Context. </a:t>
            </a:r>
            <a:r>
              <a:rPr lang="en-GB">
                <a:solidFill>
                  <a:schemeClr val="accent2">
                    <a:lumMod val="75000"/>
                  </a:schemeClr>
                </a:solidFill>
              </a:rPr>
              <a:t>Case. </a:t>
            </a:r>
            <a:r>
              <a:rPr lang="en-GB">
                <a:solidFill>
                  <a:schemeClr val="bg1">
                    <a:lumMod val="75000"/>
                  </a:schemeClr>
                </a:solidFill>
              </a:rPr>
              <a:t>Considerations</a:t>
            </a:r>
            <a:endParaRPr lang="en-GB" dirty="0">
              <a:solidFill>
                <a:schemeClr val="accent2">
                  <a:lumMod val="75000"/>
                </a:schemeClr>
              </a:solidFill>
            </a:endParaRPr>
          </a:p>
        </p:txBody>
      </p:sp>
    </p:spTree>
    <p:extLst>
      <p:ext uri="{BB962C8B-B14F-4D97-AF65-F5344CB8AC3E}">
        <p14:creationId xmlns:p14="http://schemas.microsoft.com/office/powerpoint/2010/main" val="2618674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79713280"/>
              </p:ext>
            </p:extLst>
          </p:nvPr>
        </p:nvGraphicFramePr>
        <p:xfrm>
          <a:off x="605242" y="2214563"/>
          <a:ext cx="10982324" cy="4204372"/>
        </p:xfrm>
        <a:graphic>
          <a:graphicData uri="http://schemas.openxmlformats.org/drawingml/2006/table">
            <a:tbl>
              <a:tblPr firstRow="1" bandRow="1">
                <a:tableStyleId>{21E4AEA4-8DFA-4A89-87EB-49C32662AFE0}</a:tableStyleId>
              </a:tblPr>
              <a:tblGrid>
                <a:gridCol w="2745581">
                  <a:extLst>
                    <a:ext uri="{9D8B030D-6E8A-4147-A177-3AD203B41FA5}">
                      <a16:colId xmlns:a16="http://schemas.microsoft.com/office/drawing/2014/main" val="3783443913"/>
                    </a:ext>
                  </a:extLst>
                </a:gridCol>
                <a:gridCol w="3225468">
                  <a:extLst>
                    <a:ext uri="{9D8B030D-6E8A-4147-A177-3AD203B41FA5}">
                      <a16:colId xmlns:a16="http://schemas.microsoft.com/office/drawing/2014/main" val="4960243"/>
                    </a:ext>
                  </a:extLst>
                </a:gridCol>
                <a:gridCol w="3084945">
                  <a:extLst>
                    <a:ext uri="{9D8B030D-6E8A-4147-A177-3AD203B41FA5}">
                      <a16:colId xmlns:a16="http://schemas.microsoft.com/office/drawing/2014/main" val="3117953390"/>
                    </a:ext>
                  </a:extLst>
                </a:gridCol>
                <a:gridCol w="1926330">
                  <a:extLst>
                    <a:ext uri="{9D8B030D-6E8A-4147-A177-3AD203B41FA5}">
                      <a16:colId xmlns:a16="http://schemas.microsoft.com/office/drawing/2014/main" val="645354634"/>
                    </a:ext>
                  </a:extLst>
                </a:gridCol>
              </a:tblGrid>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baseline="0" dirty="0"/>
                        <a:t>Issues</a:t>
                      </a:r>
                      <a:endParaRPr lang="en-US" sz="1500" dirty="0">
                        <a:latin typeface="+mn-lt"/>
                      </a:endParaRPr>
                    </a:p>
                  </a:txBody>
                  <a:tcPr marL="58643" marR="58643" marT="29322" marB="29322"/>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dirty="0"/>
                        <a:t>Compliance</a:t>
                      </a:r>
                      <a:r>
                        <a:rPr lang="en-US" sz="1500" baseline="0" dirty="0"/>
                        <a:t> framing</a:t>
                      </a:r>
                      <a:endParaRPr lang="en-US" sz="1500" dirty="0">
                        <a:latin typeface="+mn-lt"/>
                      </a:endParaRPr>
                    </a:p>
                  </a:txBody>
                  <a:tcPr marL="58643" marR="58643" marT="29322" marB="29322"/>
                </a:tc>
                <a:tc>
                  <a:txBody>
                    <a:bodyPr/>
                    <a:lstStyle/>
                    <a:p>
                      <a:r>
                        <a:rPr lang="en-US" sz="1500" dirty="0"/>
                        <a:t>Non-compliance framing</a:t>
                      </a:r>
                      <a:endParaRPr lang="en-US" sz="1500" dirty="0">
                        <a:latin typeface="+mn-lt"/>
                      </a:endParaRPr>
                    </a:p>
                  </a:txBody>
                  <a:tcPr marL="58643" marR="58643" marT="29322" marB="29322"/>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baseline="0" dirty="0" err="1"/>
                        <a:t>Refereence</a:t>
                      </a:r>
                      <a:r>
                        <a:rPr lang="en-US" sz="1500" baseline="0" dirty="0"/>
                        <a:t> Domain</a:t>
                      </a:r>
                      <a:endParaRPr lang="en-US" sz="1500" dirty="0">
                        <a:latin typeface="+mn-lt"/>
                      </a:endParaRPr>
                    </a:p>
                  </a:txBody>
                  <a:tcPr marL="58643" marR="58643" marT="29322" marB="29322"/>
                </a:tc>
                <a:extLst>
                  <a:ext uri="{0D108BD9-81ED-4DB2-BD59-A6C34878D82A}">
                    <a16:rowId xmlns:a16="http://schemas.microsoft.com/office/drawing/2014/main" val="843740986"/>
                  </a:ext>
                </a:extLst>
              </a:tr>
              <a:tr h="370840">
                <a:tc>
                  <a:txBody>
                    <a:bodyPr/>
                    <a:lstStyle/>
                    <a:p>
                      <a:r>
                        <a:rPr lang="en-US" sz="1500" b="1" dirty="0"/>
                        <a:t>Economic, social and governance issues </a:t>
                      </a:r>
                      <a:endParaRPr lang="en-US" sz="1500" b="1" dirty="0">
                        <a:latin typeface="+mn-lt"/>
                      </a:endParaRPr>
                    </a:p>
                  </a:txBody>
                  <a:tcPr marL="58643" marR="58643" marT="29322" marB="29322"/>
                </a:tc>
                <a:tc>
                  <a:txBody>
                    <a:bodyPr/>
                    <a:lstStyle/>
                    <a:p>
                      <a:r>
                        <a:rPr lang="en-GB" sz="1500" dirty="0">
                          <a:effectLst/>
                        </a:rPr>
                        <a:t>“Tax payment is a responsible business practice because of its developmental purpose, which include: social amenities, public facilities, security and safety, creating an enabling environment for employment opportunities” (Interview)</a:t>
                      </a:r>
                      <a:endParaRPr lang="en-US" sz="1500" dirty="0">
                        <a:solidFill>
                          <a:schemeClr val="dk1"/>
                        </a:solidFill>
                        <a:effectLst/>
                        <a:latin typeface="+mn-lt"/>
                        <a:ea typeface="+mn-ea"/>
                        <a:cs typeface="+mn-cs"/>
                      </a:endParaRPr>
                    </a:p>
                  </a:txBody>
                  <a:tcPr marL="58643" marR="58643" marT="29322" marB="29322"/>
                </a:tc>
                <a:tc>
                  <a:txBody>
                    <a:bodyPr/>
                    <a:lstStyle/>
                    <a:p>
                      <a:r>
                        <a:rPr lang="en-GB" sz="1500" dirty="0">
                          <a:effectLst/>
                        </a:rPr>
                        <a:t>“Why will l encourage tax payment by citizens where individuals provide borehole, buy generators and construct roads leading to their houses”? (WhatsApp Group)</a:t>
                      </a:r>
                      <a:endParaRPr lang="en-US" sz="1500" dirty="0">
                        <a:latin typeface="+mn-lt"/>
                      </a:endParaRPr>
                    </a:p>
                  </a:txBody>
                  <a:tcPr marL="58643" marR="58643" marT="29322" marB="29322"/>
                </a:tc>
                <a:tc>
                  <a:txBody>
                    <a:bodyPr/>
                    <a:lstStyle/>
                    <a:p>
                      <a:r>
                        <a:rPr lang="en-US" sz="1500" b="1" dirty="0"/>
                        <a:t>Development</a:t>
                      </a:r>
                      <a:endParaRPr lang="en-US" sz="1500" b="1" dirty="0">
                        <a:latin typeface="+mn-lt"/>
                      </a:endParaRPr>
                    </a:p>
                  </a:txBody>
                  <a:tcPr marL="58643" marR="58643" marT="29322" marB="29322"/>
                </a:tc>
                <a:extLst>
                  <a:ext uri="{0D108BD9-81ED-4DB2-BD59-A6C34878D82A}">
                    <a16:rowId xmlns:a16="http://schemas.microsoft.com/office/drawing/2014/main" val="455588601"/>
                  </a:ext>
                </a:extLst>
              </a:tr>
              <a:tr h="370840">
                <a:tc>
                  <a:txBody>
                    <a:bodyPr/>
                    <a:lstStyle/>
                    <a:p>
                      <a:r>
                        <a:rPr lang="en-US" sz="1500" b="1" dirty="0"/>
                        <a:t>Enforcement and compliance</a:t>
                      </a:r>
                      <a:r>
                        <a:rPr lang="en-US" sz="1500" b="1" baseline="0" dirty="0"/>
                        <a:t> risks and duty </a:t>
                      </a:r>
                      <a:endParaRPr lang="en-US" sz="1500" b="1" dirty="0">
                        <a:latin typeface="+mn-lt"/>
                      </a:endParaRPr>
                    </a:p>
                  </a:txBody>
                  <a:tcPr marL="58643" marR="58643" marT="29322" marB="29322"/>
                </a:tc>
                <a:tc>
                  <a:txBody>
                    <a:bodyPr/>
                    <a:lstStyle/>
                    <a:p>
                      <a:r>
                        <a:rPr lang="en-GB" sz="1500" dirty="0">
                          <a:effectLst/>
                        </a:rPr>
                        <a:t>“I pay my taxes because I want to sleep and sleep well” (Interview)</a:t>
                      </a:r>
                      <a:endParaRPr lang="en-US" sz="1500" dirty="0">
                        <a:latin typeface="+mn-lt"/>
                      </a:endParaRPr>
                    </a:p>
                  </a:txBody>
                  <a:tcPr marL="58643" marR="58643" marT="29322" marB="29322"/>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500" dirty="0">
                          <a:effectLst/>
                        </a:rPr>
                        <a:t>“But why will l support tax payment in an environment where such funds will end up in politicians pocket without any consequences” (WhatsApp Group)</a:t>
                      </a:r>
                      <a:endParaRPr lang="en-US" sz="1500" dirty="0">
                        <a:latin typeface="+mn-lt"/>
                      </a:endParaRPr>
                    </a:p>
                  </a:txBody>
                  <a:tcPr marL="58643" marR="58643" marT="29322" marB="29322"/>
                </a:tc>
                <a:tc>
                  <a:txBody>
                    <a:bodyPr/>
                    <a:lstStyle/>
                    <a:p>
                      <a:r>
                        <a:rPr lang="en-US" sz="1500" b="1" dirty="0"/>
                        <a:t>Legal </a:t>
                      </a:r>
                      <a:endParaRPr lang="en-US" sz="1500" b="1" dirty="0">
                        <a:latin typeface="+mn-lt"/>
                      </a:endParaRPr>
                    </a:p>
                  </a:txBody>
                  <a:tcPr marL="58643" marR="58643" marT="29322" marB="29322"/>
                </a:tc>
                <a:extLst>
                  <a:ext uri="{0D108BD9-81ED-4DB2-BD59-A6C34878D82A}">
                    <a16:rowId xmlns:a16="http://schemas.microsoft.com/office/drawing/2014/main" val="3631623559"/>
                  </a:ext>
                </a:extLst>
              </a:tr>
              <a:tr h="370840">
                <a:tc>
                  <a:txBody>
                    <a:bodyPr/>
                    <a:lstStyle/>
                    <a:p>
                      <a:r>
                        <a:rPr lang="en-US" sz="1500" b="1" dirty="0"/>
                        <a:t>Social responsibility, virtuous</a:t>
                      </a:r>
                      <a:r>
                        <a:rPr lang="en-US" sz="1500" b="1" baseline="0" dirty="0"/>
                        <a:t>ness and education    </a:t>
                      </a:r>
                      <a:endParaRPr lang="en-US" sz="1500" b="1" dirty="0">
                        <a:latin typeface="+mn-lt"/>
                      </a:endParaRPr>
                    </a:p>
                  </a:txBody>
                  <a:tcPr marL="58643" marR="58643" marT="29322" marB="29322"/>
                </a:tc>
                <a:tc>
                  <a:txBody>
                    <a:bodyPr/>
                    <a:lstStyle/>
                    <a:p>
                      <a:r>
                        <a:rPr lang="en-GB" sz="1500" dirty="0">
                          <a:effectLst/>
                        </a:rPr>
                        <a:t>“I pay my taxes. I pay because it is moral and a civic responsibility” (FCDs)</a:t>
                      </a:r>
                      <a:endParaRPr lang="en-US" sz="1500" dirty="0">
                        <a:latin typeface="+mn-lt"/>
                      </a:endParaRPr>
                    </a:p>
                  </a:txBody>
                  <a:tcPr marL="58643" marR="58643" marT="29322" marB="29322"/>
                </a:tc>
                <a:tc>
                  <a:txBody>
                    <a:bodyPr/>
                    <a:lstStyle/>
                    <a:p>
                      <a:r>
                        <a:rPr lang="en-GB" sz="1500" dirty="0">
                          <a:effectLst/>
                        </a:rPr>
                        <a:t>“he nor </a:t>
                      </a:r>
                      <a:r>
                        <a:rPr lang="en-GB" sz="1500" dirty="0" err="1">
                          <a:effectLst/>
                        </a:rPr>
                        <a:t>dey</a:t>
                      </a:r>
                      <a:r>
                        <a:rPr lang="en-GB" sz="1500" dirty="0">
                          <a:effectLst/>
                        </a:rPr>
                        <a:t> pay tax, </a:t>
                      </a:r>
                      <a:r>
                        <a:rPr lang="en-GB" sz="1500" dirty="0" err="1">
                          <a:effectLst/>
                        </a:rPr>
                        <a:t>na</a:t>
                      </a:r>
                      <a:r>
                        <a:rPr lang="en-GB" sz="1500" dirty="0">
                          <a:effectLst/>
                        </a:rPr>
                        <a:t> me go come pay?”(If he does not pay tax, am I the one to pay?-</a:t>
                      </a:r>
                      <a:r>
                        <a:rPr lang="en-GB" sz="1500" baseline="0" dirty="0">
                          <a:effectLst/>
                        </a:rPr>
                        <a:t> FCDs)</a:t>
                      </a:r>
                      <a:endParaRPr lang="en-US" sz="1500" dirty="0">
                        <a:latin typeface="+mn-lt"/>
                      </a:endParaRPr>
                    </a:p>
                  </a:txBody>
                  <a:tcPr marL="58643" marR="58643" marT="29322" marB="29322"/>
                </a:tc>
                <a:tc>
                  <a:txBody>
                    <a:bodyPr/>
                    <a:lstStyle/>
                    <a:p>
                      <a:r>
                        <a:rPr lang="en-US" sz="1500" b="1" dirty="0"/>
                        <a:t>Moral </a:t>
                      </a:r>
                      <a:endParaRPr lang="en-US" sz="1500" b="1" dirty="0">
                        <a:latin typeface="+mn-lt"/>
                      </a:endParaRPr>
                    </a:p>
                  </a:txBody>
                  <a:tcPr marL="58643" marR="58643" marT="29322" marB="29322"/>
                </a:tc>
                <a:extLst>
                  <a:ext uri="{0D108BD9-81ED-4DB2-BD59-A6C34878D82A}">
                    <a16:rowId xmlns:a16="http://schemas.microsoft.com/office/drawing/2014/main" val="345654282"/>
                  </a:ext>
                </a:extLst>
              </a:tr>
            </a:tbl>
          </a:graphicData>
        </a:graphic>
      </p:graphicFrame>
      <p:sp>
        <p:nvSpPr>
          <p:cNvPr id="5" name="Title 29"/>
          <p:cNvSpPr txBox="1">
            <a:spLocks/>
          </p:cNvSpPr>
          <p:nvPr/>
        </p:nvSpPr>
        <p:spPr>
          <a:xfrm>
            <a:off x="502834" y="1510039"/>
            <a:ext cx="4488549" cy="390876"/>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90000"/>
              </a:lnSpc>
              <a:spcBef>
                <a:spcPct val="0"/>
              </a:spcBef>
              <a:buNone/>
              <a:defRPr lang="en-US" sz="2800" kern="1200">
                <a:solidFill>
                  <a:schemeClr val="bg2">
                    <a:lumMod val="25000"/>
                  </a:schemeClr>
                </a:solidFill>
                <a:latin typeface="+mj-lt"/>
                <a:ea typeface="+mj-ea"/>
                <a:cs typeface="+mj-cs"/>
              </a:defRPr>
            </a:lvl1pPr>
          </a:lstStyle>
          <a:p>
            <a:r>
              <a:rPr lang="en-GB" sz="2822" b="1" spc="-6" dirty="0">
                <a:solidFill>
                  <a:schemeClr val="accent2">
                    <a:lumMod val="75000"/>
                  </a:schemeClr>
                </a:solidFill>
                <a:latin typeface="Segoe UI" panose="020B0502040204020203" pitchFamily="34" charset="0"/>
                <a:cs typeface="Segoe UI" panose="020B0502040204020203" pitchFamily="34" charset="0"/>
              </a:rPr>
              <a:t>Findings (examples) </a:t>
            </a:r>
            <a:endParaRPr lang="en-GB" sz="2822" b="1" dirty="0">
              <a:solidFill>
                <a:schemeClr val="accent2">
                  <a:lumMod val="75000"/>
                </a:schemeClr>
              </a:solidFill>
              <a:latin typeface="Segoe UI" panose="020B0502040204020203" pitchFamily="34" charset="0"/>
              <a:cs typeface="Segoe UI" panose="020B0502040204020203" pitchFamily="34" charset="0"/>
            </a:endParaRPr>
          </a:p>
        </p:txBody>
      </p:sp>
      <p:sp>
        <p:nvSpPr>
          <p:cNvPr id="8" name="Title 2"/>
          <p:cNvSpPr txBox="1">
            <a:spLocks noGrp="1"/>
          </p:cNvSpPr>
          <p:nvPr>
            <p:ph type="title"/>
          </p:nvPr>
        </p:nvSpPr>
        <p:spPr>
          <a:prstGeom prst="rect">
            <a:avLst/>
          </a:prstGeom>
        </p:spPr>
        <p:txBody>
          <a:bodyPr vert="horz" wrap="square" lIns="0" tIns="0" rIns="0" bIns="0" rtlCol="0" anchor="ctr" anchorCtr="0">
            <a:spAutoFit/>
          </a:bodyPr>
          <a:lstStyle>
            <a:lvl1pPr algn="l" defTabSz="914400" rtl="0" eaLnBrk="1" latinLnBrk="0" hangingPunct="1">
              <a:lnSpc>
                <a:spcPct val="90000"/>
              </a:lnSpc>
              <a:spcBef>
                <a:spcPct val="0"/>
              </a:spcBef>
              <a:buNone/>
              <a:defRPr lang="en-US" sz="2800" b="0" i="0" kern="1200">
                <a:solidFill>
                  <a:schemeClr val="tx2"/>
                </a:solidFill>
                <a:latin typeface="+mn-lt"/>
                <a:ea typeface="Trebuchet MS" charset="0"/>
                <a:cs typeface="Trebuchet MS" charset="0"/>
              </a:defRPr>
            </a:lvl1pPr>
          </a:lstStyle>
          <a:p>
            <a:r>
              <a:rPr lang="en-GB" dirty="0">
                <a:solidFill>
                  <a:schemeClr val="bg1">
                    <a:lumMod val="75000"/>
                  </a:schemeClr>
                </a:solidFill>
              </a:rPr>
              <a:t>Concepts. Context. </a:t>
            </a:r>
            <a:r>
              <a:rPr lang="en-GB" dirty="0">
                <a:solidFill>
                  <a:schemeClr val="accent2">
                    <a:lumMod val="75000"/>
                  </a:schemeClr>
                </a:solidFill>
              </a:rPr>
              <a:t>Case. </a:t>
            </a:r>
            <a:r>
              <a:rPr lang="en-GB" dirty="0">
                <a:solidFill>
                  <a:schemeClr val="bg1">
                    <a:lumMod val="75000"/>
                  </a:schemeClr>
                </a:solidFill>
              </a:rPr>
              <a:t>Considerations</a:t>
            </a:r>
            <a:endParaRPr lang="en-GB" dirty="0">
              <a:solidFill>
                <a:schemeClr val="accent2">
                  <a:lumMod val="75000"/>
                </a:schemeClr>
              </a:solidFill>
            </a:endParaRPr>
          </a:p>
        </p:txBody>
      </p:sp>
    </p:spTree>
    <p:extLst>
      <p:ext uri="{BB962C8B-B14F-4D97-AF65-F5344CB8AC3E}">
        <p14:creationId xmlns:p14="http://schemas.microsoft.com/office/powerpoint/2010/main" val="164305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00000"/>
              </a:lnSpc>
              <a:spcBef>
                <a:spcPts val="0"/>
              </a:spcBef>
              <a:spcAft>
                <a:spcPts val="0"/>
              </a:spcAft>
            </a:pPr>
            <a:r>
              <a:rPr lang="en-GB" sz="2400" b="1" dirty="0">
                <a:solidFill>
                  <a:schemeClr val="accent2">
                    <a:lumMod val="75000"/>
                  </a:schemeClr>
                </a:solidFill>
              </a:rPr>
              <a:t>Trust-Tax-Paradox</a:t>
            </a:r>
          </a:p>
          <a:p>
            <a:pPr>
              <a:lnSpc>
                <a:spcPct val="100000"/>
              </a:lnSpc>
              <a:spcBef>
                <a:spcPts val="0"/>
              </a:spcBef>
              <a:spcAft>
                <a:spcPts val="0"/>
              </a:spcAft>
            </a:pPr>
            <a:endParaRPr lang="en-GB" b="1" dirty="0"/>
          </a:p>
          <a:p>
            <a:pPr>
              <a:lnSpc>
                <a:spcPct val="100000"/>
              </a:lnSpc>
              <a:spcBef>
                <a:spcPts val="0"/>
              </a:spcBef>
              <a:spcAft>
                <a:spcPts val="0"/>
              </a:spcAft>
            </a:pPr>
            <a:endParaRPr lang="en-GB" b="1" dirty="0"/>
          </a:p>
          <a:p>
            <a:pPr>
              <a:lnSpc>
                <a:spcPct val="100000"/>
              </a:lnSpc>
              <a:spcBef>
                <a:spcPts val="0"/>
              </a:spcBef>
              <a:spcAft>
                <a:spcPts val="0"/>
              </a:spcAft>
            </a:pPr>
            <a:r>
              <a:rPr lang="en-GB" sz="2000" b="1" dirty="0">
                <a:solidFill>
                  <a:schemeClr val="accent2">
                    <a:lumMod val="75000"/>
                  </a:schemeClr>
                </a:solidFill>
              </a:rPr>
              <a:t>Theme #1:</a:t>
            </a:r>
            <a:r>
              <a:rPr lang="en-GB" sz="2000" b="1" i="1" dirty="0">
                <a:solidFill>
                  <a:schemeClr val="accent2">
                    <a:lumMod val="75000"/>
                  </a:schemeClr>
                </a:solidFill>
              </a:rPr>
              <a:t> </a:t>
            </a:r>
            <a:r>
              <a:rPr lang="en-GB" sz="2000" b="1" i="1" dirty="0"/>
              <a:t>	Tax as an economic duty and right </a:t>
            </a:r>
            <a:endParaRPr lang="en-GB" sz="2000" dirty="0"/>
          </a:p>
          <a:p>
            <a:pPr>
              <a:lnSpc>
                <a:spcPct val="100000"/>
              </a:lnSpc>
              <a:spcBef>
                <a:spcPts val="0"/>
              </a:spcBef>
              <a:spcAft>
                <a:spcPts val="0"/>
              </a:spcAft>
            </a:pPr>
            <a:r>
              <a:rPr lang="en-GB" sz="2000" b="1" dirty="0">
                <a:solidFill>
                  <a:schemeClr val="accent2">
                    <a:lumMod val="75000"/>
                  </a:schemeClr>
                </a:solidFill>
              </a:rPr>
              <a:t>Tension:</a:t>
            </a:r>
            <a:r>
              <a:rPr lang="en-GB" sz="2000" b="1" i="1" dirty="0">
                <a:solidFill>
                  <a:schemeClr val="accent2">
                    <a:lumMod val="75000"/>
                  </a:schemeClr>
                </a:solidFill>
              </a:rPr>
              <a:t> </a:t>
            </a:r>
            <a:r>
              <a:rPr lang="en-GB" sz="2000" b="1" i="1" dirty="0"/>
              <a:t>	</a:t>
            </a:r>
            <a:r>
              <a:rPr lang="en-GB" sz="2000" i="1" dirty="0"/>
              <a:t>Compliance before accountability vs Accountability before compliance</a:t>
            </a:r>
          </a:p>
          <a:p>
            <a:pPr>
              <a:lnSpc>
                <a:spcPct val="100000"/>
              </a:lnSpc>
              <a:spcBef>
                <a:spcPts val="0"/>
              </a:spcBef>
              <a:spcAft>
                <a:spcPts val="0"/>
              </a:spcAft>
            </a:pPr>
            <a:endParaRPr lang="en-GB" sz="2000" i="1" dirty="0"/>
          </a:p>
          <a:p>
            <a:pPr>
              <a:lnSpc>
                <a:spcPct val="100000"/>
              </a:lnSpc>
              <a:spcBef>
                <a:spcPts val="0"/>
              </a:spcBef>
              <a:spcAft>
                <a:spcPts val="0"/>
              </a:spcAft>
            </a:pPr>
            <a:endParaRPr lang="en-GB" sz="2000" i="1" dirty="0"/>
          </a:p>
          <a:p>
            <a:pPr>
              <a:lnSpc>
                <a:spcPct val="100000"/>
              </a:lnSpc>
              <a:spcBef>
                <a:spcPts val="0"/>
              </a:spcBef>
              <a:spcAft>
                <a:spcPts val="0"/>
              </a:spcAft>
            </a:pPr>
            <a:r>
              <a:rPr lang="en-GB" sz="2000" b="1" dirty="0">
                <a:solidFill>
                  <a:schemeClr val="accent2">
                    <a:lumMod val="75000"/>
                  </a:schemeClr>
                </a:solidFill>
              </a:rPr>
              <a:t>Theme #2:</a:t>
            </a:r>
            <a:r>
              <a:rPr lang="en-GB" sz="2000" b="1" i="1" dirty="0">
                <a:solidFill>
                  <a:schemeClr val="accent2">
                    <a:lumMod val="75000"/>
                  </a:schemeClr>
                </a:solidFill>
              </a:rPr>
              <a:t> </a:t>
            </a:r>
            <a:r>
              <a:rPr lang="en-GB" sz="2000" b="1" i="1" dirty="0"/>
              <a:t>	Tax as a legal duty and right</a:t>
            </a:r>
            <a:endParaRPr lang="en-GB" sz="2000" dirty="0"/>
          </a:p>
          <a:p>
            <a:pPr>
              <a:lnSpc>
                <a:spcPct val="100000"/>
              </a:lnSpc>
              <a:spcBef>
                <a:spcPts val="0"/>
              </a:spcBef>
              <a:spcAft>
                <a:spcPts val="0"/>
              </a:spcAft>
            </a:pPr>
            <a:r>
              <a:rPr lang="en-GB" sz="2000" b="1" dirty="0">
                <a:solidFill>
                  <a:schemeClr val="accent2">
                    <a:lumMod val="75000"/>
                  </a:schemeClr>
                </a:solidFill>
              </a:rPr>
              <a:t>Tension:</a:t>
            </a:r>
            <a:r>
              <a:rPr lang="en-GB" sz="2000" b="1" i="1" dirty="0">
                <a:solidFill>
                  <a:schemeClr val="accent2">
                    <a:lumMod val="75000"/>
                  </a:schemeClr>
                </a:solidFill>
              </a:rPr>
              <a:t> </a:t>
            </a:r>
            <a:r>
              <a:rPr lang="en-GB" sz="2000" b="1" i="1" dirty="0"/>
              <a:t>	</a:t>
            </a:r>
            <a:r>
              <a:rPr lang="en-GB" sz="2000" i="1" dirty="0"/>
              <a:t>Spirit of the law</a:t>
            </a:r>
            <a:r>
              <a:rPr lang="en-GB" sz="2000" dirty="0"/>
              <a:t> vs </a:t>
            </a:r>
            <a:r>
              <a:rPr lang="en-GB" sz="2000" i="1" dirty="0"/>
              <a:t>Letter of the law</a:t>
            </a:r>
            <a:endParaRPr lang="en-GB" sz="2000" dirty="0"/>
          </a:p>
          <a:p>
            <a:pPr>
              <a:lnSpc>
                <a:spcPct val="100000"/>
              </a:lnSpc>
              <a:spcBef>
                <a:spcPts val="0"/>
              </a:spcBef>
              <a:spcAft>
                <a:spcPts val="0"/>
              </a:spcAft>
            </a:pPr>
            <a:endParaRPr lang="en-GB" sz="2000" dirty="0"/>
          </a:p>
          <a:p>
            <a:pPr>
              <a:lnSpc>
                <a:spcPct val="100000"/>
              </a:lnSpc>
              <a:spcBef>
                <a:spcPts val="0"/>
              </a:spcBef>
              <a:spcAft>
                <a:spcPts val="0"/>
              </a:spcAft>
            </a:pPr>
            <a:endParaRPr lang="en-GB" sz="2000" dirty="0"/>
          </a:p>
          <a:p>
            <a:pPr>
              <a:lnSpc>
                <a:spcPct val="100000"/>
              </a:lnSpc>
              <a:spcBef>
                <a:spcPts val="0"/>
              </a:spcBef>
              <a:spcAft>
                <a:spcPts val="0"/>
              </a:spcAft>
            </a:pPr>
            <a:r>
              <a:rPr lang="en-GB" sz="2000" b="1" dirty="0">
                <a:solidFill>
                  <a:schemeClr val="accent2">
                    <a:lumMod val="75000"/>
                  </a:schemeClr>
                </a:solidFill>
              </a:rPr>
              <a:t>Theme #3:</a:t>
            </a:r>
            <a:r>
              <a:rPr lang="en-GB" sz="2000" b="1" i="1" dirty="0"/>
              <a:t>	Tax as a moral duty and right </a:t>
            </a:r>
            <a:endParaRPr lang="en-GB" sz="2000" dirty="0"/>
          </a:p>
          <a:p>
            <a:pPr>
              <a:lnSpc>
                <a:spcPct val="100000"/>
              </a:lnSpc>
              <a:spcBef>
                <a:spcPts val="0"/>
              </a:spcBef>
              <a:spcAft>
                <a:spcPts val="0"/>
              </a:spcAft>
            </a:pPr>
            <a:r>
              <a:rPr lang="en-GB" sz="2000" b="1" dirty="0">
                <a:solidFill>
                  <a:schemeClr val="accent2">
                    <a:lumMod val="75000"/>
                  </a:schemeClr>
                </a:solidFill>
              </a:rPr>
              <a:t>Tension:</a:t>
            </a:r>
            <a:r>
              <a:rPr lang="en-GB" sz="2000" i="1" dirty="0"/>
              <a:t>	Right thing irrespective of benefits vs Right thing with benefits</a:t>
            </a:r>
            <a:r>
              <a:rPr lang="en-GB" sz="2000" dirty="0"/>
              <a:t>.</a:t>
            </a:r>
          </a:p>
          <a:p>
            <a:pPr>
              <a:lnSpc>
                <a:spcPct val="100000"/>
              </a:lnSpc>
              <a:spcBef>
                <a:spcPts val="0"/>
              </a:spcBef>
              <a:spcAft>
                <a:spcPts val="0"/>
              </a:spcAft>
            </a:pPr>
            <a:endParaRPr lang="en-GB" sz="2000" dirty="0"/>
          </a:p>
          <a:p>
            <a:pPr>
              <a:lnSpc>
                <a:spcPct val="100000"/>
              </a:lnSpc>
              <a:spcBef>
                <a:spcPts val="0"/>
              </a:spcBef>
              <a:spcAft>
                <a:spcPts val="0"/>
              </a:spcAft>
            </a:pPr>
            <a:endParaRPr lang="en-GB" sz="2000" dirty="0"/>
          </a:p>
        </p:txBody>
      </p:sp>
      <p:sp>
        <p:nvSpPr>
          <p:cNvPr id="4" name="Title 2"/>
          <p:cNvSpPr txBox="1">
            <a:spLocks noGrp="1"/>
          </p:cNvSpPr>
          <p:nvPr>
            <p:ph type="title"/>
          </p:nvPr>
        </p:nvSpPr>
        <p:spPr>
          <a:prstGeom prst="rect">
            <a:avLst/>
          </a:prstGeom>
        </p:spPr>
        <p:txBody>
          <a:bodyPr vert="horz" wrap="square" lIns="0" tIns="0" rIns="0" bIns="0" rtlCol="0" anchor="ctr" anchorCtr="0">
            <a:spAutoFit/>
          </a:bodyPr>
          <a:lstStyle>
            <a:lvl1pPr algn="l" defTabSz="914400" rtl="0" eaLnBrk="1" latinLnBrk="0" hangingPunct="1">
              <a:lnSpc>
                <a:spcPct val="90000"/>
              </a:lnSpc>
              <a:spcBef>
                <a:spcPct val="0"/>
              </a:spcBef>
              <a:buNone/>
              <a:defRPr lang="en-US" sz="2800" b="0" i="0" kern="1200">
                <a:solidFill>
                  <a:schemeClr val="tx2"/>
                </a:solidFill>
                <a:latin typeface="+mn-lt"/>
                <a:ea typeface="Trebuchet MS" charset="0"/>
                <a:cs typeface="Trebuchet MS" charset="0"/>
              </a:defRPr>
            </a:lvl1pPr>
          </a:lstStyle>
          <a:p>
            <a:r>
              <a:rPr lang="en-GB" dirty="0">
                <a:solidFill>
                  <a:schemeClr val="bg1">
                    <a:lumMod val="75000"/>
                  </a:schemeClr>
                </a:solidFill>
              </a:rPr>
              <a:t>Concepts. Context. </a:t>
            </a:r>
            <a:r>
              <a:rPr lang="en-GB" dirty="0">
                <a:solidFill>
                  <a:schemeClr val="accent2">
                    <a:lumMod val="75000"/>
                  </a:schemeClr>
                </a:solidFill>
              </a:rPr>
              <a:t>Case</a:t>
            </a:r>
          </a:p>
        </p:txBody>
      </p:sp>
      <p:sp>
        <p:nvSpPr>
          <p:cNvPr id="5" name="Title 2"/>
          <p:cNvSpPr txBox="1">
            <a:spLocks/>
          </p:cNvSpPr>
          <p:nvPr/>
        </p:nvSpPr>
        <p:spPr>
          <a:xfrm>
            <a:off x="604434" y="628610"/>
            <a:ext cx="10983132" cy="387798"/>
          </a:xfrm>
          <a:prstGeom prst="rect">
            <a:avLst/>
          </a:prstGeom>
        </p:spPr>
        <p:txBody>
          <a:bodyPr vert="horz" wrap="square" lIns="0" tIns="0" rIns="0" bIns="0" rtlCol="0" anchor="ctr" anchorCtr="0">
            <a:spAutoFit/>
          </a:bodyPr>
          <a:lstStyle>
            <a:lvl1pPr algn="l" defTabSz="914400" rtl="0" eaLnBrk="1" latinLnBrk="0" hangingPunct="1">
              <a:lnSpc>
                <a:spcPct val="90000"/>
              </a:lnSpc>
              <a:spcBef>
                <a:spcPct val="0"/>
              </a:spcBef>
              <a:buNone/>
              <a:defRPr lang="en-US" sz="2800" b="0" i="0" kern="1200">
                <a:solidFill>
                  <a:schemeClr val="tx2"/>
                </a:solidFill>
                <a:latin typeface="+mn-lt"/>
                <a:ea typeface="Trebuchet MS" charset="0"/>
                <a:cs typeface="Trebuchet MS" charset="0"/>
              </a:defRPr>
            </a:lvl1pPr>
          </a:lstStyle>
          <a:p>
            <a:r>
              <a:rPr lang="en-GB" dirty="0">
                <a:solidFill>
                  <a:schemeClr val="bg1">
                    <a:lumMod val="75000"/>
                  </a:schemeClr>
                </a:solidFill>
              </a:rPr>
              <a:t>Concepts. Context. </a:t>
            </a:r>
            <a:r>
              <a:rPr lang="en-GB" dirty="0">
                <a:solidFill>
                  <a:schemeClr val="accent2">
                    <a:lumMod val="75000"/>
                  </a:schemeClr>
                </a:solidFill>
              </a:rPr>
              <a:t>Case. </a:t>
            </a:r>
            <a:r>
              <a:rPr lang="en-GB" dirty="0">
                <a:solidFill>
                  <a:schemeClr val="bg1">
                    <a:lumMod val="75000"/>
                  </a:schemeClr>
                </a:solidFill>
              </a:rPr>
              <a:t>Considerations</a:t>
            </a:r>
            <a:endParaRPr lang="en-GB" dirty="0">
              <a:solidFill>
                <a:schemeClr val="accent2">
                  <a:lumMod val="75000"/>
                </a:schemeClr>
              </a:solidFill>
            </a:endParaRPr>
          </a:p>
        </p:txBody>
      </p:sp>
    </p:spTree>
    <p:extLst>
      <p:ext uri="{BB962C8B-B14F-4D97-AF65-F5344CB8AC3E}">
        <p14:creationId xmlns:p14="http://schemas.microsoft.com/office/powerpoint/2010/main" val="415076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endParaRPr lang="en-GB" sz="4000" dirty="0"/>
          </a:p>
          <a:p>
            <a:pPr algn="ctr"/>
            <a:endParaRPr lang="en-GB" sz="3600" dirty="0"/>
          </a:p>
          <a:p>
            <a:pPr algn="ctr"/>
            <a:r>
              <a:rPr lang="en-GB" sz="3600" dirty="0">
                <a:solidFill>
                  <a:schemeClr val="accent2">
                    <a:lumMod val="75000"/>
                  </a:schemeClr>
                </a:solidFill>
              </a:rPr>
              <a:t>Is </a:t>
            </a:r>
            <a:r>
              <a:rPr lang="en-GB" sz="3600" b="1" dirty="0">
                <a:solidFill>
                  <a:schemeClr val="accent2">
                    <a:lumMod val="75000"/>
                  </a:schemeClr>
                </a:solidFill>
              </a:rPr>
              <a:t>accountability</a:t>
            </a:r>
            <a:r>
              <a:rPr lang="en-GB" sz="3600" dirty="0">
                <a:solidFill>
                  <a:schemeClr val="accent2">
                    <a:lumMod val="75000"/>
                  </a:schemeClr>
                </a:solidFill>
              </a:rPr>
              <a:t> </a:t>
            </a:r>
            <a:r>
              <a:rPr lang="en-GB" sz="3600" u="sng" dirty="0">
                <a:solidFill>
                  <a:schemeClr val="accent2">
                    <a:lumMod val="75000"/>
                  </a:schemeClr>
                </a:solidFill>
              </a:rPr>
              <a:t>always</a:t>
            </a:r>
            <a:r>
              <a:rPr lang="en-GB" sz="3600" dirty="0">
                <a:solidFill>
                  <a:schemeClr val="accent2">
                    <a:lumMod val="75000"/>
                  </a:schemeClr>
                </a:solidFill>
              </a:rPr>
              <a:t> good? </a:t>
            </a:r>
          </a:p>
        </p:txBody>
      </p:sp>
      <p:sp>
        <p:nvSpPr>
          <p:cNvPr id="9" name="Title 2"/>
          <p:cNvSpPr txBox="1">
            <a:spLocks/>
          </p:cNvSpPr>
          <p:nvPr/>
        </p:nvSpPr>
        <p:spPr>
          <a:xfrm>
            <a:off x="604434" y="628610"/>
            <a:ext cx="10983132" cy="387798"/>
          </a:xfrm>
          <a:prstGeom prst="rect">
            <a:avLst/>
          </a:prstGeom>
        </p:spPr>
        <p:txBody>
          <a:bodyPr vert="horz" wrap="square" lIns="0" tIns="0" rIns="0" bIns="0" rtlCol="0" anchor="ctr" anchorCtr="0">
            <a:spAutoFit/>
          </a:bodyPr>
          <a:lstStyle>
            <a:lvl1pPr algn="l" defTabSz="914400" rtl="0" eaLnBrk="1" latinLnBrk="0" hangingPunct="1">
              <a:lnSpc>
                <a:spcPct val="90000"/>
              </a:lnSpc>
              <a:spcBef>
                <a:spcPct val="0"/>
              </a:spcBef>
              <a:buNone/>
              <a:defRPr lang="en-US" sz="2800" b="0" i="0" kern="1200">
                <a:solidFill>
                  <a:schemeClr val="tx2"/>
                </a:solidFill>
                <a:latin typeface="+mn-lt"/>
                <a:ea typeface="Trebuchet MS" charset="0"/>
                <a:cs typeface="Trebuchet MS" charset="0"/>
              </a:defRPr>
            </a:lvl1pPr>
          </a:lstStyle>
          <a:p>
            <a:r>
              <a:rPr lang="en-GB" dirty="0">
                <a:solidFill>
                  <a:schemeClr val="bg1">
                    <a:lumMod val="75000"/>
                  </a:schemeClr>
                </a:solidFill>
              </a:rPr>
              <a:t>Concepts. Context. Case. </a:t>
            </a:r>
            <a:r>
              <a:rPr lang="en-GB" dirty="0">
                <a:solidFill>
                  <a:schemeClr val="accent2">
                    <a:lumMod val="75000"/>
                  </a:schemeClr>
                </a:solidFill>
              </a:rPr>
              <a:t>Considerations</a:t>
            </a:r>
          </a:p>
        </p:txBody>
      </p:sp>
    </p:spTree>
    <p:extLst>
      <p:ext uri="{BB962C8B-B14F-4D97-AF65-F5344CB8AC3E}">
        <p14:creationId xmlns:p14="http://schemas.microsoft.com/office/powerpoint/2010/main" val="2934392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2839027"/>
            <a:ext cx="9144000" cy="1790700"/>
          </a:xfrm>
        </p:spPr>
        <p:txBody>
          <a:bodyPr>
            <a:normAutofit/>
          </a:bodyPr>
          <a:lstStyle/>
          <a:p>
            <a:pPr lvl="0" algn="ctr">
              <a:lnSpc>
                <a:spcPct val="100000"/>
              </a:lnSpc>
              <a:spcBef>
                <a:spcPts val="0"/>
              </a:spcBef>
              <a:spcAft>
                <a:spcPts val="1200"/>
              </a:spcAft>
              <a:defRPr/>
            </a:pPr>
            <a:r>
              <a:rPr lang="en-GB" altLang="en-US" sz="4400" b="1" dirty="0"/>
              <a:t>Globalisation vs </a:t>
            </a:r>
            <a:r>
              <a:rPr lang="en-GB" altLang="en-US" sz="4400" b="1" dirty="0" err="1"/>
              <a:t>Glocalisation</a:t>
            </a:r>
            <a:br>
              <a:rPr lang="en-GB" altLang="en-US" sz="4400" b="1" dirty="0"/>
            </a:br>
            <a:r>
              <a:rPr lang="en-GB" altLang="en-US" sz="3600" b="1" i="1" dirty="0"/>
              <a:t>…the politics of economics</a:t>
            </a:r>
            <a:endParaRPr lang="en-GB" sz="1800" b="1" i="1" dirty="0">
              <a:solidFill>
                <a:srgbClr val="FF0000"/>
              </a:solidFill>
            </a:endParaRPr>
          </a:p>
        </p:txBody>
      </p:sp>
    </p:spTree>
    <p:extLst>
      <p:ext uri="{BB962C8B-B14F-4D97-AF65-F5344CB8AC3E}">
        <p14:creationId xmlns:p14="http://schemas.microsoft.com/office/powerpoint/2010/main" val="3858316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10" descr="http://www.jaunted.com/files/95048/737_max_a320neo_homgwingle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2779" y="1380547"/>
            <a:ext cx="7488000" cy="5032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txBox="1">
            <a:spLocks/>
          </p:cNvSpPr>
          <p:nvPr/>
        </p:nvSpPr>
        <p:spPr>
          <a:xfrm>
            <a:off x="604434" y="628610"/>
            <a:ext cx="10983132" cy="387798"/>
          </a:xfrm>
          <a:prstGeom prst="rect">
            <a:avLst/>
          </a:prstGeom>
        </p:spPr>
        <p:txBody>
          <a:bodyPr vert="horz" wrap="square" lIns="0" tIns="0" rIns="0" bIns="0" rtlCol="0" anchor="ctr" anchorCtr="0">
            <a:spAutoFit/>
          </a:bodyPr>
          <a:lstStyle>
            <a:lvl1pPr algn="l" defTabSz="914400" rtl="0" eaLnBrk="1" latinLnBrk="0" hangingPunct="1">
              <a:lnSpc>
                <a:spcPct val="90000"/>
              </a:lnSpc>
              <a:spcBef>
                <a:spcPct val="0"/>
              </a:spcBef>
              <a:buNone/>
              <a:defRPr lang="en-US" sz="2800" b="0" i="0" kern="1200">
                <a:solidFill>
                  <a:schemeClr val="tx2"/>
                </a:solidFill>
                <a:latin typeface="+mn-lt"/>
                <a:ea typeface="Trebuchet MS" charset="0"/>
                <a:cs typeface="Trebuchet MS" charset="0"/>
              </a:defRPr>
            </a:lvl1pPr>
          </a:lstStyle>
          <a:p>
            <a:r>
              <a:rPr lang="en-GB" dirty="0">
                <a:solidFill>
                  <a:schemeClr val="bg1">
                    <a:lumMod val="75000"/>
                  </a:schemeClr>
                </a:solidFill>
              </a:rPr>
              <a:t>Concepts. Context. Case. </a:t>
            </a:r>
            <a:r>
              <a:rPr lang="en-GB" dirty="0">
                <a:solidFill>
                  <a:schemeClr val="accent2">
                    <a:lumMod val="75000"/>
                  </a:schemeClr>
                </a:solidFill>
              </a:rPr>
              <a:t>Considerations</a:t>
            </a:r>
          </a:p>
        </p:txBody>
      </p:sp>
    </p:spTree>
    <p:extLst>
      <p:ext uri="{BB962C8B-B14F-4D97-AF65-F5344CB8AC3E}">
        <p14:creationId xmlns:p14="http://schemas.microsoft.com/office/powerpoint/2010/main" val="1705698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endParaRPr lang="en-GB" sz="4000" dirty="0">
              <a:solidFill>
                <a:schemeClr val="accent2">
                  <a:lumMod val="75000"/>
                </a:schemeClr>
              </a:solidFill>
            </a:endParaRPr>
          </a:p>
          <a:p>
            <a:pPr algn="ctr"/>
            <a:endParaRPr lang="en-GB" sz="3600" dirty="0">
              <a:solidFill>
                <a:schemeClr val="accent2">
                  <a:lumMod val="75000"/>
                </a:schemeClr>
              </a:solidFill>
            </a:endParaRPr>
          </a:p>
          <a:p>
            <a:pPr algn="ctr"/>
            <a:r>
              <a:rPr lang="en-GB" sz="3600" dirty="0">
                <a:solidFill>
                  <a:schemeClr val="accent2">
                    <a:lumMod val="75000"/>
                  </a:schemeClr>
                </a:solidFill>
              </a:rPr>
              <a:t>What comes to mind when we think of </a:t>
            </a:r>
            <a:r>
              <a:rPr lang="en-GB" sz="3600" b="1" dirty="0">
                <a:solidFill>
                  <a:schemeClr val="accent2">
                    <a:lumMod val="75000"/>
                  </a:schemeClr>
                </a:solidFill>
              </a:rPr>
              <a:t>trust</a:t>
            </a:r>
            <a:r>
              <a:rPr lang="en-GB" sz="3600" dirty="0">
                <a:solidFill>
                  <a:schemeClr val="accent2">
                    <a:lumMod val="75000"/>
                  </a:schemeClr>
                </a:solidFill>
              </a:rPr>
              <a:t>? </a:t>
            </a:r>
          </a:p>
        </p:txBody>
      </p:sp>
      <p:sp>
        <p:nvSpPr>
          <p:cNvPr id="3" name="Title 2"/>
          <p:cNvSpPr>
            <a:spLocks noGrp="1"/>
          </p:cNvSpPr>
          <p:nvPr>
            <p:ph type="title"/>
          </p:nvPr>
        </p:nvSpPr>
        <p:spPr/>
        <p:txBody>
          <a:bodyPr/>
          <a:lstStyle/>
          <a:p>
            <a:r>
              <a:rPr lang="en-GB" b="1" dirty="0">
                <a:solidFill>
                  <a:schemeClr val="accent2">
                    <a:lumMod val="75000"/>
                  </a:schemeClr>
                </a:solidFill>
              </a:rPr>
              <a:t>Concepts. </a:t>
            </a:r>
            <a:r>
              <a:rPr lang="en-GB" b="1" dirty="0">
                <a:solidFill>
                  <a:schemeClr val="bg1">
                    <a:lumMod val="75000"/>
                  </a:schemeClr>
                </a:solidFill>
              </a:rPr>
              <a:t>Context.</a:t>
            </a:r>
            <a:r>
              <a:rPr lang="en-GB" dirty="0">
                <a:solidFill>
                  <a:schemeClr val="bg1">
                    <a:lumMod val="75000"/>
                  </a:schemeClr>
                </a:solidFill>
              </a:rPr>
              <a:t> Case. Considerations</a:t>
            </a:r>
          </a:p>
        </p:txBody>
      </p:sp>
    </p:spTree>
    <p:extLst>
      <p:ext uri="{BB962C8B-B14F-4D97-AF65-F5344CB8AC3E}">
        <p14:creationId xmlns:p14="http://schemas.microsoft.com/office/powerpoint/2010/main" val="3358224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http://www.androidviews.com/wp-content/uploads/2013/03/apple-vs-samsung-verdic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725" y="4005264"/>
            <a:ext cx="4006850"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427" name="Group 3"/>
          <p:cNvGrpSpPr>
            <a:grpSpLocks/>
          </p:cNvGrpSpPr>
          <p:nvPr/>
        </p:nvGrpSpPr>
        <p:grpSpPr bwMode="auto">
          <a:xfrm>
            <a:off x="1524000" y="-19050"/>
            <a:ext cx="10333038" cy="3448050"/>
            <a:chOff x="0" y="-18804"/>
            <a:chExt cx="10332640" cy="3447803"/>
          </a:xfrm>
        </p:grpSpPr>
        <p:grpSp>
          <p:nvGrpSpPr>
            <p:cNvPr id="103429" name="Group 2"/>
            <p:cNvGrpSpPr>
              <a:grpSpLocks/>
            </p:cNvGrpSpPr>
            <p:nvPr/>
          </p:nvGrpSpPr>
          <p:grpSpPr bwMode="auto">
            <a:xfrm>
              <a:off x="5220072" y="89209"/>
              <a:ext cx="5112568" cy="3060974"/>
              <a:chOff x="5364088" y="332656"/>
              <a:chExt cx="5112568" cy="3060974"/>
            </a:xfrm>
          </p:grpSpPr>
          <p:pic>
            <p:nvPicPr>
              <p:cNvPr id="103431" name="Picture 6" descr="http://blog.nus.edu.sg/group101/files/2012/11/apple-vs-samsung-Gabriele-Di-Matteo-1bx4kx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32656"/>
                <a:ext cx="5112568" cy="3060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2" name="TextBox 1"/>
              <p:cNvSpPr txBox="1">
                <a:spLocks noChangeArrowheads="1"/>
              </p:cNvSpPr>
              <p:nvPr/>
            </p:nvSpPr>
            <p:spPr bwMode="auto">
              <a:xfrm>
                <a:off x="8676456" y="332656"/>
                <a:ext cx="1800200" cy="28623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en-US" sz="1800">
                  <a:latin typeface="Arial" pitchFamily="34" charset="0"/>
                </a:endParaRPr>
              </a:p>
              <a:p>
                <a:pPr eaLnBrk="1" hangingPunct="1">
                  <a:spcBef>
                    <a:spcPct val="0"/>
                  </a:spcBef>
                  <a:buFontTx/>
                  <a:buNone/>
                </a:pPr>
                <a:endParaRPr lang="en-GB" altLang="en-US" sz="1800">
                  <a:latin typeface="Arial" pitchFamily="34" charset="0"/>
                </a:endParaRPr>
              </a:p>
              <a:p>
                <a:pPr eaLnBrk="1" hangingPunct="1">
                  <a:spcBef>
                    <a:spcPct val="0"/>
                  </a:spcBef>
                  <a:buFontTx/>
                  <a:buNone/>
                </a:pPr>
                <a:endParaRPr lang="en-GB" altLang="en-US" sz="1800">
                  <a:latin typeface="Arial" pitchFamily="34" charset="0"/>
                </a:endParaRPr>
              </a:p>
              <a:p>
                <a:pPr eaLnBrk="1" hangingPunct="1">
                  <a:spcBef>
                    <a:spcPct val="0"/>
                  </a:spcBef>
                  <a:buFontTx/>
                  <a:buNone/>
                </a:pPr>
                <a:endParaRPr lang="en-GB" altLang="en-US" sz="1800">
                  <a:latin typeface="Arial" pitchFamily="34" charset="0"/>
                </a:endParaRPr>
              </a:p>
              <a:p>
                <a:pPr eaLnBrk="1" hangingPunct="1">
                  <a:spcBef>
                    <a:spcPct val="0"/>
                  </a:spcBef>
                  <a:buFontTx/>
                  <a:buNone/>
                </a:pPr>
                <a:endParaRPr lang="en-GB" altLang="en-US" sz="1800">
                  <a:latin typeface="Arial" pitchFamily="34" charset="0"/>
                </a:endParaRPr>
              </a:p>
              <a:p>
                <a:pPr eaLnBrk="1" hangingPunct="1">
                  <a:spcBef>
                    <a:spcPct val="0"/>
                  </a:spcBef>
                  <a:buFontTx/>
                  <a:buNone/>
                </a:pPr>
                <a:endParaRPr lang="en-GB" altLang="en-US" sz="1800">
                  <a:latin typeface="Arial" pitchFamily="34" charset="0"/>
                </a:endParaRPr>
              </a:p>
              <a:p>
                <a:pPr eaLnBrk="1" hangingPunct="1">
                  <a:spcBef>
                    <a:spcPct val="0"/>
                  </a:spcBef>
                  <a:buFontTx/>
                  <a:buNone/>
                </a:pPr>
                <a:endParaRPr lang="en-GB" altLang="en-US" sz="1800">
                  <a:latin typeface="Arial" pitchFamily="34" charset="0"/>
                </a:endParaRPr>
              </a:p>
              <a:p>
                <a:pPr eaLnBrk="1" hangingPunct="1">
                  <a:spcBef>
                    <a:spcPct val="0"/>
                  </a:spcBef>
                  <a:buFontTx/>
                  <a:buNone/>
                </a:pPr>
                <a:endParaRPr lang="en-GB" altLang="en-US" sz="1800">
                  <a:latin typeface="Arial" pitchFamily="34" charset="0"/>
                </a:endParaRPr>
              </a:p>
              <a:p>
                <a:pPr eaLnBrk="1" hangingPunct="1">
                  <a:spcBef>
                    <a:spcPct val="0"/>
                  </a:spcBef>
                  <a:buFontTx/>
                  <a:buNone/>
                </a:pPr>
                <a:endParaRPr lang="en-GB" altLang="en-US" sz="1800">
                  <a:latin typeface="Arial" pitchFamily="34" charset="0"/>
                </a:endParaRPr>
              </a:p>
              <a:p>
                <a:pPr eaLnBrk="1" hangingPunct="1">
                  <a:spcBef>
                    <a:spcPct val="0"/>
                  </a:spcBef>
                  <a:buFontTx/>
                  <a:buNone/>
                </a:pPr>
                <a:endParaRPr lang="en-GB" altLang="en-US" sz="1800">
                  <a:latin typeface="Arial" pitchFamily="34" charset="0"/>
                </a:endParaRPr>
              </a:p>
            </p:txBody>
          </p:sp>
        </p:grpSp>
        <p:pic>
          <p:nvPicPr>
            <p:cNvPr id="103430" name="Picture 8" descr="http://platinumrepairs.co.za/wp-content/uploads/2012/08/iPhone-Repairs-Johannesburg-Apple-vs-Samsung-vs-Nokia.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804"/>
              <a:ext cx="5076056" cy="3447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650" name="Picture 14" descr="http://www.wikinoticia.com/images2/s2.celularis.com/files/2012/08/Apple-vs-Samsu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3149600"/>
            <a:ext cx="5076825"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1447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fade">
                                      <p:cBhvr>
                                        <p:cTn id="7" dur="500"/>
                                        <p:tgtEl>
                                          <p:spTgt spid="27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7650"/>
                                        </p:tgtEl>
                                        <p:attrNameLst>
                                          <p:attrName>style.visibility</p:attrName>
                                        </p:attrNameLst>
                                      </p:cBhvr>
                                      <p:to>
                                        <p:strVal val="visible"/>
                                      </p:to>
                                    </p:set>
                                    <p:anim calcmode="lin" valueType="num">
                                      <p:cBhvr additive="base">
                                        <p:cTn id="12" dur="500" fill="hold"/>
                                        <p:tgtEl>
                                          <p:spTgt spid="27650"/>
                                        </p:tgtEl>
                                        <p:attrNameLst>
                                          <p:attrName>ppt_x</p:attrName>
                                        </p:attrNameLst>
                                      </p:cBhvr>
                                      <p:tavLst>
                                        <p:tav tm="0">
                                          <p:val>
                                            <p:strVal val="#ppt_x"/>
                                          </p:val>
                                        </p:tav>
                                        <p:tav tm="100000">
                                          <p:val>
                                            <p:strVal val="#ppt_x"/>
                                          </p:val>
                                        </p:tav>
                                      </p:tavLst>
                                    </p:anim>
                                    <p:anim calcmode="lin" valueType="num">
                                      <p:cBhvr additive="base">
                                        <p:cTn id="13" dur="500" fill="hold"/>
                                        <p:tgtEl>
                                          <p:spTgt spid="276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2" descr="http://priceofoil.org/content/uploads/2008/04/iraq-oil-la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50" y="1283494"/>
            <a:ext cx="7385050" cy="536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http://www.warisaracket.org/iraqo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6420" y="2291556"/>
            <a:ext cx="3128963"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p:cNvSpPr txBox="1">
            <a:spLocks/>
          </p:cNvSpPr>
          <p:nvPr/>
        </p:nvSpPr>
        <p:spPr>
          <a:xfrm>
            <a:off x="604434" y="628610"/>
            <a:ext cx="10983132" cy="387798"/>
          </a:xfrm>
          <a:prstGeom prst="rect">
            <a:avLst/>
          </a:prstGeom>
        </p:spPr>
        <p:txBody>
          <a:bodyPr vert="horz" wrap="square" lIns="0" tIns="0" rIns="0" bIns="0" rtlCol="0" anchor="ctr" anchorCtr="0">
            <a:spAutoFit/>
          </a:bodyPr>
          <a:lstStyle>
            <a:lvl1pPr algn="l" defTabSz="914400" rtl="0" eaLnBrk="1" latinLnBrk="0" hangingPunct="1">
              <a:lnSpc>
                <a:spcPct val="90000"/>
              </a:lnSpc>
              <a:spcBef>
                <a:spcPct val="0"/>
              </a:spcBef>
              <a:buNone/>
              <a:defRPr lang="en-US" sz="2800" b="0" i="0" kern="1200">
                <a:solidFill>
                  <a:schemeClr val="tx2"/>
                </a:solidFill>
                <a:latin typeface="+mn-lt"/>
                <a:ea typeface="Trebuchet MS" charset="0"/>
                <a:cs typeface="Trebuchet MS" charset="0"/>
              </a:defRPr>
            </a:lvl1pPr>
          </a:lstStyle>
          <a:p>
            <a:r>
              <a:rPr lang="en-GB" dirty="0">
                <a:solidFill>
                  <a:schemeClr val="bg1">
                    <a:lumMod val="75000"/>
                  </a:schemeClr>
                </a:solidFill>
              </a:rPr>
              <a:t>Concepts. Context. Case. </a:t>
            </a:r>
            <a:r>
              <a:rPr lang="en-GB" dirty="0">
                <a:solidFill>
                  <a:schemeClr val="accent2">
                    <a:lumMod val="75000"/>
                  </a:schemeClr>
                </a:solidFill>
              </a:rPr>
              <a:t>Considerations</a:t>
            </a:r>
          </a:p>
        </p:txBody>
      </p:sp>
    </p:spTree>
    <p:extLst>
      <p:ext uri="{BB962C8B-B14F-4D97-AF65-F5344CB8AC3E}">
        <p14:creationId xmlns:p14="http://schemas.microsoft.com/office/powerpoint/2010/main" val="792872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barn(inVertical)">
                                      <p:cBhvr>
                                        <p:cTn id="7"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8" name="Picture 6" descr="https://encrypted-tbn1.gstatic.com/images?q=tbn:ANd9GcTIPR2XslwU3B4aV6q78CnK1-GEY6wA-c18IPlhsKGo3Q_6kwYY8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725" y="1917700"/>
            <a:ext cx="2757488"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4" name="Picture 2" descr="https://encrypted-tbn2.gstatic.com/images?q=tbn:ANd9GcTpPhJzeJ9mPsM5oYxBOfow3cCrNiqszo7dPPbEnVLnPfDIauj-sQ">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276" y="1530351"/>
            <a:ext cx="2487613"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4" descr="http://en.trend.az/article_photo/2009/11/02/Statoil_021109_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1" y="4089401"/>
            <a:ext cx="3076575"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0" name="Picture 8" descr="http://royaltimes.net/wp-content/uploads/2013/03/China-National-Petroleum-Cor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6276" y="4089400"/>
            <a:ext cx="2206625"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2424113" y="4005263"/>
            <a:ext cx="74168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240463" y="1700214"/>
            <a:ext cx="0" cy="4752975"/>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1" name="Title 2"/>
          <p:cNvSpPr txBox="1">
            <a:spLocks/>
          </p:cNvSpPr>
          <p:nvPr/>
        </p:nvSpPr>
        <p:spPr>
          <a:xfrm>
            <a:off x="604434" y="628610"/>
            <a:ext cx="10983132" cy="387798"/>
          </a:xfrm>
          <a:prstGeom prst="rect">
            <a:avLst/>
          </a:prstGeom>
        </p:spPr>
        <p:txBody>
          <a:bodyPr vert="horz" wrap="square" lIns="0" tIns="0" rIns="0" bIns="0" rtlCol="0" anchor="ctr" anchorCtr="0">
            <a:spAutoFit/>
          </a:bodyPr>
          <a:lstStyle>
            <a:lvl1pPr algn="l" defTabSz="914400" rtl="0" eaLnBrk="1" latinLnBrk="0" hangingPunct="1">
              <a:lnSpc>
                <a:spcPct val="90000"/>
              </a:lnSpc>
              <a:spcBef>
                <a:spcPct val="0"/>
              </a:spcBef>
              <a:buNone/>
              <a:defRPr lang="en-US" sz="2800" b="0" i="0" kern="1200">
                <a:solidFill>
                  <a:schemeClr val="tx2"/>
                </a:solidFill>
                <a:latin typeface="+mn-lt"/>
                <a:ea typeface="Trebuchet MS" charset="0"/>
                <a:cs typeface="Trebuchet MS" charset="0"/>
              </a:defRPr>
            </a:lvl1pPr>
          </a:lstStyle>
          <a:p>
            <a:r>
              <a:rPr lang="en-GB" dirty="0">
                <a:solidFill>
                  <a:schemeClr val="bg1">
                    <a:lumMod val="75000"/>
                  </a:schemeClr>
                </a:solidFill>
              </a:rPr>
              <a:t>Concepts. Context. Case. </a:t>
            </a:r>
            <a:r>
              <a:rPr lang="en-GB" dirty="0">
                <a:solidFill>
                  <a:schemeClr val="accent2">
                    <a:lumMod val="75000"/>
                  </a:schemeClr>
                </a:solidFill>
              </a:rPr>
              <a:t>Considerations</a:t>
            </a:r>
          </a:p>
        </p:txBody>
      </p:sp>
    </p:spTree>
    <p:extLst>
      <p:ext uri="{BB962C8B-B14F-4D97-AF65-F5344CB8AC3E}">
        <p14:creationId xmlns:p14="http://schemas.microsoft.com/office/powerpoint/2010/main" val="299973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barn(inVertical)">
                                      <p:cBhvr>
                                        <p:cTn id="7" dur="500"/>
                                        <p:tgtEl>
                                          <p:spTgt spid="696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69640"/>
                                        </p:tgtEl>
                                        <p:attrNameLst>
                                          <p:attrName>style.visibility</p:attrName>
                                        </p:attrNameLst>
                                      </p:cBhvr>
                                      <p:to>
                                        <p:strVal val="visible"/>
                                      </p:to>
                                    </p:set>
                                    <p:animEffect transition="in" filter="circle(in)">
                                      <p:cBhvr>
                                        <p:cTn id="12" dur="2000"/>
                                        <p:tgtEl>
                                          <p:spTgt spid="696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9638"/>
                                        </p:tgtEl>
                                        <p:attrNameLst>
                                          <p:attrName>style.visibility</p:attrName>
                                        </p:attrNameLst>
                                      </p:cBhvr>
                                      <p:to>
                                        <p:strVal val="visible"/>
                                      </p:to>
                                    </p:set>
                                    <p:animEffect transition="in" filter="wipe(down)">
                                      <p:cBhvr>
                                        <p:cTn id="17" dur="500"/>
                                        <p:tgtEl>
                                          <p:spTgt spid="696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69636"/>
                                        </p:tgtEl>
                                        <p:attrNameLst>
                                          <p:attrName>style.visibility</p:attrName>
                                        </p:attrNameLst>
                                      </p:cBhvr>
                                      <p:to>
                                        <p:strVal val="visible"/>
                                      </p:to>
                                    </p:set>
                                    <p:animEffect transition="in" filter="fade">
                                      <p:cBhvr>
                                        <p:cTn id="22" dur="1000"/>
                                        <p:tgtEl>
                                          <p:spTgt spid="69636"/>
                                        </p:tgtEl>
                                      </p:cBhvr>
                                    </p:animEffect>
                                    <p:anim calcmode="lin" valueType="num">
                                      <p:cBhvr>
                                        <p:cTn id="23" dur="1000" fill="hold"/>
                                        <p:tgtEl>
                                          <p:spTgt spid="69636"/>
                                        </p:tgtEl>
                                        <p:attrNameLst>
                                          <p:attrName>ppt_x</p:attrName>
                                        </p:attrNameLst>
                                      </p:cBhvr>
                                      <p:tavLst>
                                        <p:tav tm="0">
                                          <p:val>
                                            <p:strVal val="#ppt_x"/>
                                          </p:val>
                                        </p:tav>
                                        <p:tav tm="100000">
                                          <p:val>
                                            <p:strVal val="#ppt_x"/>
                                          </p:val>
                                        </p:tav>
                                      </p:tavLst>
                                    </p:anim>
                                    <p:anim calcmode="lin" valueType="num">
                                      <p:cBhvr>
                                        <p:cTn id="24" dur="1000" fill="hold"/>
                                        <p:tgtEl>
                                          <p:spTgt spid="696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2640013" y="1789976"/>
            <a:ext cx="6932612" cy="684068"/>
          </a:xfrm>
        </p:spPr>
        <p:txBody>
          <a:bodyPr>
            <a:noAutofit/>
          </a:bodyPr>
          <a:lstStyle/>
          <a:p>
            <a:pPr algn="ctr"/>
            <a:r>
              <a:rPr lang="en-GB" altLang="en-US" dirty="0">
                <a:solidFill>
                  <a:schemeClr val="accent2">
                    <a:lumMod val="75000"/>
                  </a:schemeClr>
                </a:solidFill>
                <a:latin typeface="+mn-lt"/>
              </a:rPr>
              <a:t>…who is thinking/fighting for Africa?</a:t>
            </a:r>
          </a:p>
        </p:txBody>
      </p:sp>
      <p:pic>
        <p:nvPicPr>
          <p:cNvPr id="106499" name="Picture 2" descr="Afric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40013" y="2624283"/>
            <a:ext cx="6932612" cy="3603625"/>
          </a:xfrm>
        </p:spPr>
      </p:pic>
      <p:sp>
        <p:nvSpPr>
          <p:cNvPr id="6" name="Title 2"/>
          <p:cNvSpPr txBox="1">
            <a:spLocks/>
          </p:cNvSpPr>
          <p:nvPr/>
        </p:nvSpPr>
        <p:spPr>
          <a:xfrm>
            <a:off x="604434" y="628610"/>
            <a:ext cx="10983132" cy="387798"/>
          </a:xfrm>
          <a:prstGeom prst="rect">
            <a:avLst/>
          </a:prstGeom>
        </p:spPr>
        <p:txBody>
          <a:bodyPr vert="horz" wrap="square" lIns="0" tIns="0" rIns="0" bIns="0" rtlCol="0" anchor="ctr" anchorCtr="0">
            <a:spAutoFit/>
          </a:bodyPr>
          <a:lstStyle>
            <a:lvl1pPr algn="l" defTabSz="914400" rtl="0" eaLnBrk="1" latinLnBrk="0" hangingPunct="1">
              <a:lnSpc>
                <a:spcPct val="90000"/>
              </a:lnSpc>
              <a:spcBef>
                <a:spcPct val="0"/>
              </a:spcBef>
              <a:buNone/>
              <a:defRPr lang="en-US" sz="2800" b="0" i="0" kern="1200">
                <a:solidFill>
                  <a:schemeClr val="tx2"/>
                </a:solidFill>
                <a:latin typeface="+mn-lt"/>
                <a:ea typeface="Trebuchet MS" charset="0"/>
                <a:cs typeface="Trebuchet MS" charset="0"/>
              </a:defRPr>
            </a:lvl1pPr>
          </a:lstStyle>
          <a:p>
            <a:r>
              <a:rPr lang="en-GB" dirty="0">
                <a:solidFill>
                  <a:schemeClr val="bg1">
                    <a:lumMod val="75000"/>
                  </a:schemeClr>
                </a:solidFill>
              </a:rPr>
              <a:t>Concepts. Context. Case. </a:t>
            </a:r>
            <a:r>
              <a:rPr lang="en-GB" dirty="0">
                <a:solidFill>
                  <a:schemeClr val="accent2">
                    <a:lumMod val="75000"/>
                  </a:schemeClr>
                </a:solidFill>
              </a:rPr>
              <a:t>Considerations</a:t>
            </a:r>
          </a:p>
        </p:txBody>
      </p:sp>
    </p:spTree>
    <p:extLst>
      <p:ext uri="{BB962C8B-B14F-4D97-AF65-F5344CB8AC3E}">
        <p14:creationId xmlns:p14="http://schemas.microsoft.com/office/powerpoint/2010/main" val="3627304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3" name="Picture 8" descr="http://www.therichest.org/wp-content/uploads/Bill-Gates-Microsof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9183" y="1462089"/>
            <a:ext cx="2864680" cy="229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4" name="Picture 10" descr="http://africanspotlight.com/wp-content/uploads/2011/08/aliko-dango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193" y="1462090"/>
            <a:ext cx="2460534" cy="229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6" name="Picture 14" descr="http://www.businessblogshub.com/wp-content/uploads/2012/09/richard_brandson_quote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991" y="1462090"/>
            <a:ext cx="2862547" cy="229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4" name="Picture 14" descr="http://i.dailymail.co.uk/i/pix/2015/02/07/article-doc-e1hi-6WA6GS6RT-HSK1-519_634x4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4861" y="4225314"/>
            <a:ext cx="2647199" cy="175784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UK Prime Minister Boris Johnson thanks staff for 'saving his life' after  spell in hospital, but doubts remain over coronavirus policy - ABC New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9263" y="4225313"/>
            <a:ext cx="3048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a:stretch>
            <a:fillRect/>
          </a:stretch>
        </p:blipFill>
        <p:spPr>
          <a:xfrm>
            <a:off x="7719183" y="4225313"/>
            <a:ext cx="2864680" cy="1714500"/>
          </a:xfrm>
          <a:prstGeom prst="rect">
            <a:avLst/>
          </a:prstGeom>
        </p:spPr>
      </p:pic>
      <p:sp>
        <p:nvSpPr>
          <p:cNvPr id="10" name="Title 2"/>
          <p:cNvSpPr txBox="1">
            <a:spLocks/>
          </p:cNvSpPr>
          <p:nvPr/>
        </p:nvSpPr>
        <p:spPr>
          <a:xfrm>
            <a:off x="604434" y="628610"/>
            <a:ext cx="10983132" cy="387798"/>
          </a:xfrm>
          <a:prstGeom prst="rect">
            <a:avLst/>
          </a:prstGeom>
        </p:spPr>
        <p:txBody>
          <a:bodyPr vert="horz" wrap="square" lIns="0" tIns="0" rIns="0" bIns="0" rtlCol="0" anchor="ctr" anchorCtr="0">
            <a:spAutoFit/>
          </a:bodyPr>
          <a:lstStyle>
            <a:lvl1pPr algn="l" defTabSz="914400" rtl="0" eaLnBrk="1" latinLnBrk="0" hangingPunct="1">
              <a:lnSpc>
                <a:spcPct val="90000"/>
              </a:lnSpc>
              <a:spcBef>
                <a:spcPct val="0"/>
              </a:spcBef>
              <a:buNone/>
              <a:defRPr lang="en-US" sz="2800" b="0" i="0" kern="1200">
                <a:solidFill>
                  <a:schemeClr val="tx2"/>
                </a:solidFill>
                <a:latin typeface="+mn-lt"/>
                <a:ea typeface="Trebuchet MS" charset="0"/>
                <a:cs typeface="Trebuchet MS" charset="0"/>
              </a:defRPr>
            </a:lvl1pPr>
          </a:lstStyle>
          <a:p>
            <a:r>
              <a:rPr lang="en-GB" dirty="0">
                <a:solidFill>
                  <a:schemeClr val="bg1">
                    <a:lumMod val="75000"/>
                  </a:schemeClr>
                </a:solidFill>
              </a:rPr>
              <a:t>Concepts. Context. Case. </a:t>
            </a:r>
            <a:r>
              <a:rPr lang="en-GB" dirty="0">
                <a:solidFill>
                  <a:schemeClr val="accent2">
                    <a:lumMod val="75000"/>
                  </a:schemeClr>
                </a:solidFill>
              </a:rPr>
              <a:t>Considerations</a:t>
            </a:r>
          </a:p>
        </p:txBody>
      </p:sp>
    </p:spTree>
    <p:extLst>
      <p:ext uri="{BB962C8B-B14F-4D97-AF65-F5344CB8AC3E}">
        <p14:creationId xmlns:p14="http://schemas.microsoft.com/office/powerpoint/2010/main" val="2922726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Text Box 2"/>
          <p:cNvSpPr txBox="1">
            <a:spLocks noChangeArrowheads="1"/>
          </p:cNvSpPr>
          <p:nvPr/>
        </p:nvSpPr>
        <p:spPr bwMode="auto">
          <a:xfrm>
            <a:off x="3687764" y="2983865"/>
            <a:ext cx="7945435" cy="1200329"/>
          </a:xfrm>
          <a:prstGeom prst="rect">
            <a:avLst/>
          </a:prstGeom>
          <a:solidFill>
            <a:srgbClr val="C00000"/>
          </a:solidFill>
          <a:ln>
            <a:solidFill>
              <a:srgbClr val="C00000"/>
            </a:solid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en-GB" sz="2400" dirty="0">
                <a:solidFill>
                  <a:schemeClr val="bg1"/>
                </a:solidFill>
                <a:latin typeface="+mn-lt"/>
                <a:cs typeface="Times New Roman" pitchFamily="18" charset="0"/>
              </a:rPr>
              <a:t>“The problems of the world cannot be solved by the same thinking patterns, which created the problems in the first place” </a:t>
            </a:r>
            <a:r>
              <a:rPr lang="en-GB" sz="2400" i="1" dirty="0">
                <a:solidFill>
                  <a:schemeClr val="bg1"/>
                </a:solidFill>
                <a:latin typeface="+mn-lt"/>
                <a:cs typeface="Times New Roman" pitchFamily="18" charset="0"/>
              </a:rPr>
              <a:t>Albert Einstein</a:t>
            </a:r>
          </a:p>
        </p:txBody>
      </p:sp>
      <p:sp>
        <p:nvSpPr>
          <p:cNvPr id="4" name="Title 2"/>
          <p:cNvSpPr txBox="1">
            <a:spLocks/>
          </p:cNvSpPr>
          <p:nvPr/>
        </p:nvSpPr>
        <p:spPr>
          <a:xfrm>
            <a:off x="604434" y="628610"/>
            <a:ext cx="10983132" cy="387798"/>
          </a:xfrm>
          <a:prstGeom prst="rect">
            <a:avLst/>
          </a:prstGeom>
        </p:spPr>
        <p:txBody>
          <a:bodyPr vert="horz" wrap="square" lIns="0" tIns="0" rIns="0" bIns="0" rtlCol="0" anchor="ctr" anchorCtr="0">
            <a:spAutoFit/>
          </a:bodyPr>
          <a:lstStyle>
            <a:lvl1pPr algn="l" defTabSz="914400" rtl="0" eaLnBrk="1" latinLnBrk="0" hangingPunct="1">
              <a:lnSpc>
                <a:spcPct val="90000"/>
              </a:lnSpc>
              <a:spcBef>
                <a:spcPct val="0"/>
              </a:spcBef>
              <a:buNone/>
              <a:defRPr lang="en-US" sz="2800" b="0" i="0" kern="1200">
                <a:solidFill>
                  <a:schemeClr val="tx2"/>
                </a:solidFill>
                <a:latin typeface="+mn-lt"/>
                <a:ea typeface="Trebuchet MS" charset="0"/>
                <a:cs typeface="Trebuchet MS" charset="0"/>
              </a:defRPr>
            </a:lvl1pPr>
          </a:lstStyle>
          <a:p>
            <a:r>
              <a:rPr lang="en-GB" dirty="0">
                <a:solidFill>
                  <a:schemeClr val="bg1">
                    <a:lumMod val="75000"/>
                  </a:schemeClr>
                </a:solidFill>
              </a:rPr>
              <a:t>Concepts. Context. Case. </a:t>
            </a:r>
            <a:r>
              <a:rPr lang="en-GB" dirty="0">
                <a:solidFill>
                  <a:schemeClr val="accent2">
                    <a:lumMod val="75000"/>
                  </a:schemeClr>
                </a:solidFill>
              </a:rPr>
              <a:t>Considerations</a:t>
            </a:r>
          </a:p>
        </p:txBody>
      </p:sp>
    </p:spTree>
    <p:extLst>
      <p:ext uri="{BB962C8B-B14F-4D97-AF65-F5344CB8AC3E}">
        <p14:creationId xmlns:p14="http://schemas.microsoft.com/office/powerpoint/2010/main" val="1536783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400" dirty="0"/>
              <a:t>Thank you!</a:t>
            </a:r>
          </a:p>
        </p:txBody>
      </p:sp>
      <p:sp>
        <p:nvSpPr>
          <p:cNvPr id="3" name="Subtitle 2"/>
          <p:cNvSpPr>
            <a:spLocks noGrp="1"/>
          </p:cNvSpPr>
          <p:nvPr>
            <p:ph type="subTitle" idx="1"/>
          </p:nvPr>
        </p:nvSpPr>
        <p:spPr>
          <a:xfrm>
            <a:off x="1717963" y="4267056"/>
            <a:ext cx="9144000" cy="1655762"/>
          </a:xfrm>
        </p:spPr>
        <p:txBody>
          <a:bodyPr/>
          <a:lstStyle/>
          <a:p>
            <a:r>
              <a:rPr lang="en-GB" sz="2800" b="1" dirty="0"/>
              <a:t>Professor Kenneth Amaeshi</a:t>
            </a:r>
          </a:p>
          <a:p>
            <a:r>
              <a:rPr lang="en-GB" dirty="0"/>
              <a:t>Visiting Professor of Leadership and Financial Markets in Africa</a:t>
            </a:r>
          </a:p>
          <a:p>
            <a:r>
              <a:rPr lang="en-GB" dirty="0"/>
              <a:t>London School of Economics, United Kingdom</a:t>
            </a:r>
          </a:p>
        </p:txBody>
      </p:sp>
    </p:spTree>
    <p:extLst>
      <p:ext uri="{BB962C8B-B14F-4D97-AF65-F5344CB8AC3E}">
        <p14:creationId xmlns:p14="http://schemas.microsoft.com/office/powerpoint/2010/main" val="1762238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GB" sz="3200" dirty="0">
              <a:cs typeface="Segoe UI" panose="020B0502040204020203" pitchFamily="34" charset="0"/>
            </a:endParaRPr>
          </a:p>
          <a:p>
            <a:r>
              <a:rPr lang="en-GB" sz="3200" dirty="0">
                <a:solidFill>
                  <a:schemeClr val="accent2">
                    <a:lumMod val="75000"/>
                  </a:schemeClr>
                </a:solidFill>
                <a:cs typeface="Segoe UI" panose="020B0502040204020203" pitchFamily="34" charset="0"/>
              </a:rPr>
              <a:t>Likely Responses</a:t>
            </a:r>
          </a:p>
          <a:p>
            <a:pPr>
              <a:lnSpc>
                <a:spcPct val="100000"/>
              </a:lnSpc>
            </a:pPr>
            <a:r>
              <a:rPr lang="en-GB" sz="3200" dirty="0">
                <a:cs typeface="Segoe UI" panose="020B0502040204020203" pitchFamily="34" charset="0"/>
              </a:rPr>
              <a:t>Reliability; Dependability; Faithfulness; Predictability; Steadfastness; Consistency; Stability </a:t>
            </a:r>
            <a:endParaRPr lang="en-US" sz="3200" dirty="0">
              <a:cs typeface="Segoe UI" panose="020B0502040204020203" pitchFamily="34" charset="0"/>
            </a:endParaRPr>
          </a:p>
          <a:p>
            <a:endParaRPr lang="en-GB" sz="3200" b="1" dirty="0">
              <a:solidFill>
                <a:schemeClr val="accent2">
                  <a:lumMod val="75000"/>
                </a:schemeClr>
              </a:solidFill>
              <a:cs typeface="Segoe UI" panose="020B0502040204020203" pitchFamily="34" charset="0"/>
            </a:endParaRPr>
          </a:p>
          <a:p>
            <a:r>
              <a:rPr lang="en-GB" sz="3200" dirty="0">
                <a:solidFill>
                  <a:schemeClr val="accent2">
                    <a:lumMod val="75000"/>
                  </a:schemeClr>
                </a:solidFill>
                <a:cs typeface="Segoe UI" panose="020B0502040204020203" pitchFamily="34" charset="0"/>
              </a:rPr>
              <a:t>Query: </a:t>
            </a:r>
            <a:r>
              <a:rPr lang="en-GB" sz="3200" dirty="0">
                <a:cs typeface="Segoe UI" panose="020B0502040204020203" pitchFamily="34" charset="0"/>
              </a:rPr>
              <a:t>Are these responses </a:t>
            </a:r>
            <a:r>
              <a:rPr lang="en-GB" sz="3200" b="1" dirty="0">
                <a:solidFill>
                  <a:schemeClr val="accent2">
                    <a:lumMod val="75000"/>
                  </a:schemeClr>
                </a:solidFill>
                <a:cs typeface="Segoe UI" panose="020B0502040204020203" pitchFamily="34" charset="0"/>
              </a:rPr>
              <a:t>positive</a:t>
            </a:r>
            <a:r>
              <a:rPr lang="en-GB" sz="3200" dirty="0">
                <a:cs typeface="Segoe UI" panose="020B0502040204020203" pitchFamily="34" charset="0"/>
              </a:rPr>
              <a:t> or </a:t>
            </a:r>
            <a:r>
              <a:rPr lang="en-GB" sz="3200" b="1" dirty="0">
                <a:solidFill>
                  <a:schemeClr val="accent2">
                    <a:lumMod val="75000"/>
                  </a:schemeClr>
                </a:solidFill>
                <a:cs typeface="Segoe UI" panose="020B0502040204020203" pitchFamily="34" charset="0"/>
              </a:rPr>
              <a:t>negative</a:t>
            </a:r>
            <a:r>
              <a:rPr lang="en-GB" sz="3200" dirty="0">
                <a:cs typeface="Segoe UI" panose="020B0502040204020203" pitchFamily="34" charset="0"/>
              </a:rPr>
              <a:t>?</a:t>
            </a:r>
          </a:p>
        </p:txBody>
      </p:sp>
      <p:sp>
        <p:nvSpPr>
          <p:cNvPr id="3" name="Title 2"/>
          <p:cNvSpPr>
            <a:spLocks noGrp="1"/>
          </p:cNvSpPr>
          <p:nvPr>
            <p:ph type="title"/>
          </p:nvPr>
        </p:nvSpPr>
        <p:spPr/>
        <p:txBody>
          <a:bodyPr/>
          <a:lstStyle/>
          <a:p>
            <a:r>
              <a:rPr lang="en-GB" b="1" dirty="0">
                <a:solidFill>
                  <a:schemeClr val="accent2">
                    <a:lumMod val="75000"/>
                  </a:schemeClr>
                </a:solidFill>
              </a:rPr>
              <a:t>Concepts. </a:t>
            </a:r>
            <a:r>
              <a:rPr lang="en-GB" b="1" dirty="0">
                <a:solidFill>
                  <a:schemeClr val="bg1">
                    <a:lumMod val="75000"/>
                  </a:schemeClr>
                </a:solidFill>
              </a:rPr>
              <a:t>Context.</a:t>
            </a:r>
            <a:r>
              <a:rPr lang="en-GB" dirty="0">
                <a:solidFill>
                  <a:schemeClr val="bg1">
                    <a:lumMod val="75000"/>
                  </a:schemeClr>
                </a:solidFill>
              </a:rPr>
              <a:t> Case. Considerations</a:t>
            </a:r>
            <a:endParaRPr lang="en-GB" dirty="0"/>
          </a:p>
        </p:txBody>
      </p:sp>
    </p:spTree>
    <p:extLst>
      <p:ext uri="{BB962C8B-B14F-4D97-AF65-F5344CB8AC3E}">
        <p14:creationId xmlns:p14="http://schemas.microsoft.com/office/powerpoint/2010/main" val="305239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36058897"/>
              </p:ext>
            </p:extLst>
          </p:nvPr>
        </p:nvGraphicFramePr>
        <p:xfrm>
          <a:off x="604434" y="1900527"/>
          <a:ext cx="10982325" cy="3413760"/>
        </p:xfrm>
        <a:graphic>
          <a:graphicData uri="http://schemas.openxmlformats.org/drawingml/2006/table">
            <a:tbl>
              <a:tblPr firstRow="1" bandRow="1">
                <a:tableStyleId>{21E4AEA4-8DFA-4A89-87EB-49C32662AFE0}</a:tableStyleId>
              </a:tblPr>
              <a:tblGrid>
                <a:gridCol w="3652723">
                  <a:extLst>
                    <a:ext uri="{9D8B030D-6E8A-4147-A177-3AD203B41FA5}">
                      <a16:colId xmlns:a16="http://schemas.microsoft.com/office/drawing/2014/main" val="2190827069"/>
                    </a:ext>
                  </a:extLst>
                </a:gridCol>
                <a:gridCol w="4230254">
                  <a:extLst>
                    <a:ext uri="{9D8B030D-6E8A-4147-A177-3AD203B41FA5}">
                      <a16:colId xmlns:a16="http://schemas.microsoft.com/office/drawing/2014/main" val="1752771611"/>
                    </a:ext>
                  </a:extLst>
                </a:gridCol>
                <a:gridCol w="3099348">
                  <a:extLst>
                    <a:ext uri="{9D8B030D-6E8A-4147-A177-3AD203B41FA5}">
                      <a16:colId xmlns:a16="http://schemas.microsoft.com/office/drawing/2014/main" val="2712749834"/>
                    </a:ext>
                  </a:extLst>
                </a:gridCol>
              </a:tblGrid>
              <a:tr h="370840">
                <a:tc>
                  <a:txBody>
                    <a:bodyPr/>
                    <a:lstStyle/>
                    <a:p>
                      <a:r>
                        <a:rPr lang="en-GB" sz="2000" dirty="0"/>
                        <a:t>Types</a:t>
                      </a:r>
                      <a:r>
                        <a:rPr lang="en-GB" sz="2000" baseline="0" dirty="0"/>
                        <a:t> of trust (</a:t>
                      </a:r>
                      <a:r>
                        <a:rPr lang="en-GB" sz="2000" baseline="0" dirty="0" err="1"/>
                        <a:t>Zucker</a:t>
                      </a:r>
                      <a:r>
                        <a:rPr lang="en-GB" sz="2000" baseline="0" dirty="0"/>
                        <a:t>, 1986)</a:t>
                      </a:r>
                      <a:endParaRPr lang="en-GB" sz="2000" dirty="0"/>
                    </a:p>
                  </a:txBody>
                  <a:tcPr/>
                </a:tc>
                <a:tc>
                  <a:txBody>
                    <a:bodyPr/>
                    <a:lstStyle/>
                    <a:p>
                      <a:r>
                        <a:rPr lang="en-GB" sz="2000" dirty="0"/>
                        <a:t>Descriptions</a:t>
                      </a:r>
                    </a:p>
                  </a:txBody>
                  <a:tcPr/>
                </a:tc>
                <a:tc>
                  <a:txBody>
                    <a:bodyPr/>
                    <a:lstStyle/>
                    <a:p>
                      <a:r>
                        <a:rPr lang="en-GB" sz="2000" dirty="0"/>
                        <a:t>Examples</a:t>
                      </a:r>
                    </a:p>
                  </a:txBody>
                  <a:tcPr/>
                </a:tc>
                <a:extLst>
                  <a:ext uri="{0D108BD9-81ED-4DB2-BD59-A6C34878D82A}">
                    <a16:rowId xmlns:a16="http://schemas.microsoft.com/office/drawing/2014/main" val="809952580"/>
                  </a:ext>
                </a:extLst>
              </a:tr>
              <a:tr h="370840">
                <a:tc>
                  <a:txBody>
                    <a:bodyPr/>
                    <a:lstStyle>
                      <a:lvl1pPr>
                        <a:spcBef>
                          <a:spcPct val="20000"/>
                        </a:spcBef>
                        <a:defRPr sz="2400">
                          <a:solidFill>
                            <a:schemeClr val="tx1"/>
                          </a:solidFill>
                          <a:latin typeface="Stone Sans ITC TT" pitchFamily="2" charset="0"/>
                          <a:cs typeface="Arial" panose="020B0604020202020204" pitchFamily="34" charset="0"/>
                        </a:defRPr>
                      </a:lvl1pPr>
                      <a:lvl2pPr>
                        <a:spcBef>
                          <a:spcPct val="20000"/>
                        </a:spcBef>
                        <a:defRPr sz="2000">
                          <a:solidFill>
                            <a:schemeClr val="tx1"/>
                          </a:solidFill>
                          <a:latin typeface="Stone Sans ITC TT" pitchFamily="2" charset="0"/>
                          <a:cs typeface="Arial" panose="020B0604020202020204" pitchFamily="34" charset="0"/>
                        </a:defRPr>
                      </a:lvl2pPr>
                      <a:lvl3pPr>
                        <a:spcBef>
                          <a:spcPct val="20000"/>
                        </a:spcBef>
                        <a:defRPr sz="2000">
                          <a:solidFill>
                            <a:schemeClr val="tx1"/>
                          </a:solidFill>
                          <a:latin typeface="Stone Sans ITC TT" pitchFamily="2" charset="0"/>
                          <a:cs typeface="Arial" panose="020B0604020202020204" pitchFamily="34" charset="0"/>
                        </a:defRPr>
                      </a:lvl3pPr>
                      <a:lvl4pPr>
                        <a:spcBef>
                          <a:spcPct val="20000"/>
                        </a:spcBef>
                        <a:defRPr>
                          <a:solidFill>
                            <a:schemeClr val="tx1"/>
                          </a:solidFill>
                          <a:latin typeface="Stone Sans ITC TT" pitchFamily="2" charset="0"/>
                          <a:cs typeface="Arial" panose="020B0604020202020204" pitchFamily="34" charset="0"/>
                        </a:defRPr>
                      </a:lvl4pPr>
                      <a:lvl5pPr>
                        <a:spcBef>
                          <a:spcPct val="20000"/>
                        </a:spcBef>
                        <a:defRPr>
                          <a:solidFill>
                            <a:schemeClr val="tx1"/>
                          </a:solidFill>
                          <a:latin typeface="Stone Sans ITC TT" pitchFamily="2" charset="0"/>
                          <a:cs typeface="Arial" panose="020B0604020202020204" pitchFamily="34" charset="0"/>
                        </a:defRPr>
                      </a:lvl5pPr>
                      <a:lvl6pPr fontAlgn="base">
                        <a:spcBef>
                          <a:spcPct val="20000"/>
                        </a:spcBef>
                        <a:spcAft>
                          <a:spcPct val="0"/>
                        </a:spcAft>
                        <a:defRPr>
                          <a:solidFill>
                            <a:schemeClr val="tx1"/>
                          </a:solidFill>
                          <a:latin typeface="Stone Sans ITC TT" pitchFamily="2" charset="0"/>
                          <a:cs typeface="Arial" panose="020B0604020202020204" pitchFamily="34" charset="0"/>
                        </a:defRPr>
                      </a:lvl6pPr>
                      <a:lvl7pPr fontAlgn="base">
                        <a:spcBef>
                          <a:spcPct val="20000"/>
                        </a:spcBef>
                        <a:spcAft>
                          <a:spcPct val="0"/>
                        </a:spcAft>
                        <a:defRPr>
                          <a:solidFill>
                            <a:schemeClr val="tx1"/>
                          </a:solidFill>
                          <a:latin typeface="Stone Sans ITC TT" pitchFamily="2" charset="0"/>
                          <a:cs typeface="Arial" panose="020B0604020202020204" pitchFamily="34" charset="0"/>
                        </a:defRPr>
                      </a:lvl7pPr>
                      <a:lvl8pPr fontAlgn="base">
                        <a:spcBef>
                          <a:spcPct val="20000"/>
                        </a:spcBef>
                        <a:spcAft>
                          <a:spcPct val="0"/>
                        </a:spcAft>
                        <a:defRPr>
                          <a:solidFill>
                            <a:schemeClr val="tx1"/>
                          </a:solidFill>
                          <a:latin typeface="Stone Sans ITC TT" pitchFamily="2" charset="0"/>
                          <a:cs typeface="Arial" panose="020B0604020202020204" pitchFamily="34" charset="0"/>
                        </a:defRPr>
                      </a:lvl8pPr>
                      <a:lvl9pPr fontAlgn="base">
                        <a:spcBef>
                          <a:spcPct val="20000"/>
                        </a:spcBef>
                        <a:spcAft>
                          <a:spcPct val="0"/>
                        </a:spcAft>
                        <a:defRPr>
                          <a:solidFill>
                            <a:schemeClr val="tx1"/>
                          </a:solidFill>
                          <a:latin typeface="Stone Sans ITC TT" pitchFamily="2" charset="0"/>
                          <a:cs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GB" altLang="en-US" sz="1800" b="1" u="none" strike="noStrike" cap="none" normalizeH="0" baseline="0" dirty="0">
                          <a:ln>
                            <a:noFill/>
                          </a:ln>
                          <a:effectLst/>
                          <a:latin typeface="Segoe UI" panose="020B0502040204020203" pitchFamily="34" charset="0"/>
                          <a:cs typeface="Segoe UI" panose="020B0502040204020203" pitchFamily="34" charset="0"/>
                        </a:rPr>
                        <a:t>Process-based trust</a:t>
                      </a:r>
                      <a:endParaRPr kumimoji="0" lang="en-GB" altLang="en-US"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txBody>
                  <a:tcPr horzOverflow="overflow"/>
                </a:tc>
                <a:tc>
                  <a:txBody>
                    <a:bodyPr/>
                    <a:lstStyle>
                      <a:lvl1pPr>
                        <a:spcBef>
                          <a:spcPct val="20000"/>
                        </a:spcBef>
                        <a:defRPr sz="2400">
                          <a:solidFill>
                            <a:schemeClr val="tx1"/>
                          </a:solidFill>
                          <a:latin typeface="Stone Sans ITC TT" pitchFamily="2" charset="0"/>
                          <a:cs typeface="Arial" panose="020B0604020202020204" pitchFamily="34" charset="0"/>
                        </a:defRPr>
                      </a:lvl1pPr>
                      <a:lvl2pPr>
                        <a:spcBef>
                          <a:spcPct val="20000"/>
                        </a:spcBef>
                        <a:defRPr sz="2000">
                          <a:solidFill>
                            <a:schemeClr val="tx1"/>
                          </a:solidFill>
                          <a:latin typeface="Stone Sans ITC TT" pitchFamily="2" charset="0"/>
                          <a:cs typeface="Arial" panose="020B0604020202020204" pitchFamily="34" charset="0"/>
                        </a:defRPr>
                      </a:lvl2pPr>
                      <a:lvl3pPr>
                        <a:spcBef>
                          <a:spcPct val="20000"/>
                        </a:spcBef>
                        <a:defRPr sz="2000">
                          <a:solidFill>
                            <a:schemeClr val="tx1"/>
                          </a:solidFill>
                          <a:latin typeface="Stone Sans ITC TT" pitchFamily="2" charset="0"/>
                          <a:cs typeface="Arial" panose="020B0604020202020204" pitchFamily="34" charset="0"/>
                        </a:defRPr>
                      </a:lvl3pPr>
                      <a:lvl4pPr>
                        <a:spcBef>
                          <a:spcPct val="20000"/>
                        </a:spcBef>
                        <a:defRPr>
                          <a:solidFill>
                            <a:schemeClr val="tx1"/>
                          </a:solidFill>
                          <a:latin typeface="Stone Sans ITC TT" pitchFamily="2" charset="0"/>
                          <a:cs typeface="Arial" panose="020B0604020202020204" pitchFamily="34" charset="0"/>
                        </a:defRPr>
                      </a:lvl4pPr>
                      <a:lvl5pPr>
                        <a:spcBef>
                          <a:spcPct val="20000"/>
                        </a:spcBef>
                        <a:defRPr>
                          <a:solidFill>
                            <a:schemeClr val="tx1"/>
                          </a:solidFill>
                          <a:latin typeface="Stone Sans ITC TT" pitchFamily="2" charset="0"/>
                          <a:cs typeface="Arial" panose="020B0604020202020204" pitchFamily="34" charset="0"/>
                        </a:defRPr>
                      </a:lvl5pPr>
                      <a:lvl6pPr fontAlgn="base">
                        <a:spcBef>
                          <a:spcPct val="20000"/>
                        </a:spcBef>
                        <a:spcAft>
                          <a:spcPct val="0"/>
                        </a:spcAft>
                        <a:defRPr>
                          <a:solidFill>
                            <a:schemeClr val="tx1"/>
                          </a:solidFill>
                          <a:latin typeface="Stone Sans ITC TT" pitchFamily="2" charset="0"/>
                          <a:cs typeface="Arial" panose="020B0604020202020204" pitchFamily="34" charset="0"/>
                        </a:defRPr>
                      </a:lvl6pPr>
                      <a:lvl7pPr fontAlgn="base">
                        <a:spcBef>
                          <a:spcPct val="20000"/>
                        </a:spcBef>
                        <a:spcAft>
                          <a:spcPct val="0"/>
                        </a:spcAft>
                        <a:defRPr>
                          <a:solidFill>
                            <a:schemeClr val="tx1"/>
                          </a:solidFill>
                          <a:latin typeface="Stone Sans ITC TT" pitchFamily="2" charset="0"/>
                          <a:cs typeface="Arial" panose="020B0604020202020204" pitchFamily="34" charset="0"/>
                        </a:defRPr>
                      </a:lvl7pPr>
                      <a:lvl8pPr fontAlgn="base">
                        <a:spcBef>
                          <a:spcPct val="20000"/>
                        </a:spcBef>
                        <a:spcAft>
                          <a:spcPct val="0"/>
                        </a:spcAft>
                        <a:defRPr>
                          <a:solidFill>
                            <a:schemeClr val="tx1"/>
                          </a:solidFill>
                          <a:latin typeface="Stone Sans ITC TT" pitchFamily="2" charset="0"/>
                          <a:cs typeface="Arial" panose="020B0604020202020204" pitchFamily="34" charset="0"/>
                        </a:defRPr>
                      </a:lvl8pPr>
                      <a:lvl9pPr fontAlgn="base">
                        <a:spcBef>
                          <a:spcPct val="20000"/>
                        </a:spcBef>
                        <a:spcAft>
                          <a:spcPct val="0"/>
                        </a:spcAft>
                        <a:defRPr>
                          <a:solidFill>
                            <a:schemeClr val="tx1"/>
                          </a:solidFill>
                          <a:latin typeface="Stone Sans ITC TT" pitchFamily="2" charset="0"/>
                          <a:cs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GB" altLang="en-US" sz="2000" u="none" strike="noStrike" cap="none" normalizeH="0" baseline="0" dirty="0">
                          <a:ln>
                            <a:noFill/>
                          </a:ln>
                          <a:effectLst/>
                          <a:latin typeface="Segoe UI" panose="020B0502040204020203" pitchFamily="34" charset="0"/>
                          <a:cs typeface="Segoe UI" panose="020B0502040204020203" pitchFamily="34" charset="0"/>
                        </a:rPr>
                        <a:t>Reciprocal or recurring interactions between individuals or organisations</a:t>
                      </a:r>
                      <a:endParaRPr kumimoji="0" lang="en-GB" altLang="en-US" sz="20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txBody>
                  <a:tcPr horzOverflow="overflow"/>
                </a:tc>
                <a:tc>
                  <a:txBody>
                    <a:bodyPr/>
                    <a:lstStyle>
                      <a:lvl1pPr>
                        <a:spcBef>
                          <a:spcPct val="20000"/>
                        </a:spcBef>
                        <a:defRPr sz="2400">
                          <a:solidFill>
                            <a:schemeClr val="tx1"/>
                          </a:solidFill>
                          <a:latin typeface="Stone Sans ITC TT" pitchFamily="2" charset="0"/>
                          <a:cs typeface="Arial" panose="020B0604020202020204" pitchFamily="34" charset="0"/>
                        </a:defRPr>
                      </a:lvl1pPr>
                      <a:lvl2pPr>
                        <a:spcBef>
                          <a:spcPct val="20000"/>
                        </a:spcBef>
                        <a:defRPr sz="2000">
                          <a:solidFill>
                            <a:schemeClr val="tx1"/>
                          </a:solidFill>
                          <a:latin typeface="Stone Sans ITC TT" pitchFamily="2" charset="0"/>
                          <a:cs typeface="Arial" panose="020B0604020202020204" pitchFamily="34" charset="0"/>
                        </a:defRPr>
                      </a:lvl2pPr>
                      <a:lvl3pPr>
                        <a:spcBef>
                          <a:spcPct val="20000"/>
                        </a:spcBef>
                        <a:defRPr sz="2000">
                          <a:solidFill>
                            <a:schemeClr val="tx1"/>
                          </a:solidFill>
                          <a:latin typeface="Stone Sans ITC TT" pitchFamily="2" charset="0"/>
                          <a:cs typeface="Arial" panose="020B0604020202020204" pitchFamily="34" charset="0"/>
                        </a:defRPr>
                      </a:lvl3pPr>
                      <a:lvl4pPr>
                        <a:spcBef>
                          <a:spcPct val="20000"/>
                        </a:spcBef>
                        <a:defRPr>
                          <a:solidFill>
                            <a:schemeClr val="tx1"/>
                          </a:solidFill>
                          <a:latin typeface="Stone Sans ITC TT" pitchFamily="2" charset="0"/>
                          <a:cs typeface="Arial" panose="020B0604020202020204" pitchFamily="34" charset="0"/>
                        </a:defRPr>
                      </a:lvl4pPr>
                      <a:lvl5pPr>
                        <a:spcBef>
                          <a:spcPct val="20000"/>
                        </a:spcBef>
                        <a:defRPr>
                          <a:solidFill>
                            <a:schemeClr val="tx1"/>
                          </a:solidFill>
                          <a:latin typeface="Stone Sans ITC TT" pitchFamily="2" charset="0"/>
                          <a:cs typeface="Arial" panose="020B0604020202020204" pitchFamily="34" charset="0"/>
                        </a:defRPr>
                      </a:lvl5pPr>
                      <a:lvl6pPr fontAlgn="base">
                        <a:spcBef>
                          <a:spcPct val="20000"/>
                        </a:spcBef>
                        <a:spcAft>
                          <a:spcPct val="0"/>
                        </a:spcAft>
                        <a:defRPr>
                          <a:solidFill>
                            <a:schemeClr val="tx1"/>
                          </a:solidFill>
                          <a:latin typeface="Stone Sans ITC TT" pitchFamily="2" charset="0"/>
                          <a:cs typeface="Arial" panose="020B0604020202020204" pitchFamily="34" charset="0"/>
                        </a:defRPr>
                      </a:lvl6pPr>
                      <a:lvl7pPr fontAlgn="base">
                        <a:spcBef>
                          <a:spcPct val="20000"/>
                        </a:spcBef>
                        <a:spcAft>
                          <a:spcPct val="0"/>
                        </a:spcAft>
                        <a:defRPr>
                          <a:solidFill>
                            <a:schemeClr val="tx1"/>
                          </a:solidFill>
                          <a:latin typeface="Stone Sans ITC TT" pitchFamily="2" charset="0"/>
                          <a:cs typeface="Arial" panose="020B0604020202020204" pitchFamily="34" charset="0"/>
                        </a:defRPr>
                      </a:lvl7pPr>
                      <a:lvl8pPr fontAlgn="base">
                        <a:spcBef>
                          <a:spcPct val="20000"/>
                        </a:spcBef>
                        <a:spcAft>
                          <a:spcPct val="0"/>
                        </a:spcAft>
                        <a:defRPr>
                          <a:solidFill>
                            <a:schemeClr val="tx1"/>
                          </a:solidFill>
                          <a:latin typeface="Stone Sans ITC TT" pitchFamily="2" charset="0"/>
                          <a:cs typeface="Arial" panose="020B0604020202020204" pitchFamily="34" charset="0"/>
                        </a:defRPr>
                      </a:lvl8pPr>
                      <a:lvl9pPr fontAlgn="base">
                        <a:spcBef>
                          <a:spcPct val="20000"/>
                        </a:spcBef>
                        <a:spcAft>
                          <a:spcPct val="0"/>
                        </a:spcAft>
                        <a:defRPr>
                          <a:solidFill>
                            <a:schemeClr val="tx1"/>
                          </a:solidFill>
                          <a:latin typeface="Stone Sans ITC TT" pitchFamily="2" charset="0"/>
                          <a:cs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GB" altLang="en-US" sz="2000" u="none" strike="noStrike" cap="none" normalizeH="0" baseline="0" dirty="0">
                          <a:ln>
                            <a:noFill/>
                          </a:ln>
                          <a:effectLst/>
                          <a:latin typeface="Segoe UI" panose="020B0502040204020203" pitchFamily="34" charset="0"/>
                          <a:cs typeface="Segoe UI" panose="020B0502040204020203" pitchFamily="34" charset="0"/>
                        </a:rPr>
                        <a:t>Interpersonal relations</a:t>
                      </a:r>
                      <a:endParaRPr kumimoji="0" lang="en-GB" altLang="en-US" sz="20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txBody>
                  <a:tcPr horzOverflow="overflow"/>
                </a:tc>
                <a:extLst>
                  <a:ext uri="{0D108BD9-81ED-4DB2-BD59-A6C34878D82A}">
                    <a16:rowId xmlns:a16="http://schemas.microsoft.com/office/drawing/2014/main" val="2524569087"/>
                  </a:ext>
                </a:extLst>
              </a:tr>
              <a:tr h="370840">
                <a:tc>
                  <a:txBody>
                    <a:bodyPr/>
                    <a:lstStyle>
                      <a:lvl1pPr>
                        <a:spcBef>
                          <a:spcPct val="20000"/>
                        </a:spcBef>
                        <a:defRPr sz="2400">
                          <a:solidFill>
                            <a:schemeClr val="tx1"/>
                          </a:solidFill>
                          <a:latin typeface="Stone Sans ITC TT" pitchFamily="2" charset="0"/>
                          <a:cs typeface="Arial" panose="020B0604020202020204" pitchFamily="34" charset="0"/>
                        </a:defRPr>
                      </a:lvl1pPr>
                      <a:lvl2pPr>
                        <a:spcBef>
                          <a:spcPct val="20000"/>
                        </a:spcBef>
                        <a:defRPr sz="2000">
                          <a:solidFill>
                            <a:schemeClr val="tx1"/>
                          </a:solidFill>
                          <a:latin typeface="Stone Sans ITC TT" pitchFamily="2" charset="0"/>
                          <a:cs typeface="Arial" panose="020B0604020202020204" pitchFamily="34" charset="0"/>
                        </a:defRPr>
                      </a:lvl2pPr>
                      <a:lvl3pPr>
                        <a:spcBef>
                          <a:spcPct val="20000"/>
                        </a:spcBef>
                        <a:defRPr sz="2000">
                          <a:solidFill>
                            <a:schemeClr val="tx1"/>
                          </a:solidFill>
                          <a:latin typeface="Stone Sans ITC TT" pitchFamily="2" charset="0"/>
                          <a:cs typeface="Arial" panose="020B0604020202020204" pitchFamily="34" charset="0"/>
                        </a:defRPr>
                      </a:lvl3pPr>
                      <a:lvl4pPr>
                        <a:spcBef>
                          <a:spcPct val="20000"/>
                        </a:spcBef>
                        <a:defRPr>
                          <a:solidFill>
                            <a:schemeClr val="tx1"/>
                          </a:solidFill>
                          <a:latin typeface="Stone Sans ITC TT" pitchFamily="2" charset="0"/>
                          <a:cs typeface="Arial" panose="020B0604020202020204" pitchFamily="34" charset="0"/>
                        </a:defRPr>
                      </a:lvl4pPr>
                      <a:lvl5pPr>
                        <a:spcBef>
                          <a:spcPct val="20000"/>
                        </a:spcBef>
                        <a:defRPr>
                          <a:solidFill>
                            <a:schemeClr val="tx1"/>
                          </a:solidFill>
                          <a:latin typeface="Stone Sans ITC TT" pitchFamily="2" charset="0"/>
                          <a:cs typeface="Arial" panose="020B0604020202020204" pitchFamily="34" charset="0"/>
                        </a:defRPr>
                      </a:lvl5pPr>
                      <a:lvl6pPr fontAlgn="base">
                        <a:spcBef>
                          <a:spcPct val="20000"/>
                        </a:spcBef>
                        <a:spcAft>
                          <a:spcPct val="0"/>
                        </a:spcAft>
                        <a:defRPr>
                          <a:solidFill>
                            <a:schemeClr val="tx1"/>
                          </a:solidFill>
                          <a:latin typeface="Stone Sans ITC TT" pitchFamily="2" charset="0"/>
                          <a:cs typeface="Arial" panose="020B0604020202020204" pitchFamily="34" charset="0"/>
                        </a:defRPr>
                      </a:lvl6pPr>
                      <a:lvl7pPr fontAlgn="base">
                        <a:spcBef>
                          <a:spcPct val="20000"/>
                        </a:spcBef>
                        <a:spcAft>
                          <a:spcPct val="0"/>
                        </a:spcAft>
                        <a:defRPr>
                          <a:solidFill>
                            <a:schemeClr val="tx1"/>
                          </a:solidFill>
                          <a:latin typeface="Stone Sans ITC TT" pitchFamily="2" charset="0"/>
                          <a:cs typeface="Arial" panose="020B0604020202020204" pitchFamily="34" charset="0"/>
                        </a:defRPr>
                      </a:lvl7pPr>
                      <a:lvl8pPr fontAlgn="base">
                        <a:spcBef>
                          <a:spcPct val="20000"/>
                        </a:spcBef>
                        <a:spcAft>
                          <a:spcPct val="0"/>
                        </a:spcAft>
                        <a:defRPr>
                          <a:solidFill>
                            <a:schemeClr val="tx1"/>
                          </a:solidFill>
                          <a:latin typeface="Stone Sans ITC TT" pitchFamily="2" charset="0"/>
                          <a:cs typeface="Arial" panose="020B0604020202020204" pitchFamily="34" charset="0"/>
                        </a:defRPr>
                      </a:lvl8pPr>
                      <a:lvl9pPr fontAlgn="base">
                        <a:spcBef>
                          <a:spcPct val="20000"/>
                        </a:spcBef>
                        <a:spcAft>
                          <a:spcPct val="0"/>
                        </a:spcAft>
                        <a:defRPr>
                          <a:solidFill>
                            <a:schemeClr val="tx1"/>
                          </a:solidFill>
                          <a:latin typeface="Stone Sans ITC TT" pitchFamily="2" charset="0"/>
                          <a:cs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GB" altLang="en-US" sz="1800" b="1" u="none" strike="noStrike" cap="none" normalizeH="0" baseline="0" dirty="0">
                          <a:ln>
                            <a:noFill/>
                          </a:ln>
                          <a:effectLst/>
                          <a:latin typeface="Segoe UI" panose="020B0502040204020203" pitchFamily="34" charset="0"/>
                          <a:cs typeface="Segoe UI" panose="020B0502040204020203" pitchFamily="34" charset="0"/>
                        </a:rPr>
                        <a:t>Characteristic-based trust</a:t>
                      </a:r>
                      <a:endParaRPr kumimoji="0" lang="en-GB" altLang="en-US"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txBody>
                  <a:tcPr horzOverflow="overflow"/>
                </a:tc>
                <a:tc>
                  <a:txBody>
                    <a:bodyPr/>
                    <a:lstStyle>
                      <a:lvl1pPr>
                        <a:spcBef>
                          <a:spcPct val="20000"/>
                        </a:spcBef>
                        <a:defRPr sz="2400">
                          <a:solidFill>
                            <a:schemeClr val="tx1"/>
                          </a:solidFill>
                          <a:latin typeface="Stone Sans ITC TT" pitchFamily="2" charset="0"/>
                          <a:cs typeface="Arial" panose="020B0604020202020204" pitchFamily="34" charset="0"/>
                        </a:defRPr>
                      </a:lvl1pPr>
                      <a:lvl2pPr>
                        <a:spcBef>
                          <a:spcPct val="20000"/>
                        </a:spcBef>
                        <a:defRPr sz="2000">
                          <a:solidFill>
                            <a:schemeClr val="tx1"/>
                          </a:solidFill>
                          <a:latin typeface="Stone Sans ITC TT" pitchFamily="2" charset="0"/>
                          <a:cs typeface="Arial" panose="020B0604020202020204" pitchFamily="34" charset="0"/>
                        </a:defRPr>
                      </a:lvl2pPr>
                      <a:lvl3pPr>
                        <a:spcBef>
                          <a:spcPct val="20000"/>
                        </a:spcBef>
                        <a:defRPr sz="2000">
                          <a:solidFill>
                            <a:schemeClr val="tx1"/>
                          </a:solidFill>
                          <a:latin typeface="Stone Sans ITC TT" pitchFamily="2" charset="0"/>
                          <a:cs typeface="Arial" panose="020B0604020202020204" pitchFamily="34" charset="0"/>
                        </a:defRPr>
                      </a:lvl3pPr>
                      <a:lvl4pPr>
                        <a:spcBef>
                          <a:spcPct val="20000"/>
                        </a:spcBef>
                        <a:defRPr>
                          <a:solidFill>
                            <a:schemeClr val="tx1"/>
                          </a:solidFill>
                          <a:latin typeface="Stone Sans ITC TT" pitchFamily="2" charset="0"/>
                          <a:cs typeface="Arial" panose="020B0604020202020204" pitchFamily="34" charset="0"/>
                        </a:defRPr>
                      </a:lvl4pPr>
                      <a:lvl5pPr>
                        <a:spcBef>
                          <a:spcPct val="20000"/>
                        </a:spcBef>
                        <a:defRPr>
                          <a:solidFill>
                            <a:schemeClr val="tx1"/>
                          </a:solidFill>
                          <a:latin typeface="Stone Sans ITC TT" pitchFamily="2" charset="0"/>
                          <a:cs typeface="Arial" panose="020B0604020202020204" pitchFamily="34" charset="0"/>
                        </a:defRPr>
                      </a:lvl5pPr>
                      <a:lvl6pPr fontAlgn="base">
                        <a:spcBef>
                          <a:spcPct val="20000"/>
                        </a:spcBef>
                        <a:spcAft>
                          <a:spcPct val="0"/>
                        </a:spcAft>
                        <a:defRPr>
                          <a:solidFill>
                            <a:schemeClr val="tx1"/>
                          </a:solidFill>
                          <a:latin typeface="Stone Sans ITC TT" pitchFamily="2" charset="0"/>
                          <a:cs typeface="Arial" panose="020B0604020202020204" pitchFamily="34" charset="0"/>
                        </a:defRPr>
                      </a:lvl6pPr>
                      <a:lvl7pPr fontAlgn="base">
                        <a:spcBef>
                          <a:spcPct val="20000"/>
                        </a:spcBef>
                        <a:spcAft>
                          <a:spcPct val="0"/>
                        </a:spcAft>
                        <a:defRPr>
                          <a:solidFill>
                            <a:schemeClr val="tx1"/>
                          </a:solidFill>
                          <a:latin typeface="Stone Sans ITC TT" pitchFamily="2" charset="0"/>
                          <a:cs typeface="Arial" panose="020B0604020202020204" pitchFamily="34" charset="0"/>
                        </a:defRPr>
                      </a:lvl7pPr>
                      <a:lvl8pPr fontAlgn="base">
                        <a:spcBef>
                          <a:spcPct val="20000"/>
                        </a:spcBef>
                        <a:spcAft>
                          <a:spcPct val="0"/>
                        </a:spcAft>
                        <a:defRPr>
                          <a:solidFill>
                            <a:schemeClr val="tx1"/>
                          </a:solidFill>
                          <a:latin typeface="Stone Sans ITC TT" pitchFamily="2" charset="0"/>
                          <a:cs typeface="Arial" panose="020B0604020202020204" pitchFamily="34" charset="0"/>
                        </a:defRPr>
                      </a:lvl8pPr>
                      <a:lvl9pPr fontAlgn="base">
                        <a:spcBef>
                          <a:spcPct val="20000"/>
                        </a:spcBef>
                        <a:spcAft>
                          <a:spcPct val="0"/>
                        </a:spcAft>
                        <a:defRPr>
                          <a:solidFill>
                            <a:schemeClr val="tx1"/>
                          </a:solidFill>
                          <a:latin typeface="Stone Sans ITC TT" pitchFamily="2" charset="0"/>
                          <a:cs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GB" altLang="en-US" sz="2000" u="none" strike="noStrike" cap="none" normalizeH="0" baseline="0" dirty="0">
                          <a:ln>
                            <a:noFill/>
                          </a:ln>
                          <a:effectLst/>
                          <a:latin typeface="Segoe UI" panose="020B0502040204020203" pitchFamily="34" charset="0"/>
                          <a:cs typeface="Segoe UI" panose="020B0502040204020203" pitchFamily="34" charset="0"/>
                        </a:rPr>
                        <a:t>Social similarities (e.g. family background, gender or nationality)</a:t>
                      </a:r>
                      <a:endParaRPr kumimoji="0" lang="en-GB" altLang="en-US" sz="20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txBody>
                  <a:tcPr horzOverflow="overflow"/>
                </a:tc>
                <a:tc>
                  <a:txBody>
                    <a:bodyPr/>
                    <a:lstStyle>
                      <a:lvl1pPr>
                        <a:spcBef>
                          <a:spcPct val="20000"/>
                        </a:spcBef>
                        <a:defRPr sz="2400">
                          <a:solidFill>
                            <a:schemeClr val="tx1"/>
                          </a:solidFill>
                          <a:latin typeface="Stone Sans ITC TT" pitchFamily="2" charset="0"/>
                          <a:cs typeface="Arial" panose="020B0604020202020204" pitchFamily="34" charset="0"/>
                        </a:defRPr>
                      </a:lvl1pPr>
                      <a:lvl2pPr>
                        <a:spcBef>
                          <a:spcPct val="20000"/>
                        </a:spcBef>
                        <a:defRPr sz="2000">
                          <a:solidFill>
                            <a:schemeClr val="tx1"/>
                          </a:solidFill>
                          <a:latin typeface="Stone Sans ITC TT" pitchFamily="2" charset="0"/>
                          <a:cs typeface="Arial" panose="020B0604020202020204" pitchFamily="34" charset="0"/>
                        </a:defRPr>
                      </a:lvl2pPr>
                      <a:lvl3pPr>
                        <a:spcBef>
                          <a:spcPct val="20000"/>
                        </a:spcBef>
                        <a:defRPr sz="2000">
                          <a:solidFill>
                            <a:schemeClr val="tx1"/>
                          </a:solidFill>
                          <a:latin typeface="Stone Sans ITC TT" pitchFamily="2" charset="0"/>
                          <a:cs typeface="Arial" panose="020B0604020202020204" pitchFamily="34" charset="0"/>
                        </a:defRPr>
                      </a:lvl3pPr>
                      <a:lvl4pPr>
                        <a:spcBef>
                          <a:spcPct val="20000"/>
                        </a:spcBef>
                        <a:defRPr>
                          <a:solidFill>
                            <a:schemeClr val="tx1"/>
                          </a:solidFill>
                          <a:latin typeface="Stone Sans ITC TT" pitchFamily="2" charset="0"/>
                          <a:cs typeface="Arial" panose="020B0604020202020204" pitchFamily="34" charset="0"/>
                        </a:defRPr>
                      </a:lvl4pPr>
                      <a:lvl5pPr>
                        <a:spcBef>
                          <a:spcPct val="20000"/>
                        </a:spcBef>
                        <a:defRPr>
                          <a:solidFill>
                            <a:schemeClr val="tx1"/>
                          </a:solidFill>
                          <a:latin typeface="Stone Sans ITC TT" pitchFamily="2" charset="0"/>
                          <a:cs typeface="Arial" panose="020B0604020202020204" pitchFamily="34" charset="0"/>
                        </a:defRPr>
                      </a:lvl5pPr>
                      <a:lvl6pPr fontAlgn="base">
                        <a:spcBef>
                          <a:spcPct val="20000"/>
                        </a:spcBef>
                        <a:spcAft>
                          <a:spcPct val="0"/>
                        </a:spcAft>
                        <a:defRPr>
                          <a:solidFill>
                            <a:schemeClr val="tx1"/>
                          </a:solidFill>
                          <a:latin typeface="Stone Sans ITC TT" pitchFamily="2" charset="0"/>
                          <a:cs typeface="Arial" panose="020B0604020202020204" pitchFamily="34" charset="0"/>
                        </a:defRPr>
                      </a:lvl6pPr>
                      <a:lvl7pPr fontAlgn="base">
                        <a:spcBef>
                          <a:spcPct val="20000"/>
                        </a:spcBef>
                        <a:spcAft>
                          <a:spcPct val="0"/>
                        </a:spcAft>
                        <a:defRPr>
                          <a:solidFill>
                            <a:schemeClr val="tx1"/>
                          </a:solidFill>
                          <a:latin typeface="Stone Sans ITC TT" pitchFamily="2" charset="0"/>
                          <a:cs typeface="Arial" panose="020B0604020202020204" pitchFamily="34" charset="0"/>
                        </a:defRPr>
                      </a:lvl7pPr>
                      <a:lvl8pPr fontAlgn="base">
                        <a:spcBef>
                          <a:spcPct val="20000"/>
                        </a:spcBef>
                        <a:spcAft>
                          <a:spcPct val="0"/>
                        </a:spcAft>
                        <a:defRPr>
                          <a:solidFill>
                            <a:schemeClr val="tx1"/>
                          </a:solidFill>
                          <a:latin typeface="Stone Sans ITC TT" pitchFamily="2" charset="0"/>
                          <a:cs typeface="Arial" panose="020B0604020202020204" pitchFamily="34" charset="0"/>
                        </a:defRPr>
                      </a:lvl8pPr>
                      <a:lvl9pPr fontAlgn="base">
                        <a:spcBef>
                          <a:spcPct val="20000"/>
                        </a:spcBef>
                        <a:spcAft>
                          <a:spcPct val="0"/>
                        </a:spcAft>
                        <a:defRPr>
                          <a:solidFill>
                            <a:schemeClr val="tx1"/>
                          </a:solidFill>
                          <a:latin typeface="Stone Sans ITC TT" pitchFamily="2" charset="0"/>
                          <a:cs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GB" altLang="en-US" sz="2000" u="none" strike="noStrike" cap="none" normalizeH="0" baseline="0" dirty="0">
                          <a:ln>
                            <a:noFill/>
                          </a:ln>
                          <a:effectLst/>
                          <a:latin typeface="Segoe UI" panose="020B0502040204020203" pitchFamily="34" charset="0"/>
                          <a:cs typeface="Segoe UI" panose="020B0502040204020203" pitchFamily="34" charset="0"/>
                        </a:rPr>
                        <a:t>Social networks, professional groups</a:t>
                      </a:r>
                      <a:endParaRPr kumimoji="0" lang="en-GB" altLang="en-US" sz="20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txBody>
                  <a:tcPr horzOverflow="overflow"/>
                </a:tc>
                <a:extLst>
                  <a:ext uri="{0D108BD9-81ED-4DB2-BD59-A6C34878D82A}">
                    <a16:rowId xmlns:a16="http://schemas.microsoft.com/office/drawing/2014/main" val="2514788092"/>
                  </a:ext>
                </a:extLst>
              </a:tr>
              <a:tr h="370840">
                <a:tc>
                  <a:txBody>
                    <a:bodyPr/>
                    <a:lstStyle>
                      <a:lvl1pPr>
                        <a:spcBef>
                          <a:spcPct val="20000"/>
                        </a:spcBef>
                        <a:defRPr sz="2400">
                          <a:solidFill>
                            <a:schemeClr val="tx1"/>
                          </a:solidFill>
                          <a:latin typeface="Stone Sans ITC TT" pitchFamily="2" charset="0"/>
                          <a:cs typeface="Arial" panose="020B0604020202020204" pitchFamily="34" charset="0"/>
                        </a:defRPr>
                      </a:lvl1pPr>
                      <a:lvl2pPr>
                        <a:spcBef>
                          <a:spcPct val="20000"/>
                        </a:spcBef>
                        <a:defRPr sz="2000">
                          <a:solidFill>
                            <a:schemeClr val="tx1"/>
                          </a:solidFill>
                          <a:latin typeface="Stone Sans ITC TT" pitchFamily="2" charset="0"/>
                          <a:cs typeface="Arial" panose="020B0604020202020204" pitchFamily="34" charset="0"/>
                        </a:defRPr>
                      </a:lvl2pPr>
                      <a:lvl3pPr>
                        <a:spcBef>
                          <a:spcPct val="20000"/>
                        </a:spcBef>
                        <a:defRPr sz="2000">
                          <a:solidFill>
                            <a:schemeClr val="tx1"/>
                          </a:solidFill>
                          <a:latin typeface="Stone Sans ITC TT" pitchFamily="2" charset="0"/>
                          <a:cs typeface="Arial" panose="020B0604020202020204" pitchFamily="34" charset="0"/>
                        </a:defRPr>
                      </a:lvl3pPr>
                      <a:lvl4pPr>
                        <a:spcBef>
                          <a:spcPct val="20000"/>
                        </a:spcBef>
                        <a:defRPr>
                          <a:solidFill>
                            <a:schemeClr val="tx1"/>
                          </a:solidFill>
                          <a:latin typeface="Stone Sans ITC TT" pitchFamily="2" charset="0"/>
                          <a:cs typeface="Arial" panose="020B0604020202020204" pitchFamily="34" charset="0"/>
                        </a:defRPr>
                      </a:lvl4pPr>
                      <a:lvl5pPr>
                        <a:spcBef>
                          <a:spcPct val="20000"/>
                        </a:spcBef>
                        <a:defRPr>
                          <a:solidFill>
                            <a:schemeClr val="tx1"/>
                          </a:solidFill>
                          <a:latin typeface="Stone Sans ITC TT" pitchFamily="2" charset="0"/>
                          <a:cs typeface="Arial" panose="020B0604020202020204" pitchFamily="34" charset="0"/>
                        </a:defRPr>
                      </a:lvl5pPr>
                      <a:lvl6pPr fontAlgn="base">
                        <a:spcBef>
                          <a:spcPct val="20000"/>
                        </a:spcBef>
                        <a:spcAft>
                          <a:spcPct val="0"/>
                        </a:spcAft>
                        <a:defRPr>
                          <a:solidFill>
                            <a:schemeClr val="tx1"/>
                          </a:solidFill>
                          <a:latin typeface="Stone Sans ITC TT" pitchFamily="2" charset="0"/>
                          <a:cs typeface="Arial" panose="020B0604020202020204" pitchFamily="34" charset="0"/>
                        </a:defRPr>
                      </a:lvl6pPr>
                      <a:lvl7pPr fontAlgn="base">
                        <a:spcBef>
                          <a:spcPct val="20000"/>
                        </a:spcBef>
                        <a:spcAft>
                          <a:spcPct val="0"/>
                        </a:spcAft>
                        <a:defRPr>
                          <a:solidFill>
                            <a:schemeClr val="tx1"/>
                          </a:solidFill>
                          <a:latin typeface="Stone Sans ITC TT" pitchFamily="2" charset="0"/>
                          <a:cs typeface="Arial" panose="020B0604020202020204" pitchFamily="34" charset="0"/>
                        </a:defRPr>
                      </a:lvl7pPr>
                      <a:lvl8pPr fontAlgn="base">
                        <a:spcBef>
                          <a:spcPct val="20000"/>
                        </a:spcBef>
                        <a:spcAft>
                          <a:spcPct val="0"/>
                        </a:spcAft>
                        <a:defRPr>
                          <a:solidFill>
                            <a:schemeClr val="tx1"/>
                          </a:solidFill>
                          <a:latin typeface="Stone Sans ITC TT" pitchFamily="2" charset="0"/>
                          <a:cs typeface="Arial" panose="020B0604020202020204" pitchFamily="34" charset="0"/>
                        </a:defRPr>
                      </a:lvl8pPr>
                      <a:lvl9pPr fontAlgn="base">
                        <a:spcBef>
                          <a:spcPct val="20000"/>
                        </a:spcBef>
                        <a:spcAft>
                          <a:spcPct val="0"/>
                        </a:spcAft>
                        <a:defRPr>
                          <a:solidFill>
                            <a:schemeClr val="tx1"/>
                          </a:solidFill>
                          <a:latin typeface="Stone Sans ITC TT" pitchFamily="2" charset="0"/>
                          <a:cs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GB" altLang="en-US" sz="1800" b="1" u="none" strike="noStrike" cap="none" normalizeH="0" baseline="0" dirty="0">
                          <a:ln>
                            <a:noFill/>
                          </a:ln>
                          <a:effectLst/>
                          <a:latin typeface="Segoe UI" panose="020B0502040204020203" pitchFamily="34" charset="0"/>
                          <a:cs typeface="Segoe UI" panose="020B0502040204020203" pitchFamily="34" charset="0"/>
                        </a:rPr>
                        <a:t>Institutional-based trust</a:t>
                      </a:r>
                      <a:endParaRPr kumimoji="0" lang="en-GB" altLang="en-US"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txBody>
                  <a:tcPr horzOverflow="overflow"/>
                </a:tc>
                <a:tc>
                  <a:txBody>
                    <a:bodyPr/>
                    <a:lstStyle>
                      <a:lvl1pPr>
                        <a:spcBef>
                          <a:spcPct val="20000"/>
                        </a:spcBef>
                        <a:defRPr sz="2400">
                          <a:solidFill>
                            <a:schemeClr val="tx1"/>
                          </a:solidFill>
                          <a:latin typeface="Stone Sans ITC TT" pitchFamily="2" charset="0"/>
                          <a:cs typeface="Arial" panose="020B0604020202020204" pitchFamily="34" charset="0"/>
                        </a:defRPr>
                      </a:lvl1pPr>
                      <a:lvl2pPr>
                        <a:spcBef>
                          <a:spcPct val="20000"/>
                        </a:spcBef>
                        <a:defRPr sz="2000">
                          <a:solidFill>
                            <a:schemeClr val="tx1"/>
                          </a:solidFill>
                          <a:latin typeface="Stone Sans ITC TT" pitchFamily="2" charset="0"/>
                          <a:cs typeface="Arial" panose="020B0604020202020204" pitchFamily="34" charset="0"/>
                        </a:defRPr>
                      </a:lvl2pPr>
                      <a:lvl3pPr>
                        <a:spcBef>
                          <a:spcPct val="20000"/>
                        </a:spcBef>
                        <a:defRPr sz="2000">
                          <a:solidFill>
                            <a:schemeClr val="tx1"/>
                          </a:solidFill>
                          <a:latin typeface="Stone Sans ITC TT" pitchFamily="2" charset="0"/>
                          <a:cs typeface="Arial" panose="020B0604020202020204" pitchFamily="34" charset="0"/>
                        </a:defRPr>
                      </a:lvl3pPr>
                      <a:lvl4pPr>
                        <a:spcBef>
                          <a:spcPct val="20000"/>
                        </a:spcBef>
                        <a:defRPr>
                          <a:solidFill>
                            <a:schemeClr val="tx1"/>
                          </a:solidFill>
                          <a:latin typeface="Stone Sans ITC TT" pitchFamily="2" charset="0"/>
                          <a:cs typeface="Arial" panose="020B0604020202020204" pitchFamily="34" charset="0"/>
                        </a:defRPr>
                      </a:lvl4pPr>
                      <a:lvl5pPr>
                        <a:spcBef>
                          <a:spcPct val="20000"/>
                        </a:spcBef>
                        <a:defRPr>
                          <a:solidFill>
                            <a:schemeClr val="tx1"/>
                          </a:solidFill>
                          <a:latin typeface="Stone Sans ITC TT" pitchFamily="2" charset="0"/>
                          <a:cs typeface="Arial" panose="020B0604020202020204" pitchFamily="34" charset="0"/>
                        </a:defRPr>
                      </a:lvl5pPr>
                      <a:lvl6pPr fontAlgn="base">
                        <a:spcBef>
                          <a:spcPct val="20000"/>
                        </a:spcBef>
                        <a:spcAft>
                          <a:spcPct val="0"/>
                        </a:spcAft>
                        <a:defRPr>
                          <a:solidFill>
                            <a:schemeClr val="tx1"/>
                          </a:solidFill>
                          <a:latin typeface="Stone Sans ITC TT" pitchFamily="2" charset="0"/>
                          <a:cs typeface="Arial" panose="020B0604020202020204" pitchFamily="34" charset="0"/>
                        </a:defRPr>
                      </a:lvl6pPr>
                      <a:lvl7pPr fontAlgn="base">
                        <a:spcBef>
                          <a:spcPct val="20000"/>
                        </a:spcBef>
                        <a:spcAft>
                          <a:spcPct val="0"/>
                        </a:spcAft>
                        <a:defRPr>
                          <a:solidFill>
                            <a:schemeClr val="tx1"/>
                          </a:solidFill>
                          <a:latin typeface="Stone Sans ITC TT" pitchFamily="2" charset="0"/>
                          <a:cs typeface="Arial" panose="020B0604020202020204" pitchFamily="34" charset="0"/>
                        </a:defRPr>
                      </a:lvl7pPr>
                      <a:lvl8pPr fontAlgn="base">
                        <a:spcBef>
                          <a:spcPct val="20000"/>
                        </a:spcBef>
                        <a:spcAft>
                          <a:spcPct val="0"/>
                        </a:spcAft>
                        <a:defRPr>
                          <a:solidFill>
                            <a:schemeClr val="tx1"/>
                          </a:solidFill>
                          <a:latin typeface="Stone Sans ITC TT" pitchFamily="2" charset="0"/>
                          <a:cs typeface="Arial" panose="020B0604020202020204" pitchFamily="34" charset="0"/>
                        </a:defRPr>
                      </a:lvl8pPr>
                      <a:lvl9pPr fontAlgn="base">
                        <a:spcBef>
                          <a:spcPct val="20000"/>
                        </a:spcBef>
                        <a:spcAft>
                          <a:spcPct val="0"/>
                        </a:spcAft>
                        <a:defRPr>
                          <a:solidFill>
                            <a:schemeClr val="tx1"/>
                          </a:solidFill>
                          <a:latin typeface="Stone Sans ITC TT" pitchFamily="2" charset="0"/>
                          <a:cs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GB" altLang="en-US" sz="2000" u="none" strike="noStrike" cap="none" normalizeH="0" baseline="0" dirty="0">
                          <a:ln>
                            <a:noFill/>
                          </a:ln>
                          <a:effectLst/>
                          <a:latin typeface="Segoe UI" panose="020B0502040204020203" pitchFamily="34" charset="0"/>
                          <a:cs typeface="Segoe UI" panose="020B0502040204020203" pitchFamily="34" charset="0"/>
                        </a:rPr>
                        <a:t>Formal mechanisms that are not dependent on personal characteristics or on exchange history</a:t>
                      </a:r>
                      <a:endParaRPr kumimoji="0" lang="en-GB" altLang="en-US" sz="20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txBody>
                  <a:tcPr horzOverflow="overflow"/>
                </a:tc>
                <a:tc>
                  <a:txBody>
                    <a:bodyPr/>
                    <a:lstStyle>
                      <a:lvl1pPr>
                        <a:spcBef>
                          <a:spcPct val="20000"/>
                        </a:spcBef>
                        <a:defRPr sz="2400">
                          <a:solidFill>
                            <a:schemeClr val="tx1"/>
                          </a:solidFill>
                          <a:latin typeface="Stone Sans ITC TT" pitchFamily="2" charset="0"/>
                          <a:cs typeface="Arial" panose="020B0604020202020204" pitchFamily="34" charset="0"/>
                        </a:defRPr>
                      </a:lvl1pPr>
                      <a:lvl2pPr>
                        <a:spcBef>
                          <a:spcPct val="20000"/>
                        </a:spcBef>
                        <a:defRPr sz="2000">
                          <a:solidFill>
                            <a:schemeClr val="tx1"/>
                          </a:solidFill>
                          <a:latin typeface="Stone Sans ITC TT" pitchFamily="2" charset="0"/>
                          <a:cs typeface="Arial" panose="020B0604020202020204" pitchFamily="34" charset="0"/>
                        </a:defRPr>
                      </a:lvl2pPr>
                      <a:lvl3pPr>
                        <a:spcBef>
                          <a:spcPct val="20000"/>
                        </a:spcBef>
                        <a:defRPr sz="2000">
                          <a:solidFill>
                            <a:schemeClr val="tx1"/>
                          </a:solidFill>
                          <a:latin typeface="Stone Sans ITC TT" pitchFamily="2" charset="0"/>
                          <a:cs typeface="Arial" panose="020B0604020202020204" pitchFamily="34" charset="0"/>
                        </a:defRPr>
                      </a:lvl3pPr>
                      <a:lvl4pPr>
                        <a:spcBef>
                          <a:spcPct val="20000"/>
                        </a:spcBef>
                        <a:defRPr>
                          <a:solidFill>
                            <a:schemeClr val="tx1"/>
                          </a:solidFill>
                          <a:latin typeface="Stone Sans ITC TT" pitchFamily="2" charset="0"/>
                          <a:cs typeface="Arial" panose="020B0604020202020204" pitchFamily="34" charset="0"/>
                        </a:defRPr>
                      </a:lvl4pPr>
                      <a:lvl5pPr>
                        <a:spcBef>
                          <a:spcPct val="20000"/>
                        </a:spcBef>
                        <a:defRPr>
                          <a:solidFill>
                            <a:schemeClr val="tx1"/>
                          </a:solidFill>
                          <a:latin typeface="Stone Sans ITC TT" pitchFamily="2" charset="0"/>
                          <a:cs typeface="Arial" panose="020B0604020202020204" pitchFamily="34" charset="0"/>
                        </a:defRPr>
                      </a:lvl5pPr>
                      <a:lvl6pPr fontAlgn="base">
                        <a:spcBef>
                          <a:spcPct val="20000"/>
                        </a:spcBef>
                        <a:spcAft>
                          <a:spcPct val="0"/>
                        </a:spcAft>
                        <a:defRPr>
                          <a:solidFill>
                            <a:schemeClr val="tx1"/>
                          </a:solidFill>
                          <a:latin typeface="Stone Sans ITC TT" pitchFamily="2" charset="0"/>
                          <a:cs typeface="Arial" panose="020B0604020202020204" pitchFamily="34" charset="0"/>
                        </a:defRPr>
                      </a:lvl6pPr>
                      <a:lvl7pPr fontAlgn="base">
                        <a:spcBef>
                          <a:spcPct val="20000"/>
                        </a:spcBef>
                        <a:spcAft>
                          <a:spcPct val="0"/>
                        </a:spcAft>
                        <a:defRPr>
                          <a:solidFill>
                            <a:schemeClr val="tx1"/>
                          </a:solidFill>
                          <a:latin typeface="Stone Sans ITC TT" pitchFamily="2" charset="0"/>
                          <a:cs typeface="Arial" panose="020B0604020202020204" pitchFamily="34" charset="0"/>
                        </a:defRPr>
                      </a:lvl7pPr>
                      <a:lvl8pPr fontAlgn="base">
                        <a:spcBef>
                          <a:spcPct val="20000"/>
                        </a:spcBef>
                        <a:spcAft>
                          <a:spcPct val="0"/>
                        </a:spcAft>
                        <a:defRPr>
                          <a:solidFill>
                            <a:schemeClr val="tx1"/>
                          </a:solidFill>
                          <a:latin typeface="Stone Sans ITC TT" pitchFamily="2" charset="0"/>
                          <a:cs typeface="Arial" panose="020B0604020202020204" pitchFamily="34" charset="0"/>
                        </a:defRPr>
                      </a:lvl8pPr>
                      <a:lvl9pPr fontAlgn="base">
                        <a:spcBef>
                          <a:spcPct val="20000"/>
                        </a:spcBef>
                        <a:spcAft>
                          <a:spcPct val="0"/>
                        </a:spcAft>
                        <a:defRPr>
                          <a:solidFill>
                            <a:schemeClr val="tx1"/>
                          </a:solidFill>
                          <a:latin typeface="Stone Sans ITC TT" pitchFamily="2" charset="0"/>
                          <a:cs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GB" altLang="en-US" sz="2000" u="none" strike="noStrike" cap="none" normalizeH="0" baseline="0" dirty="0">
                          <a:ln>
                            <a:noFill/>
                          </a:ln>
                          <a:effectLst/>
                          <a:latin typeface="Segoe UI" panose="020B0502040204020203" pitchFamily="34" charset="0"/>
                          <a:cs typeface="Segoe UI" panose="020B0502040204020203" pitchFamily="34" charset="0"/>
                        </a:rPr>
                        <a:t>National systems of innovation, Intellectual property regimes</a:t>
                      </a:r>
                      <a:endParaRPr kumimoji="0" lang="en-GB" altLang="en-US" sz="20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txBody>
                  <a:tcPr horzOverflow="overflow"/>
                </a:tc>
                <a:extLst>
                  <a:ext uri="{0D108BD9-81ED-4DB2-BD59-A6C34878D82A}">
                    <a16:rowId xmlns:a16="http://schemas.microsoft.com/office/drawing/2014/main" val="818051076"/>
                  </a:ext>
                </a:extLst>
              </a:tr>
            </a:tbl>
          </a:graphicData>
        </a:graphic>
      </p:graphicFrame>
      <p:sp>
        <p:nvSpPr>
          <p:cNvPr id="5" name="Title 2"/>
          <p:cNvSpPr>
            <a:spLocks noGrp="1"/>
          </p:cNvSpPr>
          <p:nvPr>
            <p:ph type="title"/>
          </p:nvPr>
        </p:nvSpPr>
        <p:spPr>
          <a:xfrm>
            <a:off x="604434" y="448628"/>
            <a:ext cx="10983132" cy="747763"/>
          </a:xfrm>
        </p:spPr>
        <p:txBody>
          <a:bodyPr/>
          <a:lstStyle/>
          <a:p>
            <a:r>
              <a:rPr lang="en-GB" b="1" dirty="0">
                <a:solidFill>
                  <a:schemeClr val="accent2">
                    <a:lumMod val="75000"/>
                  </a:schemeClr>
                </a:solidFill>
              </a:rPr>
              <a:t>Concepts. </a:t>
            </a:r>
            <a:r>
              <a:rPr lang="en-GB" b="1" dirty="0">
                <a:solidFill>
                  <a:schemeClr val="bg1">
                    <a:lumMod val="75000"/>
                  </a:schemeClr>
                </a:solidFill>
              </a:rPr>
              <a:t>Context.</a:t>
            </a:r>
            <a:r>
              <a:rPr lang="en-GB" dirty="0">
                <a:solidFill>
                  <a:schemeClr val="bg1">
                    <a:lumMod val="75000"/>
                  </a:schemeClr>
                </a:solidFill>
              </a:rPr>
              <a:t> Case. Considerations</a:t>
            </a:r>
          </a:p>
        </p:txBody>
      </p:sp>
      <p:sp>
        <p:nvSpPr>
          <p:cNvPr id="6" name="Rectangle 5"/>
          <p:cNvSpPr/>
          <p:nvPr/>
        </p:nvSpPr>
        <p:spPr>
          <a:xfrm>
            <a:off x="4267200" y="5726035"/>
            <a:ext cx="7319559" cy="523220"/>
          </a:xfrm>
          <a:prstGeom prst="rect">
            <a:avLst/>
          </a:prstGeom>
        </p:spPr>
        <p:txBody>
          <a:bodyPr wrap="square">
            <a:spAutoFit/>
          </a:bodyPr>
          <a:lstStyle/>
          <a:p>
            <a:r>
              <a:rPr lang="en-GB" sz="1400" b="1" dirty="0" err="1">
                <a:solidFill>
                  <a:schemeClr val="accent2">
                    <a:lumMod val="75000"/>
                  </a:schemeClr>
                </a:solidFill>
              </a:rPr>
              <a:t>Zucker</a:t>
            </a:r>
            <a:r>
              <a:rPr lang="en-GB" sz="1400" b="1" dirty="0">
                <a:solidFill>
                  <a:schemeClr val="accent2">
                    <a:lumMod val="75000"/>
                  </a:schemeClr>
                </a:solidFill>
              </a:rPr>
              <a:t>, L. G. (1986). Production of trust: Institutional sources of economic structure, 1840–1920. </a:t>
            </a:r>
            <a:r>
              <a:rPr lang="en-GB" sz="1400" b="1" i="1" dirty="0">
                <a:solidFill>
                  <a:schemeClr val="accent2">
                    <a:lumMod val="75000"/>
                  </a:schemeClr>
                </a:solidFill>
              </a:rPr>
              <a:t>Research in Organizational </a:t>
            </a:r>
            <a:r>
              <a:rPr lang="en-GB" sz="1400" b="1" i="1" dirty="0" err="1">
                <a:solidFill>
                  <a:schemeClr val="accent2">
                    <a:lumMod val="75000"/>
                  </a:schemeClr>
                </a:solidFill>
              </a:rPr>
              <a:t>Behavior</a:t>
            </a:r>
            <a:r>
              <a:rPr lang="en-GB" sz="1400" b="1" i="1" dirty="0">
                <a:solidFill>
                  <a:schemeClr val="accent2">
                    <a:lumMod val="75000"/>
                  </a:schemeClr>
                </a:solidFill>
              </a:rPr>
              <a:t>, 8,</a:t>
            </a:r>
            <a:r>
              <a:rPr lang="en-GB" sz="1400" b="1" dirty="0">
                <a:solidFill>
                  <a:schemeClr val="accent2">
                    <a:lumMod val="75000"/>
                  </a:schemeClr>
                </a:solidFill>
              </a:rPr>
              <a:t> 53–111.</a:t>
            </a:r>
          </a:p>
        </p:txBody>
      </p:sp>
    </p:spTree>
    <p:extLst>
      <p:ext uri="{BB962C8B-B14F-4D97-AF65-F5344CB8AC3E}">
        <p14:creationId xmlns:p14="http://schemas.microsoft.com/office/powerpoint/2010/main" val="2211526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sz="quarter" idx="4294967295"/>
          </p:nvPr>
        </p:nvSpPr>
        <p:spPr>
          <a:xfrm>
            <a:off x="604435" y="1838036"/>
            <a:ext cx="10839420" cy="4257963"/>
          </a:xfrm>
        </p:spPr>
        <p:txBody>
          <a:bodyPr/>
          <a:lstStyle/>
          <a:p>
            <a:pPr marL="0" indent="0">
              <a:lnSpc>
                <a:spcPct val="80000"/>
              </a:lnSpc>
              <a:buNone/>
            </a:pPr>
            <a:r>
              <a:rPr lang="en-GB" altLang="en-US" sz="3000" dirty="0">
                <a:solidFill>
                  <a:schemeClr val="accent2">
                    <a:lumMod val="75000"/>
                  </a:schemeClr>
                </a:solidFill>
              </a:rPr>
              <a:t>Institutions are:</a:t>
            </a:r>
          </a:p>
          <a:p>
            <a:pPr marL="319088" indent="-319088">
              <a:lnSpc>
                <a:spcPct val="80000"/>
              </a:lnSpc>
            </a:pPr>
            <a:endParaRPr lang="en-GB" altLang="en-US" sz="3000" dirty="0"/>
          </a:p>
          <a:p>
            <a:pPr marL="639763" lvl="1" indent="-273050">
              <a:lnSpc>
                <a:spcPct val="80000"/>
              </a:lnSpc>
            </a:pPr>
            <a:r>
              <a:rPr lang="en-GB" altLang="en-US" dirty="0"/>
              <a:t>“…concrete manifestations of societal values and norms…” (Koen, 2005:5)</a:t>
            </a:r>
          </a:p>
          <a:p>
            <a:pPr marL="639763" lvl="1" indent="-273050">
              <a:lnSpc>
                <a:spcPct val="80000"/>
              </a:lnSpc>
            </a:pPr>
            <a:endParaRPr lang="en-GB" altLang="en-US" dirty="0"/>
          </a:p>
          <a:p>
            <a:pPr marL="639763" lvl="1" indent="-273050">
              <a:lnSpc>
                <a:spcPct val="80000"/>
              </a:lnSpc>
            </a:pPr>
            <a:r>
              <a:rPr lang="en-GB" altLang="en-US" dirty="0"/>
              <a:t>‘the rules of the game’ (North, 1990, 1991)</a:t>
            </a:r>
          </a:p>
          <a:p>
            <a:pPr marL="639763" lvl="1" indent="-273050">
              <a:lnSpc>
                <a:spcPct val="80000"/>
              </a:lnSpc>
            </a:pPr>
            <a:endParaRPr lang="en-GB" altLang="en-US" dirty="0"/>
          </a:p>
          <a:p>
            <a:pPr marL="639763" lvl="1" indent="-273050">
              <a:lnSpc>
                <a:spcPct val="80000"/>
              </a:lnSpc>
            </a:pPr>
            <a:r>
              <a:rPr lang="en-GB" altLang="en-US" dirty="0"/>
              <a:t>coordinating and or governance mechanisms with the capacity to constrain and or enable actions at multiple levels (</a:t>
            </a:r>
            <a:r>
              <a:rPr lang="en-GB" altLang="en-US" dirty="0" err="1"/>
              <a:t>Grandori</a:t>
            </a:r>
            <a:r>
              <a:rPr lang="en-GB" altLang="en-US" dirty="0"/>
              <a:t>, 1997; Crouch, 2005)</a:t>
            </a:r>
          </a:p>
        </p:txBody>
      </p:sp>
      <p:sp>
        <p:nvSpPr>
          <p:cNvPr id="5" name="Title 2"/>
          <p:cNvSpPr txBox="1">
            <a:spLocks/>
          </p:cNvSpPr>
          <p:nvPr/>
        </p:nvSpPr>
        <p:spPr>
          <a:xfrm>
            <a:off x="604434" y="448628"/>
            <a:ext cx="10983132" cy="747763"/>
          </a:xfrm>
          <a:prstGeom prst="rect">
            <a:avLst/>
          </a:prstGeom>
        </p:spPr>
        <p:txBody>
          <a:bodyPr/>
          <a:lstStyle>
            <a:lvl1pPr algn="l" defTabSz="914400" rtl="0" eaLnBrk="1" latinLnBrk="0" hangingPunct="1">
              <a:lnSpc>
                <a:spcPct val="90000"/>
              </a:lnSpc>
              <a:spcBef>
                <a:spcPct val="0"/>
              </a:spcBef>
              <a:buNone/>
              <a:defRPr lang="en-US" sz="2800" kern="1200">
                <a:solidFill>
                  <a:schemeClr val="bg2">
                    <a:lumMod val="25000"/>
                  </a:schemeClr>
                </a:solidFill>
                <a:latin typeface="+mj-lt"/>
                <a:ea typeface="+mj-ea"/>
                <a:cs typeface="+mj-cs"/>
              </a:defRPr>
            </a:lvl1pPr>
          </a:lstStyle>
          <a:p>
            <a:r>
              <a:rPr lang="en-GB" b="1" dirty="0">
                <a:solidFill>
                  <a:schemeClr val="accent2">
                    <a:lumMod val="75000"/>
                  </a:schemeClr>
                </a:solidFill>
              </a:rPr>
              <a:t>Concepts. </a:t>
            </a:r>
            <a:r>
              <a:rPr lang="en-GB" b="1" dirty="0">
                <a:solidFill>
                  <a:schemeClr val="bg1">
                    <a:lumMod val="75000"/>
                  </a:schemeClr>
                </a:solidFill>
              </a:rPr>
              <a:t>Context.</a:t>
            </a:r>
            <a:r>
              <a:rPr lang="en-GB" dirty="0">
                <a:solidFill>
                  <a:schemeClr val="bg1">
                    <a:lumMod val="75000"/>
                  </a:schemeClr>
                </a:solidFill>
              </a:rPr>
              <a:t> Case. Considerations</a:t>
            </a:r>
          </a:p>
        </p:txBody>
      </p:sp>
    </p:spTree>
    <p:extLst>
      <p:ext uri="{BB962C8B-B14F-4D97-AF65-F5344CB8AC3E}">
        <p14:creationId xmlns:p14="http://schemas.microsoft.com/office/powerpoint/2010/main" val="3472972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sz="quarter" idx="4294967295"/>
          </p:nvPr>
        </p:nvSpPr>
        <p:spPr>
          <a:xfrm>
            <a:off x="1209964" y="1459345"/>
            <a:ext cx="9772071" cy="4117254"/>
          </a:xfrm>
        </p:spPr>
        <p:txBody>
          <a:bodyPr>
            <a:normAutofit/>
          </a:bodyPr>
          <a:lstStyle/>
          <a:p>
            <a:pPr marL="319088" indent="-319088">
              <a:lnSpc>
                <a:spcPct val="150000"/>
              </a:lnSpc>
              <a:spcBef>
                <a:spcPct val="0"/>
              </a:spcBef>
            </a:pPr>
            <a:endParaRPr lang="en-US" altLang="en-US" sz="2400" i="1" dirty="0"/>
          </a:p>
          <a:p>
            <a:pPr marL="319088" indent="-319088">
              <a:lnSpc>
                <a:spcPct val="150000"/>
              </a:lnSpc>
              <a:spcBef>
                <a:spcPct val="0"/>
              </a:spcBef>
              <a:buNone/>
            </a:pPr>
            <a:r>
              <a:rPr lang="en-US" altLang="en-US" sz="2400" i="1" dirty="0"/>
              <a:t>	‘…differences in </a:t>
            </a:r>
            <a:r>
              <a:rPr lang="en-US" altLang="en-US" sz="2400" i="1" dirty="0">
                <a:solidFill>
                  <a:schemeClr val="accent2">
                    <a:lumMod val="75000"/>
                  </a:schemeClr>
                </a:solidFill>
              </a:rPr>
              <a:t>societal institutions </a:t>
            </a:r>
            <a:r>
              <a:rPr lang="en-US" altLang="en-US" sz="2400" i="1" dirty="0"/>
              <a:t>encourage particular kinds of economic organization and discourage other ones through structuring the ways that collective actors are constituted, cooperate, and compete for resources and legitimacy, including standards used to evaluate their performance and behavior’ (Whitley).</a:t>
            </a:r>
            <a:endParaRPr lang="en-GB" altLang="en-US" sz="2400" dirty="0"/>
          </a:p>
        </p:txBody>
      </p:sp>
      <p:sp>
        <p:nvSpPr>
          <p:cNvPr id="5" name="Title 2"/>
          <p:cNvSpPr txBox="1">
            <a:spLocks/>
          </p:cNvSpPr>
          <p:nvPr/>
        </p:nvSpPr>
        <p:spPr>
          <a:xfrm>
            <a:off x="604434" y="448628"/>
            <a:ext cx="10983132" cy="747763"/>
          </a:xfrm>
          <a:prstGeom prst="rect">
            <a:avLst/>
          </a:prstGeom>
        </p:spPr>
        <p:txBody>
          <a:bodyPr/>
          <a:lstStyle>
            <a:lvl1pPr algn="l" defTabSz="914400" rtl="0" eaLnBrk="1" latinLnBrk="0" hangingPunct="1">
              <a:lnSpc>
                <a:spcPct val="90000"/>
              </a:lnSpc>
              <a:spcBef>
                <a:spcPct val="0"/>
              </a:spcBef>
              <a:buNone/>
              <a:defRPr lang="en-US" sz="2800" kern="1200">
                <a:solidFill>
                  <a:schemeClr val="bg2">
                    <a:lumMod val="25000"/>
                  </a:schemeClr>
                </a:solidFill>
                <a:latin typeface="+mj-lt"/>
                <a:ea typeface="+mj-ea"/>
                <a:cs typeface="+mj-cs"/>
              </a:defRPr>
            </a:lvl1pPr>
          </a:lstStyle>
          <a:p>
            <a:r>
              <a:rPr lang="en-GB" b="1" dirty="0">
                <a:solidFill>
                  <a:schemeClr val="accent2">
                    <a:lumMod val="75000"/>
                  </a:schemeClr>
                </a:solidFill>
              </a:rPr>
              <a:t>Concepts. </a:t>
            </a:r>
            <a:r>
              <a:rPr lang="en-GB" b="1" dirty="0">
                <a:solidFill>
                  <a:schemeClr val="bg1">
                    <a:lumMod val="75000"/>
                  </a:schemeClr>
                </a:solidFill>
              </a:rPr>
              <a:t>Context.</a:t>
            </a:r>
            <a:r>
              <a:rPr lang="en-GB" dirty="0">
                <a:solidFill>
                  <a:schemeClr val="bg1">
                    <a:lumMod val="75000"/>
                  </a:schemeClr>
                </a:solidFill>
              </a:rPr>
              <a:t> Case. Considerations</a:t>
            </a:r>
          </a:p>
        </p:txBody>
      </p:sp>
    </p:spTree>
    <p:extLst>
      <p:ext uri="{BB962C8B-B14F-4D97-AF65-F5344CB8AC3E}">
        <p14:creationId xmlns:p14="http://schemas.microsoft.com/office/powerpoint/2010/main" val="3451149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sz="quarter" idx="4294967295"/>
          </p:nvPr>
        </p:nvSpPr>
        <p:spPr>
          <a:xfrm>
            <a:off x="886691" y="1600200"/>
            <a:ext cx="10621818" cy="4495800"/>
          </a:xfrm>
        </p:spPr>
        <p:txBody>
          <a:bodyPr>
            <a:normAutofit/>
          </a:bodyPr>
          <a:lstStyle/>
          <a:p>
            <a:pPr marL="361950" indent="-361950">
              <a:lnSpc>
                <a:spcPct val="85000"/>
              </a:lnSpc>
              <a:spcBef>
                <a:spcPct val="0"/>
              </a:spcBef>
            </a:pPr>
            <a:r>
              <a:rPr lang="en-US" altLang="en-US" sz="2400" dirty="0">
                <a:solidFill>
                  <a:schemeClr val="accent2">
                    <a:lumMod val="75000"/>
                  </a:schemeClr>
                </a:solidFill>
              </a:rPr>
              <a:t>The State</a:t>
            </a:r>
          </a:p>
          <a:p>
            <a:pPr marL="682625" lvl="1" indent="-361950">
              <a:lnSpc>
                <a:spcPct val="85000"/>
              </a:lnSpc>
              <a:spcBef>
                <a:spcPct val="0"/>
              </a:spcBef>
            </a:pPr>
            <a:r>
              <a:rPr lang="en-US" altLang="en-US" dirty="0"/>
              <a:t>Dominance of the state and its willingness to share risk with business</a:t>
            </a:r>
          </a:p>
          <a:p>
            <a:pPr marL="682625" lvl="1" indent="-361950">
              <a:lnSpc>
                <a:spcPct val="85000"/>
              </a:lnSpc>
              <a:spcBef>
                <a:spcPct val="0"/>
              </a:spcBef>
            </a:pPr>
            <a:r>
              <a:rPr lang="en-US" altLang="en-US" dirty="0"/>
              <a:t>State antagonism to collective intermediaries</a:t>
            </a:r>
          </a:p>
          <a:p>
            <a:pPr marL="682625" lvl="1" indent="-361950">
              <a:lnSpc>
                <a:spcPct val="85000"/>
              </a:lnSpc>
              <a:spcBef>
                <a:spcPct val="0"/>
              </a:spcBef>
            </a:pPr>
            <a:r>
              <a:rPr lang="en-US" altLang="en-US" dirty="0"/>
              <a:t>Extent of formal regulation of markets</a:t>
            </a:r>
          </a:p>
          <a:p>
            <a:pPr marL="361950" indent="-361950">
              <a:lnSpc>
                <a:spcPct val="85000"/>
              </a:lnSpc>
              <a:spcBef>
                <a:spcPct val="0"/>
              </a:spcBef>
              <a:buNone/>
            </a:pPr>
            <a:endParaRPr lang="en-US" altLang="en-US" sz="2400" dirty="0"/>
          </a:p>
          <a:p>
            <a:pPr marL="361950" indent="-361950">
              <a:lnSpc>
                <a:spcPct val="85000"/>
              </a:lnSpc>
              <a:spcBef>
                <a:spcPct val="0"/>
              </a:spcBef>
            </a:pPr>
            <a:r>
              <a:rPr lang="en-US" altLang="en-US" sz="2400" dirty="0">
                <a:solidFill>
                  <a:schemeClr val="accent2">
                    <a:lumMod val="75000"/>
                  </a:schemeClr>
                </a:solidFill>
              </a:rPr>
              <a:t>Financial System</a:t>
            </a:r>
          </a:p>
          <a:p>
            <a:pPr marL="682625" lvl="1" indent="-361950">
              <a:lnSpc>
                <a:spcPct val="85000"/>
              </a:lnSpc>
              <a:spcBef>
                <a:spcPct val="0"/>
              </a:spcBef>
            </a:pPr>
            <a:r>
              <a:rPr lang="en-US" altLang="en-US" dirty="0"/>
              <a:t>Capital market – or credit-based</a:t>
            </a:r>
          </a:p>
          <a:p>
            <a:pPr marL="361950" indent="-361950">
              <a:lnSpc>
                <a:spcPct val="85000"/>
              </a:lnSpc>
              <a:spcBef>
                <a:spcPct val="0"/>
              </a:spcBef>
              <a:buNone/>
            </a:pPr>
            <a:endParaRPr lang="en-US" altLang="en-US" sz="2400" dirty="0"/>
          </a:p>
          <a:p>
            <a:pPr marL="319088" indent="-319088">
              <a:lnSpc>
                <a:spcPct val="80000"/>
              </a:lnSpc>
            </a:pPr>
            <a:r>
              <a:rPr kumimoji="1" lang="en-US" altLang="en-US" sz="2400" dirty="0">
                <a:solidFill>
                  <a:schemeClr val="accent2">
                    <a:lumMod val="75000"/>
                  </a:schemeClr>
                </a:solidFill>
              </a:rPr>
              <a:t>Skill Development and Control Systems</a:t>
            </a:r>
          </a:p>
          <a:p>
            <a:pPr marL="639763" lvl="1" indent="-273050">
              <a:lnSpc>
                <a:spcPct val="80000"/>
              </a:lnSpc>
            </a:pPr>
            <a:r>
              <a:rPr kumimoji="1" lang="en-US" altLang="en-US" dirty="0"/>
              <a:t>Strength of public training system</a:t>
            </a:r>
          </a:p>
          <a:p>
            <a:pPr marL="639763" lvl="1" indent="-273050">
              <a:lnSpc>
                <a:spcPct val="80000"/>
              </a:lnSpc>
            </a:pPr>
            <a:endParaRPr kumimoji="1" lang="en-US" altLang="en-US" dirty="0"/>
          </a:p>
          <a:p>
            <a:pPr marL="319088" indent="-319088">
              <a:lnSpc>
                <a:spcPct val="80000"/>
              </a:lnSpc>
            </a:pPr>
            <a:r>
              <a:rPr kumimoji="1" lang="en-US" altLang="en-US" sz="2400" dirty="0">
                <a:solidFill>
                  <a:schemeClr val="accent2">
                    <a:lumMod val="75000"/>
                  </a:schemeClr>
                </a:solidFill>
              </a:rPr>
              <a:t>Trust and Authority Relations</a:t>
            </a:r>
          </a:p>
          <a:p>
            <a:pPr marL="639763" lvl="1" indent="-273050">
              <a:lnSpc>
                <a:spcPct val="80000"/>
              </a:lnSpc>
            </a:pPr>
            <a:r>
              <a:rPr kumimoji="1" lang="en-US" altLang="en-US" dirty="0"/>
              <a:t>Reliability of formal institutions governing trust relations</a:t>
            </a:r>
          </a:p>
          <a:p>
            <a:pPr marL="319088" indent="-319088">
              <a:lnSpc>
                <a:spcPct val="80000"/>
              </a:lnSpc>
            </a:pPr>
            <a:endParaRPr lang="en-US" altLang="en-US" sz="2300" dirty="0"/>
          </a:p>
          <a:p>
            <a:pPr marL="361950" indent="-361950"/>
            <a:endParaRPr lang="en-GB" altLang="en-US" dirty="0"/>
          </a:p>
        </p:txBody>
      </p:sp>
      <p:sp>
        <p:nvSpPr>
          <p:cNvPr id="5" name="Title 2"/>
          <p:cNvSpPr txBox="1">
            <a:spLocks/>
          </p:cNvSpPr>
          <p:nvPr/>
        </p:nvSpPr>
        <p:spPr>
          <a:xfrm>
            <a:off x="604434" y="448628"/>
            <a:ext cx="10983132" cy="747763"/>
          </a:xfrm>
          <a:prstGeom prst="rect">
            <a:avLst/>
          </a:prstGeom>
        </p:spPr>
        <p:txBody>
          <a:bodyPr/>
          <a:lstStyle>
            <a:lvl1pPr algn="l" defTabSz="914400" rtl="0" eaLnBrk="1" latinLnBrk="0" hangingPunct="1">
              <a:lnSpc>
                <a:spcPct val="90000"/>
              </a:lnSpc>
              <a:spcBef>
                <a:spcPct val="0"/>
              </a:spcBef>
              <a:buNone/>
              <a:defRPr lang="en-US" sz="2800" kern="1200">
                <a:solidFill>
                  <a:schemeClr val="bg2">
                    <a:lumMod val="25000"/>
                  </a:schemeClr>
                </a:solidFill>
                <a:latin typeface="+mj-lt"/>
                <a:ea typeface="+mj-ea"/>
                <a:cs typeface="+mj-cs"/>
              </a:defRPr>
            </a:lvl1pPr>
          </a:lstStyle>
          <a:p>
            <a:r>
              <a:rPr lang="en-GB" b="1" dirty="0">
                <a:solidFill>
                  <a:schemeClr val="accent2">
                    <a:lumMod val="75000"/>
                  </a:schemeClr>
                </a:solidFill>
              </a:rPr>
              <a:t>Concepts. </a:t>
            </a:r>
            <a:r>
              <a:rPr lang="en-GB" b="1" dirty="0">
                <a:solidFill>
                  <a:schemeClr val="bg1">
                    <a:lumMod val="75000"/>
                  </a:schemeClr>
                </a:solidFill>
              </a:rPr>
              <a:t>Context.</a:t>
            </a:r>
            <a:r>
              <a:rPr lang="en-GB" dirty="0">
                <a:solidFill>
                  <a:schemeClr val="bg1">
                    <a:lumMod val="75000"/>
                  </a:schemeClr>
                </a:solidFill>
              </a:rPr>
              <a:t> Case. Considerations</a:t>
            </a:r>
          </a:p>
        </p:txBody>
      </p:sp>
    </p:spTree>
    <p:extLst>
      <p:ext uri="{BB962C8B-B14F-4D97-AF65-F5344CB8AC3E}">
        <p14:creationId xmlns:p14="http://schemas.microsoft.com/office/powerpoint/2010/main" val="4021456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endParaRPr lang="en-GB" sz="4000" dirty="0">
              <a:solidFill>
                <a:schemeClr val="accent2">
                  <a:lumMod val="75000"/>
                </a:schemeClr>
              </a:solidFill>
            </a:endParaRPr>
          </a:p>
          <a:p>
            <a:pPr algn="ctr"/>
            <a:endParaRPr lang="en-GB" sz="3600" dirty="0">
              <a:solidFill>
                <a:schemeClr val="accent2">
                  <a:lumMod val="75000"/>
                </a:schemeClr>
              </a:solidFill>
            </a:endParaRPr>
          </a:p>
          <a:p>
            <a:pPr algn="ctr"/>
            <a:r>
              <a:rPr lang="en-GB" sz="3600" dirty="0">
                <a:solidFill>
                  <a:schemeClr val="accent2">
                    <a:lumMod val="75000"/>
                  </a:schemeClr>
                </a:solidFill>
              </a:rPr>
              <a:t>What comes to mind when we think of </a:t>
            </a:r>
            <a:r>
              <a:rPr lang="en-GB" sz="3600" b="1" dirty="0">
                <a:solidFill>
                  <a:schemeClr val="accent2">
                    <a:lumMod val="75000"/>
                  </a:schemeClr>
                </a:solidFill>
              </a:rPr>
              <a:t>citizenship</a:t>
            </a:r>
            <a:r>
              <a:rPr lang="en-GB" sz="3600" dirty="0">
                <a:solidFill>
                  <a:schemeClr val="accent2">
                    <a:lumMod val="75000"/>
                  </a:schemeClr>
                </a:solidFill>
              </a:rPr>
              <a:t>? </a:t>
            </a:r>
          </a:p>
        </p:txBody>
      </p:sp>
      <p:sp>
        <p:nvSpPr>
          <p:cNvPr id="3" name="Title 2"/>
          <p:cNvSpPr>
            <a:spLocks noGrp="1"/>
          </p:cNvSpPr>
          <p:nvPr>
            <p:ph type="title"/>
          </p:nvPr>
        </p:nvSpPr>
        <p:spPr/>
        <p:txBody>
          <a:bodyPr/>
          <a:lstStyle/>
          <a:p>
            <a:r>
              <a:rPr lang="en-GB" b="1" dirty="0">
                <a:solidFill>
                  <a:schemeClr val="accent2">
                    <a:lumMod val="75000"/>
                  </a:schemeClr>
                </a:solidFill>
              </a:rPr>
              <a:t>Concepts. </a:t>
            </a:r>
            <a:r>
              <a:rPr lang="en-GB" b="1" dirty="0">
                <a:solidFill>
                  <a:schemeClr val="bg1">
                    <a:lumMod val="75000"/>
                  </a:schemeClr>
                </a:solidFill>
              </a:rPr>
              <a:t>Context.</a:t>
            </a:r>
            <a:r>
              <a:rPr lang="en-GB" dirty="0">
                <a:solidFill>
                  <a:schemeClr val="bg1">
                    <a:lumMod val="75000"/>
                  </a:schemeClr>
                </a:solidFill>
              </a:rPr>
              <a:t> Case. Considerations</a:t>
            </a:r>
          </a:p>
        </p:txBody>
      </p:sp>
    </p:spTree>
    <p:extLst>
      <p:ext uri="{BB962C8B-B14F-4D97-AF65-F5344CB8AC3E}">
        <p14:creationId xmlns:p14="http://schemas.microsoft.com/office/powerpoint/2010/main" val="2830040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defRPr/>
            </a:pPr>
            <a:r>
              <a:rPr lang="en-GB" sz="2400" b="1" dirty="0">
                <a:solidFill>
                  <a:schemeClr val="accent2">
                    <a:lumMod val="75000"/>
                  </a:schemeClr>
                </a:solidFill>
              </a:rPr>
              <a:t>Liberal Citizenship </a:t>
            </a:r>
            <a:r>
              <a:rPr lang="en-GB" sz="2400" dirty="0"/>
              <a:t>comprises three different aspects of entitlement: civil, social, and political rights (Marshall, 1965):</a:t>
            </a:r>
          </a:p>
          <a:p>
            <a:pPr>
              <a:defRPr/>
            </a:pPr>
            <a:endParaRPr lang="en-GB" sz="2400" dirty="0"/>
          </a:p>
          <a:p>
            <a:pPr lvl="1">
              <a:defRPr/>
            </a:pPr>
            <a:r>
              <a:rPr lang="en-GB" sz="2400" b="1" dirty="0"/>
              <a:t>Civil rights: </a:t>
            </a:r>
            <a:r>
              <a:rPr lang="en-GB" sz="2400" dirty="0"/>
              <a:t>freedom from abuses and interference by third parties – most notably governments – (e.g. right to free market)</a:t>
            </a:r>
          </a:p>
          <a:p>
            <a:pPr lvl="1">
              <a:defRPr/>
            </a:pPr>
            <a:r>
              <a:rPr lang="en-GB" sz="2400" b="1" dirty="0"/>
              <a:t>Social rights: </a:t>
            </a:r>
            <a:r>
              <a:rPr lang="en-GB" sz="2400" dirty="0"/>
              <a:t>freedom to participate in society (e.g. right to education)</a:t>
            </a:r>
          </a:p>
          <a:p>
            <a:pPr lvl="1">
              <a:defRPr/>
            </a:pPr>
            <a:r>
              <a:rPr lang="en-GB" sz="2400" b="1" dirty="0"/>
              <a:t>Political rights: </a:t>
            </a:r>
            <a:r>
              <a:rPr lang="en-GB" sz="2400" dirty="0"/>
              <a:t>active participation in society through politics (e.g. voting and holding political offices)</a:t>
            </a:r>
          </a:p>
          <a:p>
            <a:pPr lvl="1">
              <a:defRPr/>
            </a:pPr>
            <a:endParaRPr lang="en-GB" sz="2400" dirty="0"/>
          </a:p>
        </p:txBody>
      </p:sp>
      <p:sp>
        <p:nvSpPr>
          <p:cNvPr id="5" name="Title 2"/>
          <p:cNvSpPr>
            <a:spLocks noGrp="1"/>
          </p:cNvSpPr>
          <p:nvPr>
            <p:ph type="title"/>
          </p:nvPr>
        </p:nvSpPr>
        <p:spPr>
          <a:xfrm>
            <a:off x="604434" y="448628"/>
            <a:ext cx="10983132" cy="747763"/>
          </a:xfrm>
        </p:spPr>
        <p:txBody>
          <a:bodyPr/>
          <a:lstStyle/>
          <a:p>
            <a:r>
              <a:rPr lang="en-GB" b="1" dirty="0">
                <a:solidFill>
                  <a:schemeClr val="accent2">
                    <a:lumMod val="75000"/>
                  </a:schemeClr>
                </a:solidFill>
              </a:rPr>
              <a:t>Concepts. </a:t>
            </a:r>
            <a:r>
              <a:rPr lang="en-GB" b="1" dirty="0">
                <a:solidFill>
                  <a:schemeClr val="bg1">
                    <a:lumMod val="75000"/>
                  </a:schemeClr>
                </a:solidFill>
              </a:rPr>
              <a:t>Context.</a:t>
            </a:r>
            <a:r>
              <a:rPr lang="en-GB" dirty="0">
                <a:solidFill>
                  <a:schemeClr val="bg1">
                    <a:lumMod val="75000"/>
                  </a:schemeClr>
                </a:solidFill>
              </a:rPr>
              <a:t> Case. Considerations</a:t>
            </a:r>
          </a:p>
        </p:txBody>
      </p:sp>
    </p:spTree>
    <p:extLst>
      <p:ext uri="{BB962C8B-B14F-4D97-AF65-F5344CB8AC3E}">
        <p14:creationId xmlns:p14="http://schemas.microsoft.com/office/powerpoint/2010/main" val="1206332882"/>
      </p:ext>
    </p:extLst>
  </p:cSld>
  <p:clrMapOvr>
    <a:masterClrMapping/>
  </p:clrMapOvr>
</p:sld>
</file>

<file path=ppt/theme/theme1.xml><?xml version="1.0" encoding="utf-8"?>
<a:theme xmlns:a="http://schemas.openxmlformats.org/drawingml/2006/main" name="Get Started with 3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marL="0" indent="0" algn="l">
          <a:lnSpc>
            <a:spcPts val="1800"/>
          </a:lnSpc>
          <a:spcAft>
            <a:spcPts val="600"/>
          </a:spcAft>
          <a:buNone/>
          <a:defRPr sz="1200" dirty="0" smtClean="0">
            <a:solidFill>
              <a:prstClr val="black">
                <a:lumMod val="75000"/>
                <a:lumOff val="25000"/>
              </a:prstClr>
            </a:solidFill>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TM16411177_Bring Your Presentations_win32_mlw - v3" id="{DE0A717D-0B12-4D44-8613-A03A4CD6D7EE}" vid="{30B64ACD-7D47-478C-8DC1-E97D1D075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1a1ede05-6228-4c00-9b9a-c4a30f84e2b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BBAAD068AA7B4CAB0663FBC1564A4A" ma:contentTypeVersion="14" ma:contentTypeDescription="Create a new document." ma:contentTypeScope="" ma:versionID="db9f0c8ec3f04bf88271ca282a0c92d1">
  <xsd:schema xmlns:xsd="http://www.w3.org/2001/XMLSchema" xmlns:xs="http://www.w3.org/2001/XMLSchema" xmlns:p="http://schemas.microsoft.com/office/2006/metadata/properties" xmlns:ns3="25864717-f64c-4634-9742-71879ee6efab" xmlns:ns4="1a1ede05-6228-4c00-9b9a-c4a30f84e2be" targetNamespace="http://schemas.microsoft.com/office/2006/metadata/properties" ma:root="true" ma:fieldsID="9c1096dc0dc8002b89ee5cbb824f2e60" ns3:_="" ns4:_="">
    <xsd:import namespace="25864717-f64c-4634-9742-71879ee6efab"/>
    <xsd:import namespace="1a1ede05-6228-4c00-9b9a-c4a30f84e2be"/>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LengthInSeconds" minOccurs="0"/>
                <xsd:element ref="ns4:MediaServiceLocation" minOccurs="0"/>
                <xsd:element ref="ns3:SharedWithDetail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864717-f64c-4634-9742-71879ee6efa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1ede05-6228-4c00-9b9a-c4a30f84e2be"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90717D-CB20-4004-8DD0-01756D9D039A}">
  <ds:schemaRefs>
    <ds:schemaRef ds:uri="http://schemas.microsoft.com/office/2006/metadata/properties"/>
    <ds:schemaRef ds:uri="http://www.w3.org/2000/xmlns/"/>
    <ds:schemaRef ds:uri="1a1ede05-6228-4c00-9b9a-c4a30f84e2be"/>
    <ds:schemaRef ds:uri="http://www.w3.org/2001/XMLSchema-instance"/>
  </ds:schemaRefs>
</ds:datastoreItem>
</file>

<file path=customXml/itemProps2.xml><?xml version="1.0" encoding="utf-8"?>
<ds:datastoreItem xmlns:ds="http://schemas.openxmlformats.org/officeDocument/2006/customXml" ds:itemID="{18A56FF6-92BD-46DE-9059-01B9F08E8880}">
  <ds:schemaRefs>
    <ds:schemaRef ds:uri="http://schemas.microsoft.com/sharepoint/v3/contenttype/forms"/>
  </ds:schemaRefs>
</ds:datastoreItem>
</file>

<file path=customXml/itemProps3.xml><?xml version="1.0" encoding="utf-8"?>
<ds:datastoreItem xmlns:ds="http://schemas.openxmlformats.org/officeDocument/2006/customXml" ds:itemID="{391D28A3-EAD9-4583-BC41-37497357856E}">
  <ds:schemaRefs>
    <ds:schemaRef ds:uri="http://schemas.microsoft.com/office/2006/metadata/contentType"/>
    <ds:schemaRef ds:uri="http://schemas.microsoft.com/office/2006/metadata/properties/metaAttributes"/>
    <ds:schemaRef ds:uri="http://www.w3.org/2000/xmlns/"/>
    <ds:schemaRef ds:uri="http://www.w3.org/2001/XMLSchema"/>
    <ds:schemaRef ds:uri="25864717-f64c-4634-9742-71879ee6efab"/>
    <ds:schemaRef ds:uri="1a1ede05-6228-4c00-9b9a-c4a30f84e2be"/>
  </ds:schemaRefs>
</ds:datastoreItem>
</file>

<file path=docProps/app.xml><?xml version="1.0" encoding="utf-8"?>
<Properties xmlns="http://schemas.openxmlformats.org/officeDocument/2006/extended-properties" xmlns:vt="http://schemas.openxmlformats.org/officeDocument/2006/docPropsVTypes">
  <Template>Bring your presentations to life with 3D</Template>
  <TotalTime>0</TotalTime>
  <Words>1171</Words>
  <Application>Microsoft Office PowerPoint</Application>
  <PresentationFormat>Widescreen</PresentationFormat>
  <Paragraphs>156</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Get Started with 3D</vt:lpstr>
      <vt:lpstr>Enhancing Internally Generated Revenue (IGR) through Trust, Accountability and Engaged Citizenship </vt:lpstr>
      <vt:lpstr>Concepts. Context. Case. Considerations</vt:lpstr>
      <vt:lpstr>Concepts. Context. Case. Considerations</vt:lpstr>
      <vt:lpstr>Concepts. Context. Case. Considerations</vt:lpstr>
      <vt:lpstr>PowerPoint Presentation</vt:lpstr>
      <vt:lpstr>PowerPoint Presentation</vt:lpstr>
      <vt:lpstr>PowerPoint Presentation</vt:lpstr>
      <vt:lpstr>Concepts. Context. Case. Considerations</vt:lpstr>
      <vt:lpstr>Concepts. Context. Case. Considerations</vt:lpstr>
      <vt:lpstr>Concepts. Context. Case. Considerations</vt:lpstr>
      <vt:lpstr>Concepts. Context. Case. Considerations</vt:lpstr>
      <vt:lpstr>Concepts. Context. Case</vt:lpstr>
      <vt:lpstr>Research Questions</vt:lpstr>
      <vt:lpstr>Methodology </vt:lpstr>
      <vt:lpstr>Concepts. Context. Case. Considerations</vt:lpstr>
      <vt:lpstr>Concepts. Context. Case</vt:lpstr>
      <vt:lpstr>PowerPoint Presentation</vt:lpstr>
      <vt:lpstr>Globalisation vs Glocalisation …the politics of economics</vt:lpstr>
      <vt:lpstr>PowerPoint Presentation</vt:lpstr>
      <vt:lpstr>PowerPoint Presentation</vt:lpstr>
      <vt:lpstr>PowerPoint Presentation</vt:lpstr>
      <vt:lpstr>PowerPoint Presentation</vt:lpstr>
      <vt:lpstr>…who is thinking/fighting for Africa?</vt:lpstr>
      <vt:lpstr>PowerPoint Presentation</vt:lpstr>
      <vt:lpstr>PowerPoint Presentation</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Internally Generated Revenue (IGR) through Trust, Accountability and Engaged Citizenship </dc:title>
  <dc:creator/>
  <cp:lastModifiedBy>Unknown User</cp:lastModifiedBy>
  <cp:revision>2</cp:revision>
  <dcterms:created xsi:type="dcterms:W3CDTF">2022-05-25T10:54:20Z</dcterms:created>
  <dcterms:modified xsi:type="dcterms:W3CDTF">2022-06-03T17:46:29Z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0x01010000BBAAD068AA7B4CAB0663FBC1564A4A</vt:lpwstr>
  </property>
</Properties>
</file>