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3403" y="476145"/>
            <a:ext cx="7766936" cy="1646302"/>
          </a:xfrm>
        </p:spPr>
        <p:txBody>
          <a:bodyPr/>
          <a:lstStyle/>
          <a:p>
            <a:r>
              <a:rPr lang="en-SG" sz="3600" dirty="0" smtClean="0"/>
              <a:t>ENHANCING EASE OF PAYING TAX AT SUB NATIONAL LEVEL IN NIGERIA</a:t>
            </a:r>
            <a:br>
              <a:rPr lang="en-SG" sz="3600" dirty="0" smtClean="0"/>
            </a:br>
            <a:r>
              <a:rPr lang="en-SG" sz="3600" dirty="0" smtClean="0"/>
              <a:t>BY DOYIN OWOLABI (FCA)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8546" y="2444437"/>
            <a:ext cx="8270678" cy="382056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SG" sz="3200" b="1" dirty="0" smtClean="0">
                <a:solidFill>
                  <a:schemeClr val="tx1"/>
                </a:solidFill>
              </a:rPr>
              <a:t>1.TYPES OF TAXES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SG" sz="2900" dirty="0" smtClean="0">
                <a:solidFill>
                  <a:schemeClr val="tx1"/>
                </a:solidFill>
              </a:rPr>
              <a:t>Direct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SG" sz="2900" dirty="0" smtClean="0">
                <a:solidFill>
                  <a:schemeClr val="tx1"/>
                </a:solidFill>
              </a:rPr>
              <a:t>Indirect</a:t>
            </a:r>
          </a:p>
          <a:p>
            <a:pPr algn="l"/>
            <a:endParaRPr lang="en-SG" sz="2900" dirty="0" smtClean="0">
              <a:solidFill>
                <a:schemeClr val="tx1"/>
              </a:solidFill>
            </a:endParaRPr>
          </a:p>
          <a:p>
            <a:pPr algn="l"/>
            <a:r>
              <a:rPr lang="en-SG" sz="2900" b="1" dirty="0" smtClean="0">
                <a:solidFill>
                  <a:schemeClr val="tx1"/>
                </a:solidFill>
              </a:rPr>
              <a:t>2</a:t>
            </a:r>
            <a:r>
              <a:rPr lang="en-SG" sz="2900" b="1" dirty="0">
                <a:solidFill>
                  <a:schemeClr val="tx1"/>
                </a:solidFill>
              </a:rPr>
              <a:t>. LEVELS OF TAX PAYMENT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SG" sz="29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SG" sz="2900" dirty="0" smtClean="0">
                <a:solidFill>
                  <a:schemeClr val="tx1"/>
                </a:solidFill>
              </a:rPr>
              <a:t>Federal Government level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SG" sz="2900" dirty="0" smtClean="0">
                <a:solidFill>
                  <a:schemeClr val="tx1"/>
                </a:solidFill>
              </a:rPr>
              <a:t>State level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SG" sz="2900" dirty="0" smtClean="0">
                <a:solidFill>
                  <a:schemeClr val="tx1"/>
                </a:solidFill>
              </a:rPr>
              <a:t>Local Government level (sub National)</a:t>
            </a:r>
            <a:endParaRPr lang="en-SG" sz="2900" dirty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082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1026" y="869133"/>
            <a:ext cx="852836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 smtClean="0"/>
              <a:t>3</a:t>
            </a:r>
            <a:r>
              <a:rPr lang="en-SG" sz="3200" b="1" dirty="0" smtClean="0"/>
              <a:t>. </a:t>
            </a:r>
            <a:r>
              <a:rPr lang="en-SG" sz="2800" b="1" dirty="0" smtClean="0"/>
              <a:t>INTERNALLY GENERATED REVENUE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That Generated by the LGs within their areas of jurisdiction.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Capacity of LGs to generate revenue internally is a crucial consideration for LGs.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sz="2400" dirty="0"/>
          </a:p>
          <a:p>
            <a:r>
              <a:rPr lang="en-SG" sz="2400" b="1" dirty="0" smtClean="0"/>
              <a:t>4. </a:t>
            </a:r>
            <a:r>
              <a:rPr lang="en-SG" sz="2800" b="1" dirty="0" smtClean="0"/>
              <a:t>INTERNAL SOURCES OF LGs IN NIGERIA</a:t>
            </a:r>
          </a:p>
          <a:p>
            <a:r>
              <a:rPr lang="en-SG" sz="2400" dirty="0" smtClean="0"/>
              <a:t>(4</a:t>
            </a:r>
            <a:r>
              <a:rPr lang="en-SG" sz="2400" baseline="30000" dirty="0" smtClean="0"/>
              <a:t>th</a:t>
            </a:r>
            <a:r>
              <a:rPr lang="en-SG" sz="2400" dirty="0" smtClean="0"/>
              <a:t> Schedule, S(7) of 1999 Constitution)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Taxes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Rates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Fines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Licences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General Revenue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92744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8720" y="534154"/>
            <a:ext cx="8827129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b="1" dirty="0" smtClean="0"/>
              <a:t>5. STATE PERFORMANCES (2021)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1</a:t>
            </a:r>
            <a:r>
              <a:rPr lang="en-SG" sz="2400" baseline="30000" dirty="0" smtClean="0"/>
              <a:t>st</a:t>
            </a:r>
            <a:r>
              <a:rPr lang="en-SG" sz="2400" dirty="0" smtClean="0"/>
              <a:t> is Lagos State  –  N267.2bn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2</a:t>
            </a:r>
            <a:r>
              <a:rPr lang="en-SG" sz="2400" baseline="30000" dirty="0" smtClean="0"/>
              <a:t>nd</a:t>
            </a:r>
            <a:r>
              <a:rPr lang="en-SG" sz="2400" dirty="0" smtClean="0"/>
              <a:t> FCT 		          -	N69.1bn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3</a:t>
            </a:r>
            <a:r>
              <a:rPr lang="en-SG" sz="2400" baseline="30000" dirty="0" smtClean="0"/>
              <a:t>rd</a:t>
            </a:r>
            <a:r>
              <a:rPr lang="en-SG" sz="2400" dirty="0" smtClean="0"/>
              <a:t> Rivers State    -    N57.3bn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dirty="0"/>
          </a:p>
          <a:p>
            <a:r>
              <a:rPr lang="en-SG" sz="2800" b="1" dirty="0" smtClean="0"/>
              <a:t>6. PROBLEMS WITH TAX COLLECTION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People are not enlightened.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Political motivation does not really allow local governments to be objective.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No transparency in governance.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Inability of people to know the differences(s) between authentic tax agents and touts.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Taxes may not be used for the betterment of the society.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In the eye of the public, there is no clear cut demarcation between state and local governments.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2280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8432" y="1186004"/>
            <a:ext cx="774976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b="1" dirty="0" smtClean="0"/>
              <a:t>7. IMPROVING COLLECTION OF IGR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Using simple segmentation to identify areas with larger opportunities.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Ensuring that the tax payers see and enjoy the benefits of paying taxes.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Focus resources on improved accountability, auditing, processes and tools.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SG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SG" sz="2400" dirty="0" smtClean="0"/>
              <a:t>Maintaining good records of the citizenry.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400378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152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ENHANCING EASE OF PAYING TAX AT SUB NATIONAL LEVEL IN NIGERIA BY DOYIN OWOLABI (FCA)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ENHANCING EASE OF PAYING TAX AT SUB NATIONAL LEVEL IN NIGERIA</dc:title>
  <dc:creator>abbeycity111@gmail.com</dc:creator>
  <cp:lastModifiedBy>abbeycity111@gmail.com</cp:lastModifiedBy>
  <cp:revision>5</cp:revision>
  <dcterms:created xsi:type="dcterms:W3CDTF">2022-04-22T13:53:15Z</dcterms:created>
  <dcterms:modified xsi:type="dcterms:W3CDTF">2022-04-22T14:33:33Z</dcterms:modified>
</cp:coreProperties>
</file>